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8" r:id="rId3"/>
    <p:sldId id="259" r:id="rId4"/>
    <p:sldId id="260" r:id="rId5"/>
    <p:sldId id="262" r:id="rId6"/>
    <p:sldId id="261" r:id="rId7"/>
    <p:sldId id="263" r:id="rId8"/>
    <p:sldId id="265" r:id="rId9"/>
    <p:sldId id="264"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75779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23233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77662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80672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D4A13-96B2-4F5D-89BF-2B5710D21D0F}"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70037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BD4A13-96B2-4F5D-89BF-2B5710D21D0F}"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0666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BD4A13-96B2-4F5D-89BF-2B5710D21D0F}" type="datetimeFigureOut">
              <a:rPr lang="en-IN" smtClean="0"/>
              <a:t>13-03-2023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42340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BD4A13-96B2-4F5D-89BF-2B5710D21D0F}" type="datetimeFigureOut">
              <a:rPr lang="en-IN" smtClean="0"/>
              <a:t>13-03-2023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163419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D4A13-96B2-4F5D-89BF-2B5710D21D0F}" type="datetimeFigureOut">
              <a:rPr lang="en-IN" smtClean="0"/>
              <a:t>13-03-2023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989636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D4A13-96B2-4F5D-89BF-2B5710D21D0F}"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9584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D4A13-96B2-4F5D-89BF-2B5710D21D0F}"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7044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D4A13-96B2-4F5D-89BF-2B5710D21D0F}" type="datetimeFigureOut">
              <a:rPr lang="en-IN" smtClean="0"/>
              <a:t>13-03-2023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62BC5-0DF4-4D7A-8289-2BAB736C44A4}" type="slidenum">
              <a:rPr lang="en-IN" smtClean="0"/>
              <a:t>‹#›</a:t>
            </a:fld>
            <a:endParaRPr lang="en-IN"/>
          </a:p>
        </p:txBody>
      </p:sp>
    </p:spTree>
    <p:extLst>
      <p:ext uri="{BB962C8B-B14F-4D97-AF65-F5344CB8AC3E}">
        <p14:creationId xmlns:p14="http://schemas.microsoft.com/office/powerpoint/2010/main" val="33645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032" y="-46858"/>
            <a:ext cx="12192000"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868172" y="1766316"/>
            <a:ext cx="6473952" cy="769441"/>
          </a:xfrm>
          <a:prstGeom prst="rect">
            <a:avLst/>
          </a:prstGeom>
          <a:noFill/>
        </p:spPr>
        <p:txBody>
          <a:bodyPr wrap="square" rtlCol="0">
            <a:spAutoFit/>
          </a:bodyPr>
          <a:lstStyle/>
          <a:p>
            <a:r>
              <a:rPr lang="en-US" sz="4400" b="1" dirty="0"/>
              <a:t>Used Car Price Prediction</a:t>
            </a:r>
            <a:endParaRPr lang="en-IN" sz="4400" b="1" dirty="0"/>
          </a:p>
        </p:txBody>
      </p:sp>
      <p:sp>
        <p:nvSpPr>
          <p:cNvPr id="4" name="TextBox 3"/>
          <p:cNvSpPr txBox="1"/>
          <p:nvPr/>
        </p:nvSpPr>
        <p:spPr>
          <a:xfrm>
            <a:off x="779272" y="2151036"/>
            <a:ext cx="6281928" cy="769441"/>
          </a:xfrm>
          <a:prstGeom prst="rect">
            <a:avLst/>
          </a:prstGeom>
          <a:noFill/>
        </p:spPr>
        <p:txBody>
          <a:bodyPr wrap="square" rtlCol="0">
            <a:spAutoFit/>
          </a:bodyPr>
          <a:lstStyle/>
          <a:p>
            <a:r>
              <a:rPr lang="en-US" sz="4400" dirty="0"/>
              <a:t>-----------------------------------</a:t>
            </a:r>
            <a:endParaRPr lang="en-IN" sz="4400" dirty="0"/>
          </a:p>
        </p:txBody>
      </p:sp>
      <p:cxnSp>
        <p:nvCxnSpPr>
          <p:cNvPr id="15" name="Straight Connector 14"/>
          <p:cNvCxnSpPr/>
          <p:nvPr/>
        </p:nvCxnSpPr>
        <p:spPr>
          <a:xfrm flipH="1">
            <a:off x="288036" y="5041900"/>
            <a:ext cx="16764" cy="157480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H="1">
            <a:off x="11933936" y="337930"/>
            <a:ext cx="16764" cy="163830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flipV="1">
            <a:off x="288036" y="6616700"/>
            <a:ext cx="1591564" cy="12207"/>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H="1" flipV="1">
            <a:off x="10217426" y="337930"/>
            <a:ext cx="1733274" cy="4372"/>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8779A129-0888-1415-166D-287F396D9BC6}"/>
              </a:ext>
            </a:extLst>
          </p:cNvPr>
          <p:cNvSpPr txBox="1"/>
          <p:nvPr/>
        </p:nvSpPr>
        <p:spPr>
          <a:xfrm>
            <a:off x="7989668" y="5397801"/>
            <a:ext cx="3754158" cy="1231106"/>
          </a:xfrm>
          <a:prstGeom prst="rect">
            <a:avLst/>
          </a:prstGeom>
          <a:noFill/>
        </p:spPr>
        <p:txBody>
          <a:bodyPr wrap="square" rtlCol="0">
            <a:spAutoFit/>
          </a:bodyPr>
          <a:lstStyle/>
          <a:p>
            <a:pPr algn="ctr"/>
            <a:r>
              <a:rPr lang="en-US" sz="2400" dirty="0">
                <a:latin typeface="Algerian" panose="04020705040A02060702" pitchFamily="82" charset="0"/>
              </a:rPr>
              <a:t>SUBMITTED BY :</a:t>
            </a:r>
          </a:p>
          <a:p>
            <a:pPr algn="ctr"/>
            <a:r>
              <a:rPr lang="en-US" sz="3200" dirty="0">
                <a:latin typeface="Algerian" panose="04020705040A02060702" pitchFamily="82" charset="0"/>
              </a:rPr>
              <a:t>Godwin </a:t>
            </a:r>
            <a:r>
              <a:rPr lang="en-US" sz="3200" dirty="0" err="1">
                <a:latin typeface="Algerian" panose="04020705040A02060702" pitchFamily="82" charset="0"/>
              </a:rPr>
              <a:t>saginal</a:t>
            </a:r>
            <a:endParaRPr lang="en-US" sz="3600" dirty="0">
              <a:latin typeface="Algerian" panose="04020705040A02060702" pitchFamily="82" charset="0"/>
            </a:endParaRPr>
          </a:p>
          <a:p>
            <a:endParaRPr lang="en-IN" dirty="0"/>
          </a:p>
        </p:txBody>
      </p:sp>
    </p:spTree>
    <p:extLst>
      <p:ext uri="{BB962C8B-B14F-4D97-AF65-F5344CB8AC3E}">
        <p14:creationId xmlns:p14="http://schemas.microsoft.com/office/powerpoint/2010/main" val="1685932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b="1" dirty="0"/>
              <a:t>Feature</a:t>
            </a:r>
          </a:p>
          <a:p>
            <a:pPr algn="ctr"/>
            <a:r>
              <a:rPr lang="en-US" sz="4400" b="1" dirty="0"/>
              <a:t>Engineering</a:t>
            </a:r>
          </a:p>
        </p:txBody>
      </p:sp>
      <p:sp>
        <p:nvSpPr>
          <p:cNvPr id="4" name="Rectangle 3"/>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636" t="28768" r="38091" b="24040"/>
          <a:stretch/>
        </p:blipFill>
        <p:spPr>
          <a:xfrm>
            <a:off x="4788276" y="256031"/>
            <a:ext cx="6803136" cy="35221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2895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TextBox 1"/>
          <p:cNvSpPr txBox="1"/>
          <p:nvPr/>
        </p:nvSpPr>
        <p:spPr>
          <a:xfrm>
            <a:off x="471711" y="2705725"/>
            <a:ext cx="3151500" cy="1446550"/>
          </a:xfrm>
          <a:prstGeom prst="rect">
            <a:avLst/>
          </a:prstGeom>
          <a:noFill/>
        </p:spPr>
        <p:txBody>
          <a:bodyPr wrap="square" rtlCol="0">
            <a:spAutoFit/>
          </a:bodyPr>
          <a:lstStyle/>
          <a:p>
            <a:pPr algn="ctr"/>
            <a:r>
              <a:rPr lang="en-US" sz="4400" dirty="0"/>
              <a:t>Classification Algorithm</a:t>
            </a:r>
          </a:p>
        </p:txBody>
      </p:sp>
      <p:sp>
        <p:nvSpPr>
          <p:cNvPr id="5" name="Rectangle 4"/>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363" t="9697" r="20364" b="45536"/>
          <a:stretch/>
        </p:blipFill>
        <p:spPr>
          <a:xfrm>
            <a:off x="4389120" y="429768"/>
            <a:ext cx="7370064" cy="253288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727" t="52364" r="19727" b="5778"/>
          <a:stretch/>
        </p:blipFill>
        <p:spPr>
          <a:xfrm>
            <a:off x="4389120" y="3429000"/>
            <a:ext cx="7370064" cy="2514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9856264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dirty="0"/>
              <a:t>Classification Algorithm</a:t>
            </a:r>
          </a:p>
        </p:txBody>
      </p:sp>
      <p:sp>
        <p:nvSpPr>
          <p:cNvPr id="5" name="Rectangle 4"/>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910" t="11151" r="18090" b="9333"/>
          <a:stretch/>
        </p:blipFill>
        <p:spPr>
          <a:xfrm>
            <a:off x="4522437" y="1179576"/>
            <a:ext cx="7242048" cy="44988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1368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624111" y="2858125"/>
            <a:ext cx="3151500" cy="1446550"/>
          </a:xfrm>
          <a:prstGeom prst="rect">
            <a:avLst/>
          </a:prstGeom>
          <a:noFill/>
        </p:spPr>
        <p:txBody>
          <a:bodyPr wrap="square" rtlCol="0">
            <a:spAutoFit/>
          </a:bodyPr>
          <a:lstStyle/>
          <a:p>
            <a:pPr algn="ctr"/>
            <a:r>
              <a:rPr lang="en-US" sz="4400" dirty="0"/>
              <a:t>Classification Algorithm</a:t>
            </a:r>
          </a:p>
        </p:txBody>
      </p:sp>
      <p:sp>
        <p:nvSpPr>
          <p:cNvPr id="4" name="Rectangle 3"/>
          <p:cNvSpPr/>
          <p:nvPr/>
        </p:nvSpPr>
        <p:spPr>
          <a:xfrm>
            <a:off x="4094922" y="-18662"/>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E4AD58BF-498C-DC52-ED2E-594D9AFD1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944" y="286818"/>
            <a:ext cx="7058966" cy="22328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3DA8A65-6867-3387-3FF9-728945F58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9100" y="2856405"/>
            <a:ext cx="5720908" cy="38517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3739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0139390" y="-15224"/>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Rectangle 26"/>
          <p:cNvSpPr/>
          <p:nvPr/>
        </p:nvSpPr>
        <p:spPr>
          <a:xfrm>
            <a:off x="32229"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85000"/>
                  <a:lumOff val="15000"/>
                </a:schemeClr>
              </a:solidFill>
            </a:endParaRPr>
          </a:p>
        </p:txBody>
      </p:sp>
      <p:sp>
        <p:nvSpPr>
          <p:cNvPr id="28" name="Rectangle 27"/>
          <p:cNvSpPr/>
          <p:nvPr/>
        </p:nvSpPr>
        <p:spPr>
          <a:xfrm>
            <a:off x="2073228"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9" name="Rectangle 28"/>
          <p:cNvSpPr/>
          <p:nvPr/>
        </p:nvSpPr>
        <p:spPr>
          <a:xfrm>
            <a:off x="4129793"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0" name="Rectangle 29"/>
          <p:cNvSpPr/>
          <p:nvPr/>
        </p:nvSpPr>
        <p:spPr>
          <a:xfrm>
            <a:off x="6116618"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1" name="Rectangle 30"/>
          <p:cNvSpPr/>
          <p:nvPr/>
        </p:nvSpPr>
        <p:spPr>
          <a:xfrm>
            <a:off x="8148610" y="-7612"/>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3" name="TextBox 32"/>
          <p:cNvSpPr txBox="1"/>
          <p:nvPr/>
        </p:nvSpPr>
        <p:spPr>
          <a:xfrm>
            <a:off x="2354516" y="1069704"/>
            <a:ext cx="1524100" cy="830996"/>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b="1" dirty="0">
                <a:solidFill>
                  <a:srgbClr val="FF0000"/>
                </a:solidFill>
              </a:rPr>
              <a:t>Data</a:t>
            </a:r>
          </a:p>
          <a:p>
            <a:r>
              <a:rPr lang="en-US" sz="2400" b="1" dirty="0">
                <a:solidFill>
                  <a:srgbClr val="FF0000"/>
                </a:solidFill>
              </a:rPr>
              <a:t>Mining</a:t>
            </a:r>
            <a:endParaRPr lang="en-IN" sz="2400" b="1" dirty="0">
              <a:solidFill>
                <a:srgbClr val="FF0000"/>
              </a:solidFill>
            </a:endParaRPr>
          </a:p>
        </p:txBody>
      </p:sp>
      <p:sp>
        <p:nvSpPr>
          <p:cNvPr id="34" name="TextBox 33"/>
          <p:cNvSpPr txBox="1"/>
          <p:nvPr/>
        </p:nvSpPr>
        <p:spPr>
          <a:xfrm>
            <a:off x="4395515" y="1077373"/>
            <a:ext cx="1366374"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Data Cleaning</a:t>
            </a:r>
            <a:endParaRPr lang="en-IN" sz="2400" b="1" dirty="0">
              <a:solidFill>
                <a:srgbClr val="FF0000"/>
              </a:solidFill>
            </a:endParaRPr>
          </a:p>
        </p:txBody>
      </p:sp>
      <p:sp>
        <p:nvSpPr>
          <p:cNvPr id="35" name="TextBox 34"/>
          <p:cNvSpPr txBox="1"/>
          <p:nvPr/>
        </p:nvSpPr>
        <p:spPr>
          <a:xfrm>
            <a:off x="6248188" y="1069703"/>
            <a:ext cx="1721103"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Data Exploration</a:t>
            </a:r>
            <a:endParaRPr lang="en-IN" sz="2400" b="1" dirty="0">
              <a:solidFill>
                <a:srgbClr val="FF0000"/>
              </a:solidFill>
            </a:endParaRPr>
          </a:p>
        </p:txBody>
      </p:sp>
      <p:sp>
        <p:nvSpPr>
          <p:cNvPr id="36" name="TextBox 35"/>
          <p:cNvSpPr txBox="1"/>
          <p:nvPr/>
        </p:nvSpPr>
        <p:spPr>
          <a:xfrm>
            <a:off x="8334174" y="1077373"/>
            <a:ext cx="1709492"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Feature Engineering</a:t>
            </a:r>
            <a:endParaRPr lang="en-IN" sz="2400" b="1" dirty="0">
              <a:solidFill>
                <a:srgbClr val="FF0000"/>
              </a:solidFill>
            </a:endParaRPr>
          </a:p>
        </p:txBody>
      </p:sp>
      <p:sp>
        <p:nvSpPr>
          <p:cNvPr id="37" name="TextBox 36"/>
          <p:cNvSpPr txBox="1"/>
          <p:nvPr/>
        </p:nvSpPr>
        <p:spPr>
          <a:xfrm>
            <a:off x="10332373" y="1077373"/>
            <a:ext cx="1844765"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Classification Model</a:t>
            </a:r>
            <a:endParaRPr lang="en-IN" sz="2400" b="1" dirty="0">
              <a:solidFill>
                <a:srgbClr val="FF0000"/>
              </a:solidFill>
            </a:endParaRPr>
          </a:p>
        </p:txBody>
      </p:sp>
      <p:sp>
        <p:nvSpPr>
          <p:cNvPr id="38" name="TextBox 37"/>
          <p:cNvSpPr txBox="1"/>
          <p:nvPr/>
        </p:nvSpPr>
        <p:spPr>
          <a:xfrm>
            <a:off x="313517" y="1069704"/>
            <a:ext cx="1598892"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Problem</a:t>
            </a:r>
          </a:p>
          <a:p>
            <a:pPr algn="ctr"/>
            <a:r>
              <a:rPr lang="en-US" sz="2400" b="1" dirty="0">
                <a:solidFill>
                  <a:srgbClr val="FF0000"/>
                </a:solidFill>
              </a:rPr>
              <a:t>Statement</a:t>
            </a:r>
            <a:endParaRPr lang="en-IN" sz="2400" b="1" dirty="0">
              <a:solidFill>
                <a:srgbClr val="FF0000"/>
              </a:solidFill>
            </a:endParaRPr>
          </a:p>
        </p:txBody>
      </p:sp>
      <p:sp>
        <p:nvSpPr>
          <p:cNvPr id="40" name="TextBox 39"/>
          <p:cNvSpPr txBox="1"/>
          <p:nvPr/>
        </p:nvSpPr>
        <p:spPr>
          <a:xfrm>
            <a:off x="75886" y="2702616"/>
            <a:ext cx="1948688" cy="2031325"/>
          </a:xfrm>
          <a:prstGeom prst="rect">
            <a:avLst/>
          </a:prstGeom>
          <a:solidFill>
            <a:schemeClr val="accent4"/>
          </a:solidFill>
          <a:ln>
            <a:solidFill>
              <a:schemeClr val="accent1"/>
            </a:solidFill>
          </a:ln>
        </p:spPr>
        <p:txBody>
          <a:bodyPr wrap="square" rtlCol="0">
            <a:spAutoFit/>
          </a:bodyPr>
          <a:lstStyle/>
          <a:p>
            <a:pPr algn="just"/>
            <a:r>
              <a:rPr lang="en-US" b="1" dirty="0"/>
              <a:t>A problem statement is a concise and concrete summary of the research problem you seek to address.</a:t>
            </a:r>
            <a:endParaRPr lang="en-IN" b="1" dirty="0"/>
          </a:p>
        </p:txBody>
      </p:sp>
      <p:sp>
        <p:nvSpPr>
          <p:cNvPr id="41" name="TextBox 40"/>
          <p:cNvSpPr txBox="1"/>
          <p:nvPr/>
        </p:nvSpPr>
        <p:spPr>
          <a:xfrm>
            <a:off x="2228240" y="2702616"/>
            <a:ext cx="1804243" cy="2585323"/>
          </a:xfrm>
          <a:prstGeom prst="rect">
            <a:avLst/>
          </a:prstGeom>
          <a:solidFill>
            <a:schemeClr val="accent4"/>
          </a:solidFill>
          <a:ln>
            <a:solidFill>
              <a:schemeClr val="accent1"/>
            </a:solidFill>
          </a:ln>
        </p:spPr>
        <p:txBody>
          <a:bodyPr wrap="square" rtlCol="0">
            <a:spAutoFit/>
          </a:bodyPr>
          <a:lstStyle/>
          <a:p>
            <a:pPr algn="just"/>
            <a:r>
              <a:rPr lang="en-US" b="1" dirty="0"/>
              <a:t>the process of sorting through large data sets to identify patterns and relationships that can help solve business problems</a:t>
            </a:r>
            <a:endParaRPr lang="en-IN" dirty="0"/>
          </a:p>
        </p:txBody>
      </p:sp>
      <p:sp>
        <p:nvSpPr>
          <p:cNvPr id="42" name="TextBox 41"/>
          <p:cNvSpPr txBox="1"/>
          <p:nvPr/>
        </p:nvSpPr>
        <p:spPr>
          <a:xfrm>
            <a:off x="4298925" y="2702616"/>
            <a:ext cx="1720384" cy="2862322"/>
          </a:xfrm>
          <a:prstGeom prst="rect">
            <a:avLst/>
          </a:prstGeom>
          <a:solidFill>
            <a:schemeClr val="accent4"/>
          </a:solidFill>
          <a:ln>
            <a:solidFill>
              <a:schemeClr val="accent1"/>
            </a:solidFill>
          </a:ln>
        </p:spPr>
        <p:txBody>
          <a:bodyPr wrap="square" rtlCol="0">
            <a:spAutoFit/>
          </a:bodyPr>
          <a:lstStyle/>
          <a:p>
            <a:pPr algn="just"/>
            <a:r>
              <a:rPr lang="en-US" b="1" dirty="0"/>
              <a:t>the process of fixing or removing incorrect, corrupted, incorrectly formatted, duplicate, or incomplete data within a dataset</a:t>
            </a:r>
            <a:endParaRPr lang="en-IN" dirty="0"/>
          </a:p>
        </p:txBody>
      </p:sp>
      <p:sp>
        <p:nvSpPr>
          <p:cNvPr id="43" name="TextBox 42"/>
          <p:cNvSpPr txBox="1"/>
          <p:nvPr/>
        </p:nvSpPr>
        <p:spPr>
          <a:xfrm>
            <a:off x="6278127" y="2682724"/>
            <a:ext cx="1686080" cy="1200329"/>
          </a:xfrm>
          <a:prstGeom prst="rect">
            <a:avLst/>
          </a:prstGeom>
          <a:solidFill>
            <a:schemeClr val="accent4"/>
          </a:solidFill>
          <a:ln>
            <a:solidFill>
              <a:schemeClr val="accent1"/>
            </a:solidFill>
          </a:ln>
        </p:spPr>
        <p:txBody>
          <a:bodyPr wrap="square" rtlCol="0">
            <a:spAutoFit/>
          </a:bodyPr>
          <a:lstStyle/>
          <a:p>
            <a:pPr algn="just"/>
            <a:r>
              <a:rPr lang="en-US" b="1" dirty="0"/>
              <a:t>explore and visualize data to uncover insights</a:t>
            </a:r>
            <a:endParaRPr lang="en-IN" dirty="0"/>
          </a:p>
        </p:txBody>
      </p:sp>
      <p:sp>
        <p:nvSpPr>
          <p:cNvPr id="44" name="TextBox 43"/>
          <p:cNvSpPr txBox="1"/>
          <p:nvPr/>
        </p:nvSpPr>
        <p:spPr>
          <a:xfrm>
            <a:off x="8348547" y="2682724"/>
            <a:ext cx="1647652" cy="1754326"/>
          </a:xfrm>
          <a:prstGeom prst="rect">
            <a:avLst/>
          </a:prstGeom>
          <a:solidFill>
            <a:schemeClr val="accent4"/>
          </a:solidFill>
          <a:ln>
            <a:solidFill>
              <a:schemeClr val="accent1"/>
            </a:solidFill>
          </a:ln>
        </p:spPr>
        <p:txBody>
          <a:bodyPr wrap="square" rtlCol="0">
            <a:spAutoFit/>
          </a:bodyPr>
          <a:lstStyle/>
          <a:p>
            <a:pPr algn="just"/>
            <a:r>
              <a:rPr lang="en-US" b="1" dirty="0"/>
              <a:t>generate the desired variables for analysis or predictive modeling</a:t>
            </a:r>
            <a:r>
              <a:rPr lang="en-US" dirty="0"/>
              <a:t>.</a:t>
            </a:r>
            <a:endParaRPr lang="en-IN" dirty="0"/>
          </a:p>
        </p:txBody>
      </p:sp>
      <p:sp>
        <p:nvSpPr>
          <p:cNvPr id="45" name="TextBox 44"/>
          <p:cNvSpPr txBox="1"/>
          <p:nvPr/>
        </p:nvSpPr>
        <p:spPr>
          <a:xfrm>
            <a:off x="10380538" y="2702616"/>
            <a:ext cx="1702541" cy="3139321"/>
          </a:xfrm>
          <a:prstGeom prst="rect">
            <a:avLst/>
          </a:prstGeom>
          <a:solidFill>
            <a:schemeClr val="accent4"/>
          </a:solidFill>
          <a:ln>
            <a:solidFill>
              <a:schemeClr val="accent1"/>
            </a:solidFill>
          </a:ln>
        </p:spPr>
        <p:txBody>
          <a:bodyPr wrap="square" rtlCol="0">
            <a:spAutoFit/>
          </a:bodyPr>
          <a:lstStyle/>
          <a:p>
            <a:pPr algn="just"/>
            <a:r>
              <a:rPr lang="en-US" b="1" dirty="0"/>
              <a:t>use</a:t>
            </a:r>
            <a:r>
              <a:rPr lang="en-US" dirty="0"/>
              <a:t> </a:t>
            </a:r>
            <a:r>
              <a:rPr lang="en-US" b="1" dirty="0"/>
              <a:t>to compare the relative value of different statistical models and determine which one is the best fit for the observed data</a:t>
            </a:r>
            <a:r>
              <a:rPr lang="en-US" dirty="0"/>
              <a:t>.</a:t>
            </a:r>
            <a:endParaRPr lang="en-IN" dirty="0"/>
          </a:p>
        </p:txBody>
      </p:sp>
    </p:spTree>
    <p:extLst>
      <p:ext uri="{BB962C8B-B14F-4D97-AF65-F5344CB8AC3E}">
        <p14:creationId xmlns:p14="http://schemas.microsoft.com/office/powerpoint/2010/main" val="11475778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725556" y="2705725"/>
            <a:ext cx="2643809" cy="1446550"/>
          </a:xfrm>
          <a:prstGeom prst="rect">
            <a:avLst/>
          </a:prstGeom>
          <a:noFill/>
        </p:spPr>
        <p:txBody>
          <a:bodyPr wrap="square" rtlCol="0">
            <a:spAutoFit/>
          </a:bodyPr>
          <a:lstStyle/>
          <a:p>
            <a:pPr algn="ctr"/>
            <a:r>
              <a:rPr lang="en-US" sz="4400" b="1" dirty="0"/>
              <a:t>Problem </a:t>
            </a:r>
          </a:p>
          <a:p>
            <a:pPr algn="ctr"/>
            <a:r>
              <a:rPr lang="en-US" sz="4400" b="1" dirty="0"/>
              <a:t>Statement</a:t>
            </a:r>
            <a:endParaRPr lang="en-IN" sz="4400" b="1" dirty="0"/>
          </a:p>
        </p:txBody>
      </p:sp>
      <p:sp>
        <p:nvSpPr>
          <p:cNvPr id="5" name="Rectangle 4"/>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 name="TextBox 3"/>
          <p:cNvSpPr txBox="1"/>
          <p:nvPr/>
        </p:nvSpPr>
        <p:spPr>
          <a:xfrm>
            <a:off x="5230103" y="2551837"/>
            <a:ext cx="5923722" cy="1754326"/>
          </a:xfrm>
          <a:prstGeom prst="rect">
            <a:avLst/>
          </a:prstGeom>
          <a:noFill/>
        </p:spPr>
        <p:txBody>
          <a:bodyPr wrap="square" rtlCol="0">
            <a:spAutoFit/>
          </a:bodyPr>
          <a:lstStyle/>
          <a:p>
            <a:pPr algn="just"/>
            <a:r>
              <a:rPr lang="en-US" sz="3600" dirty="0"/>
              <a:t>Predict the price of used cars using the various Machine Learning (ML) models.</a:t>
            </a:r>
            <a:endParaRPr lang="en-IN" sz="3600" dirty="0"/>
          </a:p>
        </p:txBody>
      </p:sp>
    </p:spTree>
    <p:extLst>
      <p:ext uri="{BB962C8B-B14F-4D97-AF65-F5344CB8AC3E}">
        <p14:creationId xmlns:p14="http://schemas.microsoft.com/office/powerpoint/2010/main" val="413070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TextBox 6"/>
          <p:cNvSpPr txBox="1"/>
          <p:nvPr/>
        </p:nvSpPr>
        <p:spPr>
          <a:xfrm>
            <a:off x="725556" y="2705725"/>
            <a:ext cx="2643809" cy="1446550"/>
          </a:xfrm>
          <a:prstGeom prst="rect">
            <a:avLst/>
          </a:prstGeom>
          <a:noFill/>
        </p:spPr>
        <p:txBody>
          <a:bodyPr wrap="square" rtlCol="0">
            <a:spAutoFit/>
          </a:bodyPr>
          <a:lstStyle/>
          <a:p>
            <a:pPr algn="ctr"/>
            <a:r>
              <a:rPr lang="en-US" sz="4400" b="1" dirty="0"/>
              <a:t>Data</a:t>
            </a:r>
          </a:p>
          <a:p>
            <a:pPr algn="ctr"/>
            <a:r>
              <a:rPr lang="en-US" sz="4400" b="1" dirty="0"/>
              <a:t>Mining</a:t>
            </a:r>
            <a:endParaRPr lang="en-IN" sz="4400" b="1" dirty="0"/>
          </a:p>
        </p:txBody>
      </p:sp>
      <p:sp>
        <p:nvSpPr>
          <p:cNvPr id="8" name="Rectangle 7"/>
          <p:cNvSpPr/>
          <p:nvPr/>
        </p:nvSpPr>
        <p:spPr>
          <a:xfrm>
            <a:off x="4094921"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TextBox 4"/>
          <p:cNvSpPr txBox="1"/>
          <p:nvPr/>
        </p:nvSpPr>
        <p:spPr>
          <a:xfrm>
            <a:off x="4476453" y="625275"/>
            <a:ext cx="689961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name – name of car model</a:t>
            </a:r>
          </a:p>
          <a:p>
            <a:pPr marL="342900" indent="-342900">
              <a:buFont typeface="Arial" panose="020B0604020202020204" pitchFamily="34" charset="0"/>
              <a:buChar char="•"/>
            </a:pPr>
            <a:r>
              <a:rPr lang="en-US" sz="2000" dirty="0" err="1"/>
              <a:t>selling_price</a:t>
            </a:r>
            <a:r>
              <a:rPr lang="en-US" sz="2000" dirty="0"/>
              <a:t> – sold out price of car</a:t>
            </a:r>
          </a:p>
          <a:p>
            <a:pPr marL="342900" indent="-342900">
              <a:buFont typeface="Arial" panose="020B0604020202020204" pitchFamily="34" charset="0"/>
              <a:buChar char="•"/>
            </a:pPr>
            <a:r>
              <a:rPr lang="en-US" sz="2000" dirty="0"/>
              <a:t>year- year of the car when was it first brought.</a:t>
            </a:r>
          </a:p>
          <a:p>
            <a:pPr marL="342900" indent="-342900">
              <a:buFont typeface="Arial" panose="020B0604020202020204" pitchFamily="34" charset="0"/>
              <a:buChar char="•"/>
            </a:pPr>
            <a:r>
              <a:rPr lang="en-US" sz="2000" dirty="0" err="1"/>
              <a:t>km_driven</a:t>
            </a:r>
            <a:r>
              <a:rPr lang="en-US" sz="2000" dirty="0"/>
              <a:t> – how much kilometer driven by car before sale</a:t>
            </a:r>
          </a:p>
          <a:p>
            <a:pPr marL="342900" indent="-342900">
              <a:buFont typeface="Arial" panose="020B0604020202020204" pitchFamily="34" charset="0"/>
              <a:buChar char="•"/>
            </a:pPr>
            <a:r>
              <a:rPr lang="en-US" sz="2000" dirty="0"/>
              <a:t>fuel- type of engine</a:t>
            </a:r>
          </a:p>
          <a:p>
            <a:pPr marL="342900" indent="-342900">
              <a:buFont typeface="Arial" panose="020B0604020202020204" pitchFamily="34" charset="0"/>
              <a:buChar char="•"/>
            </a:pPr>
            <a:r>
              <a:rPr lang="en-US" sz="2000" dirty="0"/>
              <a:t>transmission- Gearbox( manual / auto)</a:t>
            </a:r>
          </a:p>
          <a:p>
            <a:pPr marL="342900" indent="-342900">
              <a:buFont typeface="Arial" panose="020B0604020202020204" pitchFamily="34" charset="0"/>
              <a:buChar char="•"/>
            </a:pPr>
            <a:r>
              <a:rPr lang="en-US" sz="2000" dirty="0"/>
              <a:t>Owner – first owner, second owner, third owner</a:t>
            </a:r>
            <a:endParaRPr lang="en-IN"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47" t="26233" r="25691" b="47065"/>
          <a:stretch/>
        </p:blipFill>
        <p:spPr>
          <a:xfrm>
            <a:off x="4256653" y="3774660"/>
            <a:ext cx="7792277" cy="213360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29589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 name="TextBox 2"/>
          <p:cNvSpPr txBox="1"/>
          <p:nvPr/>
        </p:nvSpPr>
        <p:spPr>
          <a:xfrm>
            <a:off x="55131" y="2537774"/>
            <a:ext cx="3986784" cy="1446550"/>
          </a:xfrm>
          <a:prstGeom prst="rect">
            <a:avLst/>
          </a:prstGeom>
          <a:noFill/>
        </p:spPr>
        <p:txBody>
          <a:bodyPr wrap="square" rtlCol="0">
            <a:spAutoFit/>
          </a:bodyPr>
          <a:lstStyle/>
          <a:p>
            <a:pPr algn="ctr"/>
            <a:r>
              <a:rPr lang="en-US" sz="4400" b="1" dirty="0">
                <a:solidFill>
                  <a:schemeClr val="tx1">
                    <a:lumMod val="85000"/>
                    <a:lumOff val="15000"/>
                  </a:schemeClr>
                </a:solidFill>
              </a:rPr>
              <a:t>Gaps in </a:t>
            </a:r>
          </a:p>
          <a:p>
            <a:pPr algn="ctr"/>
            <a:r>
              <a:rPr lang="en-US" sz="4400" b="1" dirty="0">
                <a:solidFill>
                  <a:schemeClr val="tx1">
                    <a:lumMod val="85000"/>
                    <a:lumOff val="15000"/>
                  </a:schemeClr>
                </a:solidFill>
              </a:rPr>
              <a:t>Existing System</a:t>
            </a:r>
          </a:p>
        </p:txBody>
      </p:sp>
      <p:sp>
        <p:nvSpPr>
          <p:cNvPr id="6" name="Rectangle 5"/>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 name="TextBox 3"/>
          <p:cNvSpPr txBox="1"/>
          <p:nvPr/>
        </p:nvSpPr>
        <p:spPr>
          <a:xfrm>
            <a:off x="4651514" y="1490008"/>
            <a:ext cx="6930887"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There is no universal mechanism for establishing the retail price of used automobiles because different websites employ different methods to create it. By using statistical models to anticipate pricing, it is possible to obtain a preliminary price estimate without having to enter all of the details into the desired website</a:t>
            </a:r>
            <a:endParaRPr lang="en-IN" sz="2000" dirty="0"/>
          </a:p>
        </p:txBody>
      </p:sp>
      <p:sp>
        <p:nvSpPr>
          <p:cNvPr id="5" name="Rectangle 4"/>
          <p:cNvSpPr/>
          <p:nvPr/>
        </p:nvSpPr>
        <p:spPr>
          <a:xfrm>
            <a:off x="4651514" y="4383157"/>
            <a:ext cx="6096000" cy="1015663"/>
          </a:xfrm>
          <a:prstGeom prst="rect">
            <a:avLst/>
          </a:prstGeom>
        </p:spPr>
        <p:txBody>
          <a:bodyPr>
            <a:spAutoFit/>
          </a:bodyPr>
          <a:lstStyle/>
          <a:p>
            <a:pPr marL="342900" indent="-342900">
              <a:buFont typeface="Arial" panose="020B0604020202020204" pitchFamily="34" charset="0"/>
              <a:buChar char="•"/>
            </a:pPr>
            <a:r>
              <a:rPr lang="en-US" sz="2000" dirty="0"/>
              <a:t>there was fast change in car prices during this study which will affect the actual car pricing prediction future</a:t>
            </a:r>
            <a:endParaRPr lang="en-IN" sz="2000" dirty="0"/>
          </a:p>
        </p:txBody>
      </p:sp>
    </p:spTree>
    <p:extLst>
      <p:ext uri="{BB962C8B-B14F-4D97-AF65-F5344CB8AC3E}">
        <p14:creationId xmlns:p14="http://schemas.microsoft.com/office/powerpoint/2010/main" val="246925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798037" y="2466645"/>
            <a:ext cx="2643809"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Cleaning</a:t>
            </a:r>
          </a:p>
        </p:txBody>
      </p:sp>
      <p:sp>
        <p:nvSpPr>
          <p:cNvPr id="7" name="Rectangle 6"/>
          <p:cNvSpPr/>
          <p:nvPr/>
        </p:nvSpPr>
        <p:spPr>
          <a:xfrm>
            <a:off x="4092993"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524" t="56180" r="64792" b="14062"/>
          <a:stretch/>
        </p:blipFill>
        <p:spPr>
          <a:xfrm>
            <a:off x="8244116" y="4076827"/>
            <a:ext cx="3280228" cy="235075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170" t="26936" r="24504" b="12633"/>
          <a:stretch/>
        </p:blipFill>
        <p:spPr>
          <a:xfrm>
            <a:off x="4611757" y="265043"/>
            <a:ext cx="6771861" cy="341906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2122" t="35837" r="55599" b="20129"/>
          <a:stretch/>
        </p:blipFill>
        <p:spPr>
          <a:xfrm>
            <a:off x="4611757" y="4006501"/>
            <a:ext cx="3246783" cy="249140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1549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TextBox 7"/>
          <p:cNvSpPr txBox="1"/>
          <p:nvPr/>
        </p:nvSpPr>
        <p:spPr>
          <a:xfrm>
            <a:off x="725556" y="2705725"/>
            <a:ext cx="2643809"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Cleaning</a:t>
            </a:r>
          </a:p>
        </p:txBody>
      </p:sp>
      <p:sp>
        <p:nvSpPr>
          <p:cNvPr id="10" name="Rectangle 9"/>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3999" t="35394" r="59274" b="25495"/>
          <a:stretch/>
        </p:blipFill>
        <p:spPr>
          <a:xfrm>
            <a:off x="6421119" y="4471416"/>
            <a:ext cx="3108960" cy="22128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060" t="62338" r="67291" b="8418"/>
          <a:stretch/>
        </p:blipFill>
        <p:spPr>
          <a:xfrm>
            <a:off x="4383314" y="290286"/>
            <a:ext cx="3807323" cy="2438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359" t="26423" r="67388" b="42280"/>
          <a:stretch/>
        </p:blipFill>
        <p:spPr>
          <a:xfrm>
            <a:off x="8479029" y="290286"/>
            <a:ext cx="3437200" cy="23962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6493" t="32067" r="35931" b="40997"/>
          <a:stretch/>
        </p:blipFill>
        <p:spPr>
          <a:xfrm>
            <a:off x="5079999" y="2870055"/>
            <a:ext cx="5791201" cy="1524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3780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86623"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Exploration</a:t>
            </a:r>
          </a:p>
        </p:txBody>
      </p:sp>
      <p:sp>
        <p:nvSpPr>
          <p:cNvPr id="9" name="Rectangle 8"/>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359" y="1700784"/>
            <a:ext cx="3619528" cy="361952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621" y="207493"/>
            <a:ext cx="3982108" cy="298658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736" y="3577834"/>
            <a:ext cx="4008993" cy="30067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63436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Exploration</a:t>
            </a:r>
          </a:p>
        </p:txBody>
      </p:sp>
      <p:sp>
        <p:nvSpPr>
          <p:cNvPr id="6" name="Rectangle 5"/>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931" y="80564"/>
            <a:ext cx="4209294" cy="31569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931" y="3374115"/>
            <a:ext cx="4188788" cy="33473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9315" y="1614202"/>
            <a:ext cx="3629595" cy="36295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580753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666</TotalTime>
  <Words>290</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Godwin Sagi</cp:lastModifiedBy>
  <cp:revision>28</cp:revision>
  <dcterms:created xsi:type="dcterms:W3CDTF">2023-02-18T11:33:06Z</dcterms:created>
  <dcterms:modified xsi:type="dcterms:W3CDTF">2023-03-13T08:51:48Z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2023-03-13T06:51:30Z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11e803fe-403a-4042-aaec-75af9be5c0ee</vt:lpwstr>
  </property>
  <property fmtid="{D5CDD505-2E9C-101B-9397-08002B2CF9AE}" pid="7" name="MSIP_Label_defa4170-0d19-0005-0004-bc88714345d2_ActionId">
    <vt:lpwstr>4f770601-153f-43e6-a903-9f142869e173</vt:lpwstr>
  </property>
  <property fmtid="{D5CDD505-2E9C-101B-9397-08002B2CF9AE}" pid="8" name="MSIP_Label_defa4170-0d19-0005-0004-bc88714345d2_ContentBits">
    <vt:lpwstr>0</vt:lpwstr>
  </property>
</Properties>
</file>