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notesMasterIdLst>
    <p:notesMasterId r:id="rId27"/>
  </p:notesMasterIdLst>
  <p:sldIdLst>
    <p:sldId id="297" r:id="rId2"/>
    <p:sldId id="281" r:id="rId3"/>
    <p:sldId id="282" r:id="rId4"/>
    <p:sldId id="296" r:id="rId5"/>
    <p:sldId id="283" r:id="rId6"/>
    <p:sldId id="284" r:id="rId7"/>
    <p:sldId id="298" r:id="rId8"/>
    <p:sldId id="299" r:id="rId9"/>
    <p:sldId id="285" r:id="rId10"/>
    <p:sldId id="286" r:id="rId11"/>
    <p:sldId id="300" r:id="rId12"/>
    <p:sldId id="301" r:id="rId13"/>
    <p:sldId id="287" r:id="rId14"/>
    <p:sldId id="288" r:id="rId15"/>
    <p:sldId id="302" r:id="rId16"/>
    <p:sldId id="303" r:id="rId17"/>
    <p:sldId id="289" r:id="rId18"/>
    <p:sldId id="290" r:id="rId19"/>
    <p:sldId id="304" r:id="rId20"/>
    <p:sldId id="305" r:id="rId21"/>
    <p:sldId id="291" r:id="rId22"/>
    <p:sldId id="292" r:id="rId23"/>
    <p:sldId id="293" r:id="rId24"/>
    <p:sldId id="295" r:id="rId25"/>
    <p:sldId id="294"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4" d="100"/>
          <a:sy n="64" d="100"/>
        </p:scale>
        <p:origin x="125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0BC1078-46ED-40F9-8930-935BAD7C2B02}" type="datetimeFigureOut">
              <a:rPr lang="zh-CN" altLang="en-US" smtClean="0"/>
              <a:t>2024/3/15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2210749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BC1078-46ED-40F9-8930-935BAD7C2B02}" type="datetimeFigureOut">
              <a:rPr lang="zh-CN" altLang="en-US" smtClean="0"/>
              <a:t>2024/3/15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2982742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BC1078-46ED-40F9-8930-935BAD7C2B02}" type="datetimeFigureOut">
              <a:rPr lang="zh-CN" altLang="en-US" smtClean="0"/>
              <a:t>2024/3/15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65506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BC1078-46ED-40F9-8930-935BAD7C2B02}" type="datetimeFigureOut">
              <a:rPr lang="zh-CN" altLang="en-US" smtClean="0"/>
              <a:t>2024/3/15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3953885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BC1078-46ED-40F9-8930-935BAD7C2B02}" type="datetimeFigureOut">
              <a:rPr lang="zh-CN" altLang="en-US" smtClean="0"/>
              <a:t>2024/3/15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3301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BC1078-46ED-40F9-8930-935BAD7C2B02}" type="datetimeFigureOut">
              <a:rPr lang="zh-CN" altLang="en-US" smtClean="0"/>
              <a:t>2024/3/15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3095052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BC1078-46ED-40F9-8930-935BAD7C2B02}" type="datetimeFigureOut">
              <a:rPr lang="zh-CN" altLang="en-US" smtClean="0"/>
              <a:t>2024/3/15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3786776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BC1078-46ED-40F9-8930-935BAD7C2B02}" type="datetimeFigureOut">
              <a:rPr lang="zh-CN" altLang="en-US" smtClean="0"/>
              <a:t>2024/3/15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4209558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BC1078-46ED-40F9-8930-935BAD7C2B02}" type="datetimeFigureOut">
              <a:rPr lang="zh-CN" altLang="en-US" smtClean="0"/>
              <a:t>2024/3/15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3346658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BC1078-46ED-40F9-8930-935BAD7C2B02}" type="datetimeFigureOut">
              <a:rPr lang="zh-CN" altLang="en-US" smtClean="0"/>
              <a:t>2024/3/15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3554358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0BC1078-46ED-40F9-8930-935BAD7C2B02}" type="datetimeFigureOut">
              <a:rPr lang="zh-CN" altLang="en-US" smtClean="0"/>
              <a:t>2024/3/15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3650649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0BC1078-46ED-40F9-8930-935BAD7C2B02}" type="datetimeFigureOut">
              <a:rPr lang="zh-CN" altLang="en-US" smtClean="0"/>
              <a:t>2024/3/15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945892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0BC1078-46ED-40F9-8930-935BAD7C2B02}" type="datetimeFigureOut">
              <a:rPr lang="zh-CN" altLang="en-US" smtClean="0"/>
              <a:t>2024/3/15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2305637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BC1078-46ED-40F9-8930-935BAD7C2B02}" type="datetimeFigureOut">
              <a:rPr lang="zh-CN" altLang="en-US" smtClean="0"/>
              <a:t>2024/3/15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236719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70BC1078-46ED-40F9-8930-935BAD7C2B02}" type="datetimeFigureOut">
              <a:rPr lang="zh-CN" altLang="en-US" smtClean="0"/>
              <a:t>2024/3/15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1654154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0BC1078-46ED-40F9-8930-935BAD7C2B02}" type="datetimeFigureOut">
              <a:rPr lang="zh-CN" altLang="en-US" smtClean="0"/>
              <a:t>2024/3/15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914934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cxnSp>
          <p:nvCxnSpPr>
            <p:cNvPr id="7" name="Straight Connector 6"/>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0BC1078-46ED-40F9-8930-935BAD7C2B02}" type="datetimeFigureOut">
              <a:rPr lang="zh-CN" altLang="en-US" smtClean="0"/>
              <a:t>2024/3/15</a:t>
            </a:fld>
            <a:endParaRPr lang="zh-CN" alt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3389395654"/>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dirty="0" smtClean="0"/>
              <a:t>ECDMD 221</a:t>
            </a:r>
            <a:br>
              <a:rPr lang="en-ZW" dirty="0" smtClean="0"/>
            </a:br>
            <a:r>
              <a:rPr lang="en-ZW" dirty="0" smtClean="0"/>
              <a:t>TRANSFORMATIVE EARLY CHILDHOOD DEVELOPMENT</a:t>
            </a:r>
            <a:endParaRPr lang="en-ZW" dirty="0"/>
          </a:p>
        </p:txBody>
      </p:sp>
      <p:sp>
        <p:nvSpPr>
          <p:cNvPr id="3" name="Content Placeholder 2"/>
          <p:cNvSpPr>
            <a:spLocks noGrp="1"/>
          </p:cNvSpPr>
          <p:nvPr>
            <p:ph idx="1"/>
          </p:nvPr>
        </p:nvSpPr>
        <p:spPr>
          <a:xfrm>
            <a:off x="722720" y="2763906"/>
            <a:ext cx="6347714" cy="2439690"/>
          </a:xfrm>
        </p:spPr>
        <p:txBody>
          <a:bodyPr>
            <a:normAutofit/>
          </a:bodyPr>
          <a:lstStyle/>
          <a:p>
            <a:pPr marL="0" indent="0">
              <a:buNone/>
            </a:pPr>
            <a:r>
              <a:rPr lang="en-ZW" sz="2000" dirty="0" smtClean="0"/>
              <a:t>NAME                               MUTINHA SUFFICIENT</a:t>
            </a:r>
          </a:p>
          <a:p>
            <a:pPr marL="0" indent="0">
              <a:buNone/>
            </a:pPr>
            <a:r>
              <a:rPr lang="en-ZW" sz="2000" dirty="0" smtClean="0"/>
              <a:t>REG NUMBER                    R229901W</a:t>
            </a:r>
          </a:p>
        </p:txBody>
      </p:sp>
    </p:spTree>
    <p:extLst>
      <p:ext uri="{BB962C8B-B14F-4D97-AF65-F5344CB8AC3E}">
        <p14:creationId xmlns:p14="http://schemas.microsoft.com/office/powerpoint/2010/main" val="3436973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048591"/>
          <p:cNvSpPr>
            <a:spLocks noGrp="1"/>
          </p:cNvSpPr>
          <p:nvPr>
            <p:ph type="title"/>
          </p:nvPr>
        </p:nvSpPr>
        <p:spPr/>
        <p:txBody>
          <a:bodyPr/>
          <a:lstStyle/>
          <a:p>
            <a:r>
              <a:rPr lang="en-US" altLang="en-GB"/>
              <a:t>Cont</a:t>
            </a:r>
            <a:endParaRPr lang="en-GB"/>
          </a:p>
        </p:txBody>
      </p:sp>
      <p:sp>
        <p:nvSpPr>
          <p:cNvPr id="1048593" name="Content Placeholder 1048592"/>
          <p:cNvSpPr>
            <a:spLocks noGrp="1"/>
          </p:cNvSpPr>
          <p:nvPr>
            <p:ph idx="1"/>
          </p:nvPr>
        </p:nvSpPr>
        <p:spPr/>
        <p:txBody>
          <a:bodyPr/>
          <a:lstStyle/>
          <a:p>
            <a:r>
              <a:rPr lang="en-GB" dirty="0"/>
              <a:t>They can collaborate with local farmers or community gardens to source fresh, locally produced food.</a:t>
            </a:r>
          </a:p>
          <a:p>
            <a:r>
              <a:rPr lang="en-GB" dirty="0"/>
              <a:t> Additionally, they can educate children and parents about the importance of a balanced diet, sustainable food production, and reducing food waste. Such initiatives contribute to the overall health and well-being of children (UNDP, </a:t>
            </a:r>
            <a:r>
              <a:rPr lang="en-GB" dirty="0" err="1"/>
              <a:t>n.d</a:t>
            </a:r>
            <a:r>
              <a:rPr lang="en-GB" dirty="0" err="1" smtClean="0"/>
              <a:t>.</a:t>
            </a:r>
            <a:r>
              <a:rPr lang="en-GB" dirty="0" smtClean="0"/>
              <a:t>).</a:t>
            </a: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ECD manager </a:t>
            </a:r>
            <a:r>
              <a:rPr lang="en-US" dirty="0"/>
              <a:t>can collaborate with regional agricultural organizations or food security initiatives to promote sustainable agriculture practices and raise awareness about the importance of nutritious food for young children.</a:t>
            </a:r>
            <a:endParaRPr lang="en-ZW" dirty="0"/>
          </a:p>
        </p:txBody>
      </p:sp>
    </p:spTree>
    <p:extLst>
      <p:ext uri="{BB962C8B-B14F-4D97-AF65-F5344CB8AC3E}">
        <p14:creationId xmlns:p14="http://schemas.microsoft.com/office/powerpoint/2010/main" val="18841045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a:t>
            </a:r>
            <a:r>
              <a:rPr lang="en-US" dirty="0"/>
              <a:t>ECD director or manager can explore international partnerships or projects related to sustainable agriculture and food security in early childhood education. They can learn from successful international initiatives and adapt those practices to their center.</a:t>
            </a:r>
          </a:p>
          <a:p>
            <a:endParaRPr lang="en-US" dirty="0"/>
          </a:p>
          <a:p>
            <a:endParaRPr lang="en-ZW" dirty="0"/>
          </a:p>
        </p:txBody>
      </p:sp>
    </p:spTree>
    <p:extLst>
      <p:ext uri="{BB962C8B-B14F-4D97-AF65-F5344CB8AC3E}">
        <p14:creationId xmlns:p14="http://schemas.microsoft.com/office/powerpoint/2010/main" val="2298937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048595"/>
          <p:cNvSpPr>
            <a:spLocks noGrp="1"/>
          </p:cNvSpPr>
          <p:nvPr>
            <p:ph type="title"/>
          </p:nvPr>
        </p:nvSpPr>
        <p:spPr/>
        <p:txBody>
          <a:bodyPr>
            <a:normAutofit fontScale="90000"/>
          </a:bodyPr>
          <a:lstStyle/>
          <a:p>
            <a:r>
              <a:rPr lang="en-GB"/>
              <a:t>SDG 3: Good Health and Well-being
</a:t>
            </a:r>
          </a:p>
        </p:txBody>
      </p:sp>
      <p:sp>
        <p:nvSpPr>
          <p:cNvPr id="1048597" name="Content Placeholder 1048596"/>
          <p:cNvSpPr>
            <a:spLocks noGrp="1"/>
          </p:cNvSpPr>
          <p:nvPr>
            <p:ph idx="1"/>
          </p:nvPr>
        </p:nvSpPr>
        <p:spPr/>
        <p:txBody>
          <a:bodyPr>
            <a:normAutofit fontScale="92857"/>
          </a:bodyPr>
          <a:lstStyle/>
          <a:p>
            <a:r>
              <a:rPr lang="en-GB"/>
              <a:t>ECD interventions early in life set a trajectory for good lifelong health. It can lead to lower incidence of cardiovascular and noncommunicable diseases and can increase well-being. </a:t>
            </a:r>
          </a:p>
          <a:p>
            <a:r>
              <a:rPr lang="en-GB"/>
              <a:t>_x0000_The ECD director or manager can use this goal to enhance the health and well-being of children in the center. They can focus on preventive measures, such as implementing hygiene protocols, promoting regular handwashing, and providing a clean and safe environment.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048604"/>
          <p:cNvSpPr>
            <a:spLocks noGrp="1"/>
          </p:cNvSpPr>
          <p:nvPr>
            <p:ph type="title"/>
          </p:nvPr>
        </p:nvSpPr>
        <p:spPr/>
        <p:txBody>
          <a:bodyPr/>
          <a:lstStyle/>
          <a:p>
            <a:r>
              <a:rPr lang="en-US" altLang="en-GB"/>
              <a:t>Cont</a:t>
            </a:r>
            <a:endParaRPr lang="en-GB"/>
          </a:p>
        </p:txBody>
      </p:sp>
      <p:sp>
        <p:nvSpPr>
          <p:cNvPr id="1048606" name="Content Placeholder 1048605"/>
          <p:cNvSpPr>
            <a:spLocks noGrp="1"/>
          </p:cNvSpPr>
          <p:nvPr>
            <p:ph idx="1"/>
          </p:nvPr>
        </p:nvSpPr>
        <p:spPr/>
        <p:txBody>
          <a:bodyPr/>
          <a:lstStyle/>
          <a:p>
            <a:r>
              <a:rPr lang="en-GB"/>
              <a:t> They can also prioritize physical activities and incorporate health education into the curriculum, teaching children about healthy habits, mental well-being, and the importance of regular check-ups. </a:t>
            </a:r>
          </a:p>
          <a:p>
            <a:r>
              <a:rPr lang="en-GB"/>
              <a:t>By integrating SDG 3, the center can foster healthy development and lifelong habits in children (UNDP, n.d.)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ECD managers </a:t>
            </a:r>
            <a:r>
              <a:rPr lang="en-US" dirty="0"/>
              <a:t>can collaborate with regional health agencies or non-profit organizations to provide health education sessions for parents and caregivers, addressing topics such as nutrition, immunization, and child development milestones.</a:t>
            </a:r>
            <a:endParaRPr lang="en-ZW" dirty="0"/>
          </a:p>
        </p:txBody>
      </p:sp>
    </p:spTree>
    <p:extLst>
      <p:ext uri="{BB962C8B-B14F-4D97-AF65-F5344CB8AC3E}">
        <p14:creationId xmlns:p14="http://schemas.microsoft.com/office/powerpoint/2010/main" val="15354999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ECD director or manager can participate in international conferences or workshops focused on health and well-being in early childhood. They can learn about innovative approaches to healthcare, mental health support, and early intervention programs and adapt them to their center's context.</a:t>
            </a:r>
            <a:endParaRPr lang="en-ZW" dirty="0"/>
          </a:p>
        </p:txBody>
      </p:sp>
    </p:spTree>
    <p:extLst>
      <p:ext uri="{BB962C8B-B14F-4D97-AF65-F5344CB8AC3E}">
        <p14:creationId xmlns:p14="http://schemas.microsoft.com/office/powerpoint/2010/main" val="10649175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048606"/>
          <p:cNvSpPr>
            <a:spLocks noGrp="1"/>
          </p:cNvSpPr>
          <p:nvPr>
            <p:ph type="title"/>
          </p:nvPr>
        </p:nvSpPr>
        <p:spPr/>
        <p:txBody>
          <a:bodyPr/>
          <a:lstStyle/>
          <a:p>
            <a:r>
              <a:rPr lang="en-GB"/>
              <a:t> SDG 4: Quality Education</a:t>
            </a:r>
          </a:p>
        </p:txBody>
      </p:sp>
      <p:sp>
        <p:nvSpPr>
          <p:cNvPr id="1048608" name="Content Placeholder 1048607"/>
          <p:cNvSpPr>
            <a:spLocks noGrp="1"/>
          </p:cNvSpPr>
          <p:nvPr>
            <p:ph idx="1"/>
          </p:nvPr>
        </p:nvSpPr>
        <p:spPr/>
        <p:txBody>
          <a:bodyPr/>
          <a:lstStyle/>
          <a:p>
            <a:r>
              <a:rPr lang="en-GB" dirty="0"/>
              <a:t> Learning begins at birth. ECD interventions have proved to be the foundation for later learning, academic success and productivity.</a:t>
            </a:r>
          </a:p>
          <a:p>
            <a:r>
              <a:rPr lang="en-GB" dirty="0"/>
              <a:t> </a:t>
            </a:r>
            <a:r>
              <a:rPr lang="en-GB" dirty="0" smtClean="0"/>
              <a:t>SDG </a:t>
            </a:r>
            <a:r>
              <a:rPr lang="en-GB" dirty="0"/>
              <a:t>4 aims to ensure inclusive and equitable quality education and promote lifelong learning opportunities for all. </a:t>
            </a:r>
          </a:p>
          <a:p>
            <a:r>
              <a:rPr lang="en-US" altLang="en-GB" dirty="0"/>
              <a:t>The ECD director can improve this goal by improving the educational practices at the </a:t>
            </a:r>
            <a:r>
              <a:rPr lang="en-US" altLang="en-GB" dirty="0" err="1"/>
              <a:t>centre</a:t>
            </a:r>
            <a:r>
              <a:rPr lang="en-US" altLang="en-GB" dirty="0"/>
              <a:t>.</a:t>
            </a:r>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048608"/>
          <p:cNvSpPr>
            <a:spLocks noGrp="1"/>
          </p:cNvSpPr>
          <p:nvPr>
            <p:ph type="title"/>
          </p:nvPr>
        </p:nvSpPr>
        <p:spPr/>
        <p:txBody>
          <a:bodyPr/>
          <a:lstStyle/>
          <a:p>
            <a:r>
              <a:rPr lang="en-US" altLang="en-GB"/>
              <a:t>Cont</a:t>
            </a:r>
            <a:endParaRPr lang="en-GB"/>
          </a:p>
        </p:txBody>
      </p:sp>
      <p:sp>
        <p:nvSpPr>
          <p:cNvPr id="1048610" name="Content Placeholder 1048609"/>
          <p:cNvSpPr>
            <a:spLocks noGrp="1"/>
          </p:cNvSpPr>
          <p:nvPr>
            <p:ph idx="1"/>
          </p:nvPr>
        </p:nvSpPr>
        <p:spPr/>
        <p:txBody>
          <a:bodyPr>
            <a:normAutofit fontScale="96429"/>
          </a:bodyPr>
          <a:lstStyle/>
          <a:p>
            <a:r>
              <a:rPr lang="en-GB" dirty="0"/>
              <a:t>They can ensure that the curriculum is aligned with early childhood development principles and emphasizes holistic learning, including cognitive, social, emotional, and physical development. </a:t>
            </a:r>
          </a:p>
          <a:p>
            <a:r>
              <a:rPr lang="en-GB" dirty="0"/>
              <a:t>They can also promote inclusive education by accommodating children with disabilities or diverse backgrounds, fostering a supportive and inclusive learning environment. By implementing SDG 4, the ECD </a:t>
            </a:r>
            <a:r>
              <a:rPr lang="en-GB" dirty="0" err="1"/>
              <a:t>center</a:t>
            </a:r>
            <a:r>
              <a:rPr lang="en-GB" dirty="0"/>
              <a:t> can provide high-quality education that prepares children for future success (UNDP, </a:t>
            </a:r>
            <a:r>
              <a:rPr lang="en-GB" dirty="0" err="1"/>
              <a:t>n.d</a:t>
            </a:r>
            <a:r>
              <a:rPr lang="en-GB" dirty="0" err="1" smtClean="0"/>
              <a:t>.</a:t>
            </a:r>
            <a:r>
              <a:rPr lang="en-GB" dirty="0" smtClean="0"/>
              <a:t>).</a:t>
            </a:r>
            <a:endParaRPr lang="en-GB"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ECD managers </a:t>
            </a:r>
            <a:r>
              <a:rPr lang="en-US" dirty="0"/>
              <a:t>can join regional networks or associations of ECD centers to collaborate on curriculum development, share resources, and participate in professional development opportunities to enhance the quality of education provided.</a:t>
            </a:r>
            <a:endParaRPr lang="en-ZW" dirty="0"/>
          </a:p>
        </p:txBody>
      </p:sp>
    </p:spTree>
    <p:extLst>
      <p:ext uri="{BB962C8B-B14F-4D97-AF65-F5344CB8AC3E}">
        <p14:creationId xmlns:p14="http://schemas.microsoft.com/office/powerpoint/2010/main" val="20247893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ctrTitle"/>
          </p:nvPr>
        </p:nvSpPr>
        <p:spPr>
          <a:xfrm>
            <a:off x="1196583" y="886819"/>
            <a:ext cx="5826719" cy="1646302"/>
          </a:xfrm>
        </p:spPr>
        <p:txBody>
          <a:bodyPr/>
          <a:lstStyle/>
          <a:p>
            <a:r>
              <a:rPr lang="en-US" altLang="zh-CN" dirty="0"/>
              <a:t>Introduction </a:t>
            </a:r>
          </a:p>
        </p:txBody>
      </p:sp>
      <p:sp>
        <p:nvSpPr>
          <p:cNvPr id="1048604" name="Subtitle 2"/>
          <p:cNvSpPr>
            <a:spLocks noGrp="1"/>
          </p:cNvSpPr>
          <p:nvPr>
            <p:ph type="subTitle" idx="1"/>
          </p:nvPr>
        </p:nvSpPr>
        <p:spPr>
          <a:xfrm>
            <a:off x="254524" y="3007152"/>
            <a:ext cx="7645138" cy="2450968"/>
          </a:xfrm>
        </p:spPr>
        <p:txBody>
          <a:bodyPr>
            <a:normAutofit fontScale="96667"/>
          </a:bodyPr>
          <a:lstStyle/>
          <a:p>
            <a:pPr algn="ctr"/>
            <a:r>
              <a:rPr lang="en-US" altLang="zh-CN" dirty="0"/>
              <a:t>Sustainable Development Goals (SDGs) are a set of global goals adopted by the United Nations to address various social, economic, and environmental challenges. The SDGs provide a comprehensive framework for sustainable development, and integrating them into the practices of an Early Childhood Development (ECD) center can have a transformative impact. Here's how knowledge of SDGs 1, 2, 3, and 4 can assist an ECD director or manager in transforming ECD center practices: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ECD director or manager can engage in international partnerships or exchange programs with ECD centers in other countries to learn about different educational approaches, pedagogies, and assessment methods. This knowledge can be used to improve the quality of education at their center.</a:t>
            </a:r>
            <a:endParaRPr lang="en-ZW" dirty="0"/>
          </a:p>
        </p:txBody>
      </p:sp>
    </p:spTree>
    <p:extLst>
      <p:ext uri="{BB962C8B-B14F-4D97-AF65-F5344CB8AC3E}">
        <p14:creationId xmlns:p14="http://schemas.microsoft.com/office/powerpoint/2010/main" val="14138330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Content Placeholder 1048665"/>
          <p:cNvSpPr>
            <a:spLocks noGrp="1"/>
          </p:cNvSpPr>
          <p:nvPr>
            <p:ph idx="1"/>
          </p:nvPr>
        </p:nvSpPr>
        <p:spPr/>
        <p:txBody>
          <a:bodyPr>
            <a:normAutofit/>
          </a:bodyPr>
          <a:lstStyle/>
          <a:p>
            <a:r>
              <a:rPr lang="en-US" altLang="en-GB" dirty="0"/>
              <a:t>However they are risks and factors that can affect the ECD manager transform practices.</a:t>
            </a:r>
            <a:endParaRPr lang="en-GB" dirty="0"/>
          </a:p>
          <a:p>
            <a:r>
              <a:rPr lang="en-US" altLang="en-GB" dirty="0"/>
              <a:t>These risks include implementation, monitoring and accountability.</a:t>
            </a:r>
            <a:endParaRPr lang="en-GB" dirty="0"/>
          </a:p>
          <a:p>
            <a:r>
              <a:rPr lang="en-US" altLang="en-GB" dirty="0"/>
              <a:t>Monitoring progress against the framework is an outstanding challenge. The Global indicator framework may become too complicated and fail to </a:t>
            </a:r>
            <a:r>
              <a:rPr lang="en-US" altLang="en-GB" dirty="0" err="1"/>
              <a:t>incentivise</a:t>
            </a:r>
            <a:r>
              <a:rPr lang="en-US" altLang="en-GB" dirty="0"/>
              <a:t> implementation, especially in areas governments tend to overlook. </a:t>
            </a:r>
            <a:endParaRPr lang="en-GB" dirty="0"/>
          </a:p>
        </p:txBody>
      </p:sp>
    </p:spTree>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Title 1048666"/>
          <p:cNvSpPr>
            <a:spLocks noGrp="1"/>
          </p:cNvSpPr>
          <p:nvPr>
            <p:ph type="title"/>
          </p:nvPr>
        </p:nvSpPr>
        <p:spPr/>
        <p:txBody>
          <a:bodyPr/>
          <a:lstStyle/>
          <a:p>
            <a:r>
              <a:rPr lang="en-US" altLang="en-GB"/>
              <a:t>Cont</a:t>
            </a:r>
            <a:endParaRPr lang="en-GB"/>
          </a:p>
        </p:txBody>
      </p:sp>
      <p:sp>
        <p:nvSpPr>
          <p:cNvPr id="1048668" name="Content Placeholder 1048667"/>
          <p:cNvSpPr>
            <a:spLocks noGrp="1"/>
          </p:cNvSpPr>
          <p:nvPr>
            <p:ph idx="1"/>
          </p:nvPr>
        </p:nvSpPr>
        <p:spPr/>
        <p:txBody>
          <a:bodyPr/>
          <a:lstStyle/>
          <a:p>
            <a:r>
              <a:rPr lang="en-GB" dirty="0"/>
              <a:t>The process to review progress against the Goals has yet to be finalised. Some countries and actors are waiting for further UN guidance on indicators, accountability, and follow-up review before setting a strategy for implementation.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itle 1048668"/>
          <p:cNvSpPr>
            <a:spLocks noGrp="1"/>
          </p:cNvSpPr>
          <p:nvPr>
            <p:ph type="title"/>
          </p:nvPr>
        </p:nvSpPr>
        <p:spPr/>
        <p:txBody>
          <a:bodyPr/>
          <a:lstStyle/>
          <a:p>
            <a:endParaRPr lang="en-GB"/>
          </a:p>
        </p:txBody>
      </p:sp>
      <p:sp>
        <p:nvSpPr>
          <p:cNvPr id="1048670" name="Content Placeholder 1048669"/>
          <p:cNvSpPr>
            <a:spLocks noGrp="1"/>
          </p:cNvSpPr>
          <p:nvPr>
            <p:ph idx="1"/>
          </p:nvPr>
        </p:nvSpPr>
        <p:spPr/>
        <p:txBody>
          <a:bodyPr/>
          <a:lstStyle/>
          <a:p>
            <a:r>
              <a:rPr lang="en-GB" dirty="0"/>
              <a:t>Implementing and monitoring progress against the ECD targets and indicators will require multiple inputs and new integrated ways of working across ministries and sectors</a:t>
            </a:r>
            <a:r>
              <a:rPr lang="en-GB" dirty="0" smtClean="0"/>
              <a:t>.</a:t>
            </a:r>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Title 1048673"/>
          <p:cNvSpPr>
            <a:spLocks noGrp="1"/>
          </p:cNvSpPr>
          <p:nvPr>
            <p:ph type="title"/>
          </p:nvPr>
        </p:nvSpPr>
        <p:spPr/>
        <p:txBody>
          <a:bodyPr/>
          <a:lstStyle/>
          <a:p>
            <a:r>
              <a:rPr lang="en-US" altLang="en-GB"/>
              <a:t>Conclusion </a:t>
            </a:r>
            <a:endParaRPr lang="en-GB"/>
          </a:p>
        </p:txBody>
      </p:sp>
      <p:sp>
        <p:nvSpPr>
          <p:cNvPr id="1048675" name="Content Placeholder 1048674"/>
          <p:cNvSpPr>
            <a:spLocks noGrp="1"/>
          </p:cNvSpPr>
          <p:nvPr>
            <p:ph idx="1"/>
          </p:nvPr>
        </p:nvSpPr>
        <p:spPr/>
        <p:txBody>
          <a:bodyPr>
            <a:normAutofit/>
          </a:bodyPr>
          <a:lstStyle/>
          <a:p>
            <a:r>
              <a:rPr lang="en-GB" dirty="0"/>
              <a:t>ECD champions need to be actively engaged on SDG implementation at the national level. Find out the planning mechanisms, process, and timetables to achieve the Global Goals in your country. This includes when meetings will be held and what indicators are being considered. Coordinate with ECD partners and give your voice for ECD</a:t>
            </a:r>
            <a:r>
              <a:rPr lang="en-GB" dirty="0" smtClean="0"/>
              <a:t>.</a:t>
            </a:r>
            <a:endParaRPr lang="en-GB"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itle 1048670"/>
          <p:cNvSpPr>
            <a:spLocks noGrp="1"/>
          </p:cNvSpPr>
          <p:nvPr>
            <p:ph type="title"/>
          </p:nvPr>
        </p:nvSpPr>
        <p:spPr/>
        <p:txBody>
          <a:bodyPr/>
          <a:lstStyle/>
          <a:p>
            <a:r>
              <a:rPr lang="en-US" altLang="en-GB"/>
              <a:t>References </a:t>
            </a:r>
            <a:endParaRPr lang="en-GB"/>
          </a:p>
        </p:txBody>
      </p:sp>
      <p:sp>
        <p:nvSpPr>
          <p:cNvPr id="1048672" name="Content Placeholder 1048671"/>
          <p:cNvSpPr>
            <a:spLocks noGrp="1"/>
          </p:cNvSpPr>
          <p:nvPr>
            <p:ph idx="1"/>
          </p:nvPr>
        </p:nvSpPr>
        <p:spPr>
          <a:xfrm>
            <a:off x="609598" y="1366888"/>
            <a:ext cx="7459745" cy="4845376"/>
          </a:xfrm>
        </p:spPr>
        <p:txBody>
          <a:bodyPr>
            <a:noAutofit/>
          </a:bodyPr>
          <a:lstStyle/>
          <a:p>
            <a:pPr marL="0" indent="0">
              <a:buNone/>
            </a:pPr>
            <a:r>
              <a:rPr lang="en-GB" sz="1600" dirty="0">
                <a:latin typeface="Times New Roman" panose="02020603050405020304" pitchFamily="18" charset="0"/>
                <a:cs typeface="Times New Roman" panose="02020603050405020304" pitchFamily="18" charset="0"/>
              </a:rPr>
              <a:t>The Sustainable Development Goals https://</a:t>
            </a:r>
            <a:r>
              <a:rPr lang="en-GB" sz="1600" dirty="0" smtClean="0">
                <a:latin typeface="Times New Roman" panose="02020603050405020304" pitchFamily="18" charset="0"/>
                <a:cs typeface="Times New Roman" panose="02020603050405020304" pitchFamily="18" charset="0"/>
              </a:rPr>
              <a:t>sustainabledevelopment.un.org/sdgs</a:t>
            </a:r>
            <a:r>
              <a:rPr lang="en-GB" sz="1600" dirty="0">
                <a:latin typeface="Times New Roman" panose="02020603050405020304" pitchFamily="18" charset="0"/>
                <a:cs typeface="Times New Roman" panose="02020603050405020304" pitchFamily="18" charset="0"/>
              </a:rPr>
              <a:t>
High Level Political Forum https://sustainabledevelopment.un.org/hlpf</a:t>
            </a:r>
          </a:p>
          <a:p>
            <a:pPr marL="0" indent="0">
              <a:buNone/>
            </a:pPr>
            <a:r>
              <a:rPr lang="en-GB" sz="1600" dirty="0">
                <a:latin typeface="Times New Roman" panose="02020603050405020304" pitchFamily="18" charset="0"/>
                <a:cs typeface="Times New Roman" panose="02020603050405020304" pitchFamily="18" charset="0"/>
              </a:rPr>
              <a:t>
Sustainable Development Goals Indicator website http://unstats.un.org/sdgs/</a:t>
            </a:r>
          </a:p>
          <a:p>
            <a:pPr marL="0" indent="0">
              <a:buNone/>
            </a:pPr>
            <a:r>
              <a:rPr lang="en-GB" sz="1600" dirty="0">
                <a:latin typeface="Times New Roman" panose="02020603050405020304" pitchFamily="18" charset="0"/>
                <a:cs typeface="Times New Roman" panose="02020603050405020304" pitchFamily="18" charset="0"/>
              </a:rPr>
              <a:t>
Global Partnership for Sustainable Development Data http://www.data4sdgs.org/</a:t>
            </a:r>
          </a:p>
          <a:p>
            <a:pPr marL="0" indent="0">
              <a:buNone/>
            </a:pPr>
            <a:r>
              <a:rPr lang="en-GB" sz="1600" dirty="0">
                <a:latin typeface="Times New Roman" panose="02020603050405020304" pitchFamily="18" charset="0"/>
                <a:cs typeface="Times New Roman" panose="02020603050405020304" pitchFamily="18" charset="0"/>
              </a:rPr>
              <a:t>
UNICEF (2015) Progress for Children – Beyond Averages: Learning from </a:t>
            </a:r>
            <a:r>
              <a:rPr lang="en-GB" sz="1600" dirty="0" smtClean="0">
                <a:latin typeface="Times New Roman" panose="02020603050405020304" pitchFamily="18" charset="0"/>
                <a:cs typeface="Times New Roman" panose="02020603050405020304" pitchFamily="18" charset="0"/>
              </a:rPr>
              <a:t>the </a:t>
            </a:r>
            <a:r>
              <a:rPr lang="en-GB" sz="1600" dirty="0">
                <a:latin typeface="Times New Roman" panose="02020603050405020304" pitchFamily="18" charset="0"/>
                <a:cs typeface="Times New Roman" panose="02020603050405020304" pitchFamily="18" charset="0"/>
              </a:rPr>
              <a:t>SDGs   http://www.unicef.org/publications/files/Progress_for_Children_No._11_22June15.pdf</a:t>
            </a:r>
          </a:p>
          <a:p>
            <a:pPr marL="0" indent="0">
              <a:buNone/>
            </a:pPr>
            <a:r>
              <a:rPr lang="en-GB" sz="1600" dirty="0" smtClean="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
Beyond 2015 (2014) From Policy to Action Toolkit (accessed October 2015) http://www.beyond2015.org/sites/default/files/EN Beyond 2015 Policy to Action Toolkit.pdf_x0000_</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048593"/>
          <p:cNvSpPr>
            <a:spLocks noGrp="1"/>
          </p:cNvSpPr>
          <p:nvPr>
            <p:ph type="title"/>
          </p:nvPr>
        </p:nvSpPr>
        <p:spPr/>
        <p:txBody>
          <a:bodyPr/>
          <a:lstStyle/>
          <a:p>
            <a:r>
              <a:rPr lang="en-US" altLang="en-GB"/>
              <a:t>Definition of key terms</a:t>
            </a:r>
            <a:endParaRPr lang="en-GB"/>
          </a:p>
        </p:txBody>
      </p:sp>
      <p:sp>
        <p:nvSpPr>
          <p:cNvPr id="1048595" name="Content Placeholder 1048594"/>
          <p:cNvSpPr>
            <a:spLocks noGrp="1"/>
          </p:cNvSpPr>
          <p:nvPr>
            <p:ph idx="1"/>
          </p:nvPr>
        </p:nvSpPr>
        <p:spPr/>
        <p:txBody>
          <a:bodyPr>
            <a:normAutofit fontScale="93214"/>
          </a:bodyPr>
          <a:lstStyle/>
          <a:p>
            <a:r>
              <a:rPr lang="en-GB" dirty="0"/>
              <a:t>According to George et al. (2021), digital sustainability is defined as: \the organizational activities that seek to advance the sustainable development goals through creative deployment of technologies that create, use, transmit, or source electronic data</a:t>
            </a:r>
            <a:r>
              <a:rPr lang="en-US" altLang="en-GB" dirty="0" smtClean="0"/>
              <a:t>.</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ECD director plays a crucial role in creating an inclusive, nurturing, and stimulating environment for young children. They oversee the daily operations, curriculum development, staff supervision, and community engagement, ensuring that the center meets the needs of children and </a:t>
            </a:r>
            <a:r>
              <a:rPr lang="en-US" dirty="0" err="1"/>
              <a:t>families.Pianta</a:t>
            </a:r>
            <a:r>
              <a:rPr lang="en-US" dirty="0"/>
              <a:t> R.C (2003)</a:t>
            </a:r>
          </a:p>
          <a:p>
            <a:endParaRPr lang="en-ZW" dirty="0"/>
          </a:p>
        </p:txBody>
      </p:sp>
    </p:spTree>
    <p:extLst>
      <p:ext uri="{BB962C8B-B14F-4D97-AF65-F5344CB8AC3E}">
        <p14:creationId xmlns:p14="http://schemas.microsoft.com/office/powerpoint/2010/main" val="3487478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048589"/>
          <p:cNvSpPr>
            <a:spLocks noGrp="1"/>
          </p:cNvSpPr>
          <p:nvPr>
            <p:ph type="title"/>
          </p:nvPr>
        </p:nvSpPr>
        <p:spPr/>
        <p:txBody>
          <a:bodyPr/>
          <a:lstStyle/>
          <a:p>
            <a:r>
              <a:rPr lang="en-US" altLang="en-GB"/>
              <a:t>SDG 1 aim to end poverty in all its forms.</a:t>
            </a:r>
            <a:endParaRPr lang="en-GB"/>
          </a:p>
        </p:txBody>
      </p:sp>
      <p:sp>
        <p:nvSpPr>
          <p:cNvPr id="1048591" name="Content Placeholder 1048590"/>
          <p:cNvSpPr>
            <a:spLocks noGrp="1"/>
          </p:cNvSpPr>
          <p:nvPr>
            <p:ph idx="1"/>
          </p:nvPr>
        </p:nvSpPr>
        <p:spPr>
          <a:xfrm>
            <a:off x="628650" y="2012422"/>
            <a:ext cx="7886700" cy="4351338"/>
          </a:xfrm>
        </p:spPr>
        <p:txBody>
          <a:bodyPr>
            <a:normAutofit/>
          </a:bodyPr>
          <a:lstStyle/>
          <a:p>
            <a:pPr marL="0" indent="0">
              <a:buNone/>
            </a:pPr>
            <a:r>
              <a:rPr lang="en-US" altLang="en-GB"/>
              <a:t> </a:t>
            </a:r>
            <a:endParaRPr lang="en-GB"/>
          </a:p>
          <a:p>
            <a:r>
              <a:rPr lang="en-US" altLang="en-GB"/>
              <a:t> ECD is one of the most cost-effective strategies for poverty alleviation. Early brain development sets children up for the future and enables them to learn skills to flourish in a 21st century economy.</a:t>
            </a:r>
            <a:endParaRPr lang="en-GB"/>
          </a:p>
          <a:p>
            <a:r>
              <a:rPr lang="en-US" altLang="en-GB"/>
              <a:t>Therefore  the ECD director or manager can utilize this goal to create a more inclusive and equitable environment in the center. </a:t>
            </a:r>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048585"/>
          <p:cNvSpPr>
            <a:spLocks noGrp="1"/>
          </p:cNvSpPr>
          <p:nvPr>
            <p:ph type="title"/>
          </p:nvPr>
        </p:nvSpPr>
        <p:spPr/>
        <p:txBody>
          <a:bodyPr/>
          <a:lstStyle/>
          <a:p>
            <a:r>
              <a:rPr lang="en-US" altLang="en-GB"/>
              <a:t>Cont</a:t>
            </a:r>
            <a:endParaRPr lang="en-GB"/>
          </a:p>
        </p:txBody>
      </p:sp>
      <p:sp>
        <p:nvSpPr>
          <p:cNvPr id="1048587" name="Content Placeholder 1048586"/>
          <p:cNvSpPr>
            <a:spLocks noGrp="1"/>
          </p:cNvSpPr>
          <p:nvPr>
            <p:ph idx="1"/>
          </p:nvPr>
        </p:nvSpPr>
        <p:spPr/>
        <p:txBody>
          <a:bodyPr/>
          <a:lstStyle/>
          <a:p>
            <a:r>
              <a:rPr lang="en-GB"/>
              <a:t>By understanding the causes and consequences of poverty, they can implement measures such as providing subsidized or free education for children from low-income families, ensuring access to nutritious meals, and collaborating with local community organizations to address poverty-related challenges.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 The ECD managers </a:t>
            </a:r>
            <a:r>
              <a:rPr lang="en-US" dirty="0"/>
              <a:t>can join regional networks or alliances focused on poverty alleviation to exchange best practices, learn from other ECD centers, and advocate for policies that support access to quality early childhood education for children living in poverty.</a:t>
            </a:r>
            <a:endParaRPr lang="en-ZW" dirty="0"/>
          </a:p>
        </p:txBody>
      </p:sp>
    </p:spTree>
    <p:extLst>
      <p:ext uri="{BB962C8B-B14F-4D97-AF65-F5344CB8AC3E}">
        <p14:creationId xmlns:p14="http://schemas.microsoft.com/office/powerpoint/2010/main" val="970033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ECD director or manager can participate in international forums or conferences on poverty reduction and early childhood development to gain insights into successful models and initiatives implemented in other countries. They can adapt and implement relevant strategies in their center.</a:t>
            </a:r>
            <a:endParaRPr lang="en-ZW" dirty="0"/>
          </a:p>
        </p:txBody>
      </p:sp>
    </p:spTree>
    <p:extLst>
      <p:ext uri="{BB962C8B-B14F-4D97-AF65-F5344CB8AC3E}">
        <p14:creationId xmlns:p14="http://schemas.microsoft.com/office/powerpoint/2010/main" val="2412140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048587"/>
          <p:cNvSpPr>
            <a:spLocks noGrp="1"/>
          </p:cNvSpPr>
          <p:nvPr>
            <p:ph type="title"/>
          </p:nvPr>
        </p:nvSpPr>
        <p:spPr/>
        <p:txBody>
          <a:bodyPr/>
          <a:lstStyle/>
          <a:p>
            <a:r>
              <a:rPr lang="en-GB"/>
              <a:t>SDG 2: Zero Hunger</a:t>
            </a:r>
          </a:p>
        </p:txBody>
      </p:sp>
      <p:sp>
        <p:nvSpPr>
          <p:cNvPr id="1048589" name="Content Placeholder 1048588"/>
          <p:cNvSpPr>
            <a:spLocks noGrp="1"/>
          </p:cNvSpPr>
          <p:nvPr>
            <p:ph idx="1"/>
          </p:nvPr>
        </p:nvSpPr>
        <p:spPr/>
        <p:txBody>
          <a:bodyPr>
            <a:normAutofit fontScale="96786"/>
          </a:bodyPr>
          <a:lstStyle/>
          <a:p>
            <a:r>
              <a:rPr lang="en-GB" dirty="0"/>
              <a:t>Children who receive early stimulation with nutrition supplements have better outcomes than children who only receive nutrition supplements. ECD interventions buffer the negative effect of stress thereby improving absorption of nutritional intake.</a:t>
            </a:r>
          </a:p>
          <a:p>
            <a:endParaRPr lang="en-GB" dirty="0"/>
          </a:p>
          <a:p>
            <a:r>
              <a:rPr lang="en-GB" dirty="0"/>
              <a:t>The ECD director or manager can incorporate this goal into the </a:t>
            </a:r>
            <a:r>
              <a:rPr lang="en-GB" dirty="0" err="1"/>
              <a:t>center's</a:t>
            </a:r>
            <a:r>
              <a:rPr lang="en-GB" dirty="0"/>
              <a:t> practices by promoting healthy eating habits and providing nutritious meals to children</a:t>
            </a:r>
            <a:r>
              <a:rPr lang="en-GB" dirty="0" smtClean="0"/>
              <a:t>.</a:t>
            </a: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46</TotalTime>
  <Words>1215</Words>
  <Application>Microsoft Office PowerPoint</Application>
  <PresentationFormat>On-screen Show (4:3)</PresentationFormat>
  <Paragraphs>56</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方正姚体</vt:lpstr>
      <vt:lpstr>华文新魏</vt:lpstr>
      <vt:lpstr>Times New Roman</vt:lpstr>
      <vt:lpstr>Trebuchet MS</vt:lpstr>
      <vt:lpstr>Wingdings 3</vt:lpstr>
      <vt:lpstr>Facet</vt:lpstr>
      <vt:lpstr>ECDMD 221 TRANSFORMATIVE EARLY CHILDHOOD DEVELOPMENT</vt:lpstr>
      <vt:lpstr>Introduction </vt:lpstr>
      <vt:lpstr>Definition of key terms</vt:lpstr>
      <vt:lpstr>PowerPoint Presentation</vt:lpstr>
      <vt:lpstr>SDG 1 aim to end poverty in all its forms.</vt:lpstr>
      <vt:lpstr>Cont</vt:lpstr>
      <vt:lpstr>PowerPoint Presentation</vt:lpstr>
      <vt:lpstr>PowerPoint Presentation</vt:lpstr>
      <vt:lpstr>SDG 2: Zero Hunger</vt:lpstr>
      <vt:lpstr>Cont</vt:lpstr>
      <vt:lpstr>PowerPoint Presentation</vt:lpstr>
      <vt:lpstr>PowerPoint Presentation</vt:lpstr>
      <vt:lpstr>SDG 3: Good Health and Well-being
</vt:lpstr>
      <vt:lpstr>Cont</vt:lpstr>
      <vt:lpstr>PowerPoint Presentation</vt:lpstr>
      <vt:lpstr>PowerPoint Presentation</vt:lpstr>
      <vt:lpstr> SDG 4: Quality Education</vt:lpstr>
      <vt:lpstr>Cont</vt:lpstr>
      <vt:lpstr>PowerPoint Presentation</vt:lpstr>
      <vt:lpstr>PowerPoint Presentation</vt:lpstr>
      <vt:lpstr>PowerPoint Presentation</vt:lpstr>
      <vt:lpstr>Cont</vt:lpstr>
      <vt:lpstr>PowerPoint Presentation</vt:lpstr>
      <vt:lpstr>Conclusion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ECDMD 221 TRANSFORMATIVE EARLY CHILDHOOD DEVELOPMENT</dc:title>
  <cp:lastModifiedBy>Godwin Mari</cp:lastModifiedBy>
  <cp:revision>9</cp:revision>
  <dcterms:created xsi:type="dcterms:W3CDTF">2015-05-11T21:30:45Z</dcterms:created>
  <dcterms:modified xsi:type="dcterms:W3CDTF">2024-03-15T19:51:08Z</dcterms:modified>
</cp:coreProperties>
</file>