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36"/>
  </p:notesMasterIdLst>
  <p:sldIdLst>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C748C-FF7E-4F83-85C7-390C56BDDEF7}" type="datetimeFigureOut">
              <a:rPr lang="en-GB" smtClean="0"/>
              <a:t>25/09/2024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E5E65-80DE-4876-8E6F-0045088B735B}" type="slidenum">
              <a:rPr lang="en-GB" smtClean="0"/>
              <a:t>‹#›</a:t>
            </a:fld>
            <a:endParaRPr lang="en-GB"/>
          </a:p>
        </p:txBody>
      </p:sp>
    </p:spTree>
    <p:extLst>
      <p:ext uri="{BB962C8B-B14F-4D97-AF65-F5344CB8AC3E}">
        <p14:creationId xmlns:p14="http://schemas.microsoft.com/office/powerpoint/2010/main" val="252684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7AE5E65-80DE-4876-8E6F-0045088B735B}" type="slidenum">
              <a:rPr lang="en-GB" smtClean="0"/>
              <a:t>9</a:t>
            </a:fld>
            <a:endParaRPr lang="en-GB"/>
          </a:p>
        </p:txBody>
      </p:sp>
    </p:spTree>
    <p:extLst>
      <p:ext uri="{BB962C8B-B14F-4D97-AF65-F5344CB8AC3E}">
        <p14:creationId xmlns:p14="http://schemas.microsoft.com/office/powerpoint/2010/main" val="339676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32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95641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31427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722286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0882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0721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78731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049155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04682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752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994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03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033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101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140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6253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661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9/25/2024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9758286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5"/>
          <p:cNvSpPr>
            <a:spLocks noGrp="1"/>
          </p:cNvSpPr>
          <p:nvPr>
            <p:ph type="ctrTitle"/>
          </p:nvPr>
        </p:nvSpPr>
        <p:spPr>
          <a:xfrm>
            <a:off x="5829299" y="2404533"/>
            <a:ext cx="6067425" cy="2958042"/>
          </a:xfrm>
        </p:spPr>
        <p:txBody>
          <a:bodyPr>
            <a:normAutofit fontScale="90000"/>
          </a:bodyPr>
          <a:lstStyle/>
          <a:p>
            <a:r>
              <a:rPr lang="en-GB" sz="4400" b="1" dirty="0">
                <a:solidFill>
                  <a:schemeClr val="tx1"/>
                </a:solidFill>
                <a:latin typeface="Arial" panose="020B0604020202020204" pitchFamily="34" charset="0"/>
                <a:cs typeface="Arial" panose="020B0604020202020204" pitchFamily="34" charset="0"/>
              </a:rPr>
              <a:t>Risk Assessment and Data-Driven Recommendations for Aircraft </a:t>
            </a:r>
            <a:r>
              <a:rPr lang="en-GB" sz="4400" b="1" dirty="0" smtClean="0">
                <a:solidFill>
                  <a:schemeClr val="tx1"/>
                </a:solidFill>
                <a:latin typeface="Arial" panose="020B0604020202020204" pitchFamily="34" charset="0"/>
                <a:cs typeface="Arial" panose="020B0604020202020204" pitchFamily="34" charset="0"/>
              </a:rPr>
              <a:t>Acquisition</a:t>
            </a:r>
            <a:endParaRPr lang="en-GB" sz="4400" dirty="0">
              <a:solidFill>
                <a:schemeClr val="tx1"/>
              </a:solidFill>
              <a:latin typeface="Arial" panose="020B0604020202020204" pitchFamily="34" charset="0"/>
              <a:cs typeface="Arial" panose="020B0604020202020204" pitchFamily="34" charset="0"/>
            </a:endParaRPr>
          </a:p>
        </p:txBody>
      </p:sp>
      <p:sp>
        <p:nvSpPr>
          <p:cNvPr id="8" name="TextBox 7"/>
          <p:cNvSpPr txBox="1"/>
          <p:nvPr/>
        </p:nvSpPr>
        <p:spPr>
          <a:xfrm>
            <a:off x="8629651" y="6341507"/>
            <a:ext cx="3448050" cy="369332"/>
          </a:xfrm>
          <a:prstGeom prst="rect">
            <a:avLst/>
          </a:prstGeom>
          <a:noFill/>
        </p:spPr>
        <p:txBody>
          <a:bodyPr wrap="square" rtlCol="0">
            <a:spAutoFit/>
          </a:bodyPr>
          <a:lstStyle/>
          <a:p>
            <a:r>
              <a:rPr lang="en-GB" dirty="0" smtClean="0"/>
              <a:t>BY GODWIN MUTUMA MURUNGI</a:t>
            </a:r>
            <a:endParaRPr lang="en-GB" dirty="0"/>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0194" y="556181"/>
            <a:ext cx="10982227" cy="1323439"/>
          </a:xfrm>
          <a:prstGeom prst="rect">
            <a:avLst/>
          </a:prstGeom>
          <a:noFill/>
        </p:spPr>
        <p:txBody>
          <a:bodyPr wrap="square" rtlCol="0">
            <a:spAutoFit/>
          </a:bodyPr>
          <a:lstStyle/>
          <a:p>
            <a:r>
              <a:rPr lang="en-GB" sz="4000" b="1" dirty="0"/>
              <a:t>Handling Missing Data for the Numerical </a:t>
            </a:r>
            <a:r>
              <a:rPr lang="en-GB" sz="4000" b="1" dirty="0" smtClean="0"/>
              <a:t>Data</a:t>
            </a:r>
            <a:endParaRPr lang="en-GB" sz="4000" b="1" dirty="0"/>
          </a:p>
        </p:txBody>
      </p:sp>
      <p:sp>
        <p:nvSpPr>
          <p:cNvPr id="3" name="TextBox 2"/>
          <p:cNvSpPr txBox="1"/>
          <p:nvPr/>
        </p:nvSpPr>
        <p:spPr>
          <a:xfrm>
            <a:off x="490194" y="2111604"/>
            <a:ext cx="11057641" cy="1200329"/>
          </a:xfrm>
          <a:prstGeom prst="rect">
            <a:avLst/>
          </a:prstGeom>
          <a:noFill/>
        </p:spPr>
        <p:txBody>
          <a:bodyPr wrap="square" rtlCol="0">
            <a:spAutoFit/>
          </a:bodyPr>
          <a:lstStyle/>
          <a:p>
            <a:r>
              <a:rPr lang="en-GB" dirty="0" smtClean="0"/>
              <a:t>For all the numerical data with missing values, I opted to use the mean imputation method to handle the missing data.</a:t>
            </a:r>
          </a:p>
          <a:p>
            <a:r>
              <a:rPr lang="en-GB" dirty="0" smtClean="0"/>
              <a:t>The reason behind this is because </a:t>
            </a:r>
            <a:r>
              <a:rPr lang="en-GB" dirty="0"/>
              <a:t>t</a:t>
            </a:r>
            <a:r>
              <a:rPr lang="en-GB" dirty="0" smtClean="0"/>
              <a:t>his </a:t>
            </a:r>
            <a:r>
              <a:rPr lang="en-GB" dirty="0"/>
              <a:t>method </a:t>
            </a:r>
            <a:r>
              <a:rPr lang="en-GB" dirty="0" smtClean="0"/>
              <a:t>provides </a:t>
            </a:r>
            <a:r>
              <a:rPr lang="en-GB" dirty="0"/>
              <a:t>an important principle that accurately summarizes the data without introducing bias.</a:t>
            </a:r>
            <a:endParaRPr lang="en-GB" dirty="0"/>
          </a:p>
        </p:txBody>
      </p:sp>
    </p:spTree>
    <p:extLst>
      <p:ext uri="{BB962C8B-B14F-4D97-AF65-F5344CB8AC3E}">
        <p14:creationId xmlns:p14="http://schemas.microsoft.com/office/powerpoint/2010/main" val="3156235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231" y="103694"/>
            <a:ext cx="9521072" cy="584775"/>
          </a:xfrm>
          <a:prstGeom prst="rect">
            <a:avLst/>
          </a:prstGeom>
          <a:noFill/>
        </p:spPr>
        <p:txBody>
          <a:bodyPr wrap="square" rtlCol="0">
            <a:spAutoFit/>
          </a:bodyPr>
          <a:lstStyle/>
          <a:p>
            <a:r>
              <a:rPr lang="en-GB" sz="3200" b="1" dirty="0"/>
              <a:t>Visualizing the Data</a:t>
            </a:r>
          </a:p>
        </p:txBody>
      </p:sp>
      <p:sp>
        <p:nvSpPr>
          <p:cNvPr id="3" name="TextBox 2"/>
          <p:cNvSpPr txBox="1"/>
          <p:nvPr/>
        </p:nvSpPr>
        <p:spPr>
          <a:xfrm>
            <a:off x="358219" y="934691"/>
            <a:ext cx="9709608" cy="369332"/>
          </a:xfrm>
          <a:prstGeom prst="rect">
            <a:avLst/>
          </a:prstGeom>
          <a:noFill/>
        </p:spPr>
        <p:txBody>
          <a:bodyPr wrap="square" rtlCol="0">
            <a:spAutoFit/>
          </a:bodyPr>
          <a:lstStyle/>
          <a:p>
            <a:r>
              <a:rPr lang="en-GB" dirty="0"/>
              <a:t>A Plot of Accident Count by Broad Phase of Flight</a:t>
            </a:r>
          </a:p>
        </p:txBody>
      </p:sp>
      <p:pic>
        <p:nvPicPr>
          <p:cNvPr id="5" name="Picture 4"/>
          <p:cNvPicPr>
            <a:picLocks noChangeAspect="1"/>
          </p:cNvPicPr>
          <p:nvPr/>
        </p:nvPicPr>
        <p:blipFill>
          <a:blip r:embed="rId2"/>
          <a:stretch>
            <a:fillRect/>
          </a:stretch>
        </p:blipFill>
        <p:spPr>
          <a:xfrm>
            <a:off x="669303" y="1408935"/>
            <a:ext cx="8983743" cy="5246387"/>
          </a:xfrm>
          <a:prstGeom prst="rect">
            <a:avLst/>
          </a:prstGeom>
        </p:spPr>
      </p:pic>
    </p:spTree>
    <p:extLst>
      <p:ext uri="{BB962C8B-B14F-4D97-AF65-F5344CB8AC3E}">
        <p14:creationId xmlns:p14="http://schemas.microsoft.com/office/powerpoint/2010/main" val="1002784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4" name="TextBox 3"/>
          <p:cNvSpPr txBox="1"/>
          <p:nvPr/>
        </p:nvSpPr>
        <p:spPr>
          <a:xfrm>
            <a:off x="716437" y="1659118"/>
            <a:ext cx="9945278" cy="369332"/>
          </a:xfrm>
          <a:prstGeom prst="rect">
            <a:avLst/>
          </a:prstGeom>
          <a:noFill/>
        </p:spPr>
        <p:txBody>
          <a:bodyPr wrap="square" rtlCol="0">
            <a:spAutoFit/>
          </a:bodyPr>
          <a:lstStyle/>
          <a:p>
            <a:r>
              <a:rPr lang="en-GB" dirty="0" smtClean="0"/>
              <a:t>From </a:t>
            </a:r>
            <a:r>
              <a:rPr lang="en-GB" dirty="0"/>
              <a:t>the above we can conclude that most of the </a:t>
            </a:r>
            <a:r>
              <a:rPr lang="en-GB" dirty="0" smtClean="0"/>
              <a:t>accidents </a:t>
            </a:r>
            <a:r>
              <a:rPr lang="en-GB" dirty="0"/>
              <a:t>occur when landing</a:t>
            </a:r>
            <a:endParaRPr lang="en-GB" dirty="0"/>
          </a:p>
        </p:txBody>
      </p:sp>
    </p:spTree>
    <p:extLst>
      <p:ext uri="{BB962C8B-B14F-4D97-AF65-F5344CB8AC3E}">
        <p14:creationId xmlns:p14="http://schemas.microsoft.com/office/powerpoint/2010/main" val="162168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644" y="480768"/>
            <a:ext cx="11547835" cy="461665"/>
          </a:xfrm>
          <a:prstGeom prst="rect">
            <a:avLst/>
          </a:prstGeom>
          <a:noFill/>
        </p:spPr>
        <p:txBody>
          <a:bodyPr wrap="square" rtlCol="0">
            <a:spAutoFit/>
          </a:bodyPr>
          <a:lstStyle/>
          <a:p>
            <a:r>
              <a:rPr lang="en-GB" sz="2400" b="1" dirty="0"/>
              <a:t>Number of Incidents per Make of Aircraft </a:t>
            </a:r>
            <a:r>
              <a:rPr lang="en-GB" sz="2400" b="1" dirty="0" smtClean="0"/>
              <a:t> for the Top 20 aircraft Makes</a:t>
            </a:r>
            <a:endParaRPr lang="en-GB" sz="2400" b="1" dirty="0"/>
          </a:p>
        </p:txBody>
      </p:sp>
      <p:pic>
        <p:nvPicPr>
          <p:cNvPr id="3" name="Picture 2"/>
          <p:cNvPicPr>
            <a:picLocks noChangeAspect="1"/>
          </p:cNvPicPr>
          <p:nvPr/>
        </p:nvPicPr>
        <p:blipFill>
          <a:blip r:embed="rId2"/>
          <a:stretch>
            <a:fillRect/>
          </a:stretch>
        </p:blipFill>
        <p:spPr>
          <a:xfrm>
            <a:off x="476361" y="942432"/>
            <a:ext cx="9289808" cy="5596269"/>
          </a:xfrm>
          <a:prstGeom prst="rect">
            <a:avLst/>
          </a:prstGeom>
        </p:spPr>
      </p:pic>
    </p:spTree>
    <p:extLst>
      <p:ext uri="{BB962C8B-B14F-4D97-AF65-F5344CB8AC3E}">
        <p14:creationId xmlns:p14="http://schemas.microsoft.com/office/powerpoint/2010/main" val="2374590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7266" y="1989056"/>
            <a:ext cx="10529740"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smtClean="0"/>
              <a:t>Cessna</a:t>
            </a:r>
            <a:r>
              <a:rPr lang="en-GB" dirty="0"/>
              <a:t> leads with </a:t>
            </a:r>
            <a:r>
              <a:rPr lang="en-GB" b="1" dirty="0"/>
              <a:t>27,212</a:t>
            </a:r>
            <a:r>
              <a:rPr lang="en-GB" dirty="0"/>
              <a:t> incidents, reflecting its popularity in general aviation.</a:t>
            </a:r>
          </a:p>
          <a:p>
            <a:pPr marL="285750" indent="-285750">
              <a:buFont typeface="Arial" panose="020B0604020202020204" pitchFamily="34" charset="0"/>
              <a:buChar char="•"/>
            </a:pPr>
            <a:r>
              <a:rPr lang="en-GB" b="1" dirty="0"/>
              <a:t>Piper</a:t>
            </a:r>
            <a:r>
              <a:rPr lang="en-GB" dirty="0"/>
              <a:t> follows with </a:t>
            </a:r>
            <a:r>
              <a:rPr lang="en-GB" b="1" dirty="0"/>
              <a:t>14,870</a:t>
            </a:r>
            <a:r>
              <a:rPr lang="en-GB" dirty="0"/>
              <a:t> incidents, also common among pilots.</a:t>
            </a:r>
          </a:p>
          <a:p>
            <a:pPr marL="285750" indent="-285750">
              <a:buFont typeface="Arial" panose="020B0604020202020204" pitchFamily="34" charset="0"/>
              <a:buChar char="•"/>
            </a:pPr>
            <a:r>
              <a:rPr lang="en-GB" b="1" dirty="0"/>
              <a:t>Beech</a:t>
            </a:r>
            <a:r>
              <a:rPr lang="en-GB" dirty="0"/>
              <a:t> has </a:t>
            </a:r>
            <a:r>
              <a:rPr lang="en-GB" b="1" dirty="0"/>
              <a:t>5,372</a:t>
            </a:r>
            <a:r>
              <a:rPr lang="en-GB" dirty="0"/>
              <a:t> incidents, while </a:t>
            </a:r>
            <a:r>
              <a:rPr lang="en-GB" b="1" dirty="0"/>
              <a:t>Boeing</a:t>
            </a:r>
            <a:r>
              <a:rPr lang="en-GB" dirty="0"/>
              <a:t> reports </a:t>
            </a:r>
            <a:r>
              <a:rPr lang="en-GB" b="1" dirty="0"/>
              <a:t>2,745</a:t>
            </a:r>
            <a:r>
              <a:rPr lang="en-GB" dirty="0"/>
              <a:t>, indicating fewer incidents for larger commercial aircraft.</a:t>
            </a:r>
          </a:p>
          <a:p>
            <a:endParaRPr lang="en-GB" dirty="0"/>
          </a:p>
        </p:txBody>
      </p:sp>
      <p:sp>
        <p:nvSpPr>
          <p:cNvPr id="3" name="TextBox 2"/>
          <p:cNvSpPr txBox="1"/>
          <p:nvPr/>
        </p:nvSpPr>
        <p:spPr>
          <a:xfrm>
            <a:off x="791852" y="386499"/>
            <a:ext cx="7513162" cy="461665"/>
          </a:xfrm>
          <a:prstGeom prst="rect">
            <a:avLst/>
          </a:prstGeom>
          <a:noFill/>
        </p:spPr>
        <p:txBody>
          <a:bodyPr wrap="square" rtlCol="0">
            <a:spAutoFit/>
          </a:bodyPr>
          <a:lstStyle/>
          <a:p>
            <a:r>
              <a:rPr lang="en-GB" sz="2400" b="1" dirty="0"/>
              <a:t>Observation</a:t>
            </a:r>
            <a:endParaRPr lang="en-GB" sz="2400" dirty="0"/>
          </a:p>
        </p:txBody>
      </p:sp>
    </p:spTree>
    <p:extLst>
      <p:ext uri="{BB962C8B-B14F-4D97-AF65-F5344CB8AC3E}">
        <p14:creationId xmlns:p14="http://schemas.microsoft.com/office/powerpoint/2010/main" val="2175124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658" y="433633"/>
            <a:ext cx="11642103" cy="830997"/>
          </a:xfrm>
          <a:prstGeom prst="rect">
            <a:avLst/>
          </a:prstGeom>
          <a:noFill/>
        </p:spPr>
        <p:txBody>
          <a:bodyPr wrap="square" rtlCol="0">
            <a:spAutoFit/>
          </a:bodyPr>
          <a:lstStyle/>
          <a:p>
            <a:r>
              <a:rPr lang="en-GB" sz="2400" b="1" dirty="0"/>
              <a:t>Scatter Plot to view the Correlation Between Number of Engines and Number of </a:t>
            </a:r>
            <a:r>
              <a:rPr lang="en-GB" sz="2400" b="1" dirty="0" smtClean="0"/>
              <a:t>Accidents</a:t>
            </a:r>
            <a:endParaRPr lang="en-GB" sz="2400" b="1" dirty="0"/>
          </a:p>
        </p:txBody>
      </p:sp>
      <p:pic>
        <p:nvPicPr>
          <p:cNvPr id="4" name="Picture 3"/>
          <p:cNvPicPr>
            <a:picLocks noChangeAspect="1"/>
          </p:cNvPicPr>
          <p:nvPr/>
        </p:nvPicPr>
        <p:blipFill>
          <a:blip r:embed="rId2"/>
          <a:stretch>
            <a:fillRect/>
          </a:stretch>
        </p:blipFill>
        <p:spPr>
          <a:xfrm>
            <a:off x="1247907" y="1451100"/>
            <a:ext cx="8640381" cy="5220429"/>
          </a:xfrm>
          <a:prstGeom prst="rect">
            <a:avLst/>
          </a:prstGeom>
        </p:spPr>
      </p:pic>
    </p:spTree>
    <p:extLst>
      <p:ext uri="{BB962C8B-B14F-4D97-AF65-F5344CB8AC3E}">
        <p14:creationId xmlns:p14="http://schemas.microsoft.com/office/powerpoint/2010/main" val="991390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923330"/>
          </a:xfrm>
          <a:prstGeom prst="rect">
            <a:avLst/>
          </a:prstGeom>
          <a:noFill/>
        </p:spPr>
        <p:txBody>
          <a:bodyPr wrap="square" rtlCol="0">
            <a:spAutoFit/>
          </a:bodyPr>
          <a:lstStyle/>
          <a:p>
            <a:r>
              <a:rPr lang="en-GB" dirty="0" smtClean="0"/>
              <a:t>Number of accidents decrease </a:t>
            </a:r>
            <a:r>
              <a:rPr lang="en-GB" dirty="0"/>
              <a:t>as the number of engines increases, which could be due to the fact that larger aircraft with more engines have more safety measures and are used in more controlled conditions.</a:t>
            </a:r>
            <a:endParaRPr lang="en-GB" dirty="0"/>
          </a:p>
        </p:txBody>
      </p:sp>
    </p:spTree>
    <p:extLst>
      <p:ext uri="{BB962C8B-B14F-4D97-AF65-F5344CB8AC3E}">
        <p14:creationId xmlns:p14="http://schemas.microsoft.com/office/powerpoint/2010/main" val="932309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a:t>Aircraft Damage Distribution</a:t>
            </a:r>
          </a:p>
        </p:txBody>
      </p:sp>
      <p:pic>
        <p:nvPicPr>
          <p:cNvPr id="4" name="Picture 3"/>
          <p:cNvPicPr>
            <a:picLocks noChangeAspect="1"/>
          </p:cNvPicPr>
          <p:nvPr/>
        </p:nvPicPr>
        <p:blipFill>
          <a:blip r:embed="rId2"/>
          <a:stretch>
            <a:fillRect/>
          </a:stretch>
        </p:blipFill>
        <p:spPr>
          <a:xfrm>
            <a:off x="629480" y="846886"/>
            <a:ext cx="10126504" cy="5725649"/>
          </a:xfrm>
          <a:prstGeom prst="rect">
            <a:avLst/>
          </a:prstGeom>
        </p:spPr>
      </p:pic>
    </p:spTree>
    <p:extLst>
      <p:ext uri="{BB962C8B-B14F-4D97-AF65-F5344CB8AC3E}">
        <p14:creationId xmlns:p14="http://schemas.microsoft.com/office/powerpoint/2010/main" val="30428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1200329"/>
          </a:xfrm>
          <a:prstGeom prst="rect">
            <a:avLst/>
          </a:prstGeom>
          <a:noFill/>
        </p:spPr>
        <p:txBody>
          <a:bodyPr wrap="square" rtlCol="0">
            <a:spAutoFit/>
          </a:bodyPr>
          <a:lstStyle/>
          <a:p>
            <a:r>
              <a:rPr lang="en-GB" dirty="0"/>
              <a:t>From the chart, it can be observed that the majority of accidents result in substantial damage to the aircraft. A smaller number of accidents lead to destroyed or minor damage. The category "Unknown" has a relatively low frequency, indicating that the extent of damage is often determined and reported.</a:t>
            </a:r>
          </a:p>
        </p:txBody>
      </p:sp>
    </p:spTree>
    <p:extLst>
      <p:ext uri="{BB962C8B-B14F-4D97-AF65-F5344CB8AC3E}">
        <p14:creationId xmlns:p14="http://schemas.microsoft.com/office/powerpoint/2010/main" val="4035713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1913" y="339365"/>
            <a:ext cx="11340446" cy="830997"/>
          </a:xfrm>
          <a:prstGeom prst="rect">
            <a:avLst/>
          </a:prstGeom>
          <a:noFill/>
        </p:spPr>
        <p:txBody>
          <a:bodyPr wrap="square" rtlCol="0">
            <a:spAutoFit/>
          </a:bodyPr>
          <a:lstStyle/>
          <a:p>
            <a:r>
              <a:rPr lang="en-GB" sz="2400" b="1" dirty="0"/>
              <a:t>Visualizing the Top 20 and Bottom 20 Planes Based on </a:t>
            </a:r>
            <a:r>
              <a:rPr lang="en-GB" sz="2400" b="1" dirty="0" smtClean="0"/>
              <a:t>Their Make Frequency and </a:t>
            </a:r>
            <a:r>
              <a:rPr lang="en-GB" sz="2400" b="1" dirty="0"/>
              <a:t>Their Injury </a:t>
            </a:r>
            <a:r>
              <a:rPr lang="en-GB" sz="2400" b="1" dirty="0" smtClean="0"/>
              <a:t>Severity</a:t>
            </a:r>
            <a:endParaRPr lang="en-GB" sz="2400" b="1" dirty="0"/>
          </a:p>
        </p:txBody>
      </p:sp>
      <p:pic>
        <p:nvPicPr>
          <p:cNvPr id="5" name="Picture 4"/>
          <p:cNvPicPr>
            <a:picLocks noChangeAspect="1"/>
          </p:cNvPicPr>
          <p:nvPr/>
        </p:nvPicPr>
        <p:blipFill>
          <a:blip r:embed="rId2"/>
          <a:stretch>
            <a:fillRect/>
          </a:stretch>
        </p:blipFill>
        <p:spPr>
          <a:xfrm>
            <a:off x="1526077" y="1170362"/>
            <a:ext cx="7938434" cy="5579817"/>
          </a:xfrm>
          <a:prstGeom prst="rect">
            <a:avLst/>
          </a:prstGeom>
        </p:spPr>
      </p:pic>
    </p:spTree>
    <p:extLst>
      <p:ext uri="{BB962C8B-B14F-4D97-AF65-F5344CB8AC3E}">
        <p14:creationId xmlns:p14="http://schemas.microsoft.com/office/powerpoint/2010/main" val="1783070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46A7F2-A23F-2A2D-D648-FDFB28F52D6B}"/>
              </a:ext>
            </a:extLst>
          </p:cNvPr>
          <p:cNvSpPr txBox="1"/>
          <p:nvPr/>
        </p:nvSpPr>
        <p:spPr>
          <a:xfrm>
            <a:off x="1307689" y="740846"/>
            <a:ext cx="4247536" cy="2862322"/>
          </a:xfrm>
          <a:prstGeom prst="rect">
            <a:avLst/>
          </a:prstGeom>
          <a:noFill/>
        </p:spPr>
        <p:txBody>
          <a:bodyPr wrap="square" rtlCol="0">
            <a:spAutoFit/>
          </a:bodyPr>
          <a:lstStyle/>
          <a:p>
            <a:r>
              <a:rPr lang="en-US" sz="4800" b="1" dirty="0"/>
              <a:t>Overview</a:t>
            </a:r>
          </a:p>
          <a:p>
            <a:endParaRPr lang="en-US" sz="4800" b="1" dirty="0"/>
          </a:p>
          <a:p>
            <a:endParaRPr lang="en-US" sz="4800" b="1" dirty="0"/>
          </a:p>
          <a:p>
            <a:endParaRPr lang="en-US" sz="3600" dirty="0"/>
          </a:p>
        </p:txBody>
      </p:sp>
      <p:sp>
        <p:nvSpPr>
          <p:cNvPr id="4" name="TextBox 3">
            <a:extLst>
              <a:ext uri="{FF2B5EF4-FFF2-40B4-BE49-F238E27FC236}">
                <a16:creationId xmlns:a16="http://schemas.microsoft.com/office/drawing/2014/main" id="{F5FB933D-4092-0AE9-2906-7BEA88BA2400}"/>
              </a:ext>
            </a:extLst>
          </p:cNvPr>
          <p:cNvSpPr txBox="1"/>
          <p:nvPr/>
        </p:nvSpPr>
        <p:spPr>
          <a:xfrm rot="10800000" flipV="1">
            <a:off x="1268362" y="2172007"/>
            <a:ext cx="8573727" cy="2554545"/>
          </a:xfrm>
          <a:prstGeom prst="rect">
            <a:avLst/>
          </a:prstGeom>
          <a:noFill/>
        </p:spPr>
        <p:txBody>
          <a:bodyPr wrap="square" rtlCol="0">
            <a:spAutoFit/>
          </a:bodyPr>
          <a:lstStyle/>
          <a:p>
            <a:r>
              <a:rPr lang="en-GB" sz="3200" dirty="0" smtClean="0">
                <a:latin typeface="Arial" panose="020B0604020202020204" pitchFamily="34" charset="0"/>
                <a:cs typeface="Arial" panose="020B0604020202020204" pitchFamily="34" charset="0"/>
              </a:rPr>
              <a:t>This </a:t>
            </a:r>
            <a:r>
              <a:rPr lang="en-GB" sz="3200" dirty="0">
                <a:latin typeface="Arial" panose="020B0604020202020204" pitchFamily="34" charset="0"/>
                <a:cs typeface="Arial" panose="020B0604020202020204" pitchFamily="34" charset="0"/>
              </a:rPr>
              <a:t>research </a:t>
            </a:r>
            <a:r>
              <a:rPr lang="en-GB" sz="3200" dirty="0" smtClean="0">
                <a:latin typeface="Arial" panose="020B0604020202020204" pitchFamily="34" charset="0"/>
                <a:cs typeface="Arial" panose="020B0604020202020204" pitchFamily="34" charset="0"/>
              </a:rPr>
              <a:t>analyses </a:t>
            </a:r>
            <a:r>
              <a:rPr lang="en-GB" sz="3200" dirty="0">
                <a:latin typeface="Arial" panose="020B0604020202020204" pitchFamily="34" charset="0"/>
                <a:cs typeface="Arial" panose="020B0604020202020204" pitchFamily="34" charset="0"/>
              </a:rPr>
              <a:t>data on aircraft damage to find patterns and trends in aviation-related accidents. The analysis's goals are to deliver important business answers and useful information to aviation sector stakeholders.</a:t>
            </a:r>
            <a:endParaRPr lang="en-US" sz="320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4742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1200329"/>
          </a:xfrm>
          <a:prstGeom prst="rect">
            <a:avLst/>
          </a:prstGeom>
          <a:noFill/>
        </p:spPr>
        <p:txBody>
          <a:bodyPr wrap="square" rtlCol="0">
            <a:spAutoFit/>
          </a:bodyPr>
          <a:lstStyle/>
          <a:p>
            <a:pPr marL="342900" indent="-342900">
              <a:buFont typeface="+mj-lt"/>
              <a:buAutoNum type="arabicPeriod"/>
            </a:pPr>
            <a:r>
              <a:rPr lang="en-GB" b="1" dirty="0"/>
              <a:t>Cessna</a:t>
            </a:r>
            <a:r>
              <a:rPr lang="en-GB" dirty="0"/>
              <a:t> and </a:t>
            </a:r>
            <a:r>
              <a:rPr lang="en-GB" b="1" dirty="0"/>
              <a:t>Piper</a:t>
            </a:r>
            <a:r>
              <a:rPr lang="en-GB" dirty="0"/>
              <a:t> are highly represented in the data set with most non-fatal incidents.</a:t>
            </a:r>
          </a:p>
          <a:p>
            <a:pPr marL="342900" indent="-342900">
              <a:buFont typeface="+mj-lt"/>
              <a:buAutoNum type="arabicPeriod"/>
            </a:pPr>
            <a:r>
              <a:rPr lang="en-GB" dirty="0"/>
              <a:t>For the least frequent planes, most incidents are reported as </a:t>
            </a:r>
            <a:r>
              <a:rPr lang="en-GB" b="1" dirty="0"/>
              <a:t>minor injuries</a:t>
            </a:r>
            <a:r>
              <a:rPr lang="en-GB" dirty="0"/>
              <a:t>.</a:t>
            </a:r>
          </a:p>
          <a:p>
            <a:pPr marL="342900" indent="-342900">
              <a:buFont typeface="+mj-lt"/>
              <a:buAutoNum type="arabicPeriod"/>
            </a:pPr>
            <a:r>
              <a:rPr lang="en-GB" b="1" dirty="0"/>
              <a:t>Fatalities</a:t>
            </a:r>
            <a:r>
              <a:rPr lang="en-GB" dirty="0"/>
              <a:t> are more prominent in frequently used aircraft, but </a:t>
            </a:r>
            <a:r>
              <a:rPr lang="en-GB" b="1" dirty="0"/>
              <a:t>minor injuries</a:t>
            </a:r>
            <a:r>
              <a:rPr lang="en-GB" dirty="0"/>
              <a:t> dominate in less common aircraft.</a:t>
            </a:r>
          </a:p>
        </p:txBody>
      </p:sp>
    </p:spTree>
    <p:extLst>
      <p:ext uri="{BB962C8B-B14F-4D97-AF65-F5344CB8AC3E}">
        <p14:creationId xmlns:p14="http://schemas.microsoft.com/office/powerpoint/2010/main" val="3465744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2" y="339365"/>
            <a:ext cx="10906813" cy="584775"/>
          </a:xfrm>
          <a:prstGeom prst="rect">
            <a:avLst/>
          </a:prstGeom>
          <a:noFill/>
        </p:spPr>
        <p:txBody>
          <a:bodyPr wrap="square" rtlCol="0">
            <a:spAutoFit/>
          </a:bodyPr>
          <a:lstStyle/>
          <a:p>
            <a:r>
              <a:rPr lang="en-GB" sz="3200" b="1" dirty="0"/>
              <a:t>Top 20 Aircraft Models by Number of Accidents</a:t>
            </a:r>
          </a:p>
        </p:txBody>
      </p:sp>
      <p:pic>
        <p:nvPicPr>
          <p:cNvPr id="6" name="Picture 5"/>
          <p:cNvPicPr>
            <a:picLocks noChangeAspect="1"/>
          </p:cNvPicPr>
          <p:nvPr/>
        </p:nvPicPr>
        <p:blipFill>
          <a:blip r:embed="rId2"/>
          <a:stretch>
            <a:fillRect/>
          </a:stretch>
        </p:blipFill>
        <p:spPr>
          <a:xfrm>
            <a:off x="311083" y="1117770"/>
            <a:ext cx="5744377" cy="4829849"/>
          </a:xfrm>
          <a:prstGeom prst="rect">
            <a:avLst/>
          </a:prstGeom>
        </p:spPr>
      </p:pic>
      <p:pic>
        <p:nvPicPr>
          <p:cNvPr id="7" name="Picture 6"/>
          <p:cNvPicPr>
            <a:picLocks noChangeAspect="1"/>
          </p:cNvPicPr>
          <p:nvPr/>
        </p:nvPicPr>
        <p:blipFill>
          <a:blip r:embed="rId3"/>
          <a:stretch>
            <a:fillRect/>
          </a:stretch>
        </p:blipFill>
        <p:spPr>
          <a:xfrm>
            <a:off x="6274557" y="1020954"/>
            <a:ext cx="5633726" cy="5023479"/>
          </a:xfrm>
          <a:prstGeom prst="rect">
            <a:avLst/>
          </a:prstGeom>
        </p:spPr>
      </p:pic>
    </p:spTree>
    <p:extLst>
      <p:ext uri="{BB962C8B-B14F-4D97-AF65-F5344CB8AC3E}">
        <p14:creationId xmlns:p14="http://schemas.microsoft.com/office/powerpoint/2010/main" val="241152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646331"/>
          </a:xfrm>
          <a:prstGeom prst="rect">
            <a:avLst/>
          </a:prstGeom>
          <a:noFill/>
        </p:spPr>
        <p:txBody>
          <a:bodyPr wrap="square" rtlCol="0">
            <a:spAutoFit/>
          </a:bodyPr>
          <a:lstStyle/>
          <a:p>
            <a:r>
              <a:rPr lang="en-GB" dirty="0"/>
              <a:t>Model 152, 172 and 172N have relatively very high incidents hence I can term them as riskier.</a:t>
            </a:r>
          </a:p>
        </p:txBody>
      </p:sp>
    </p:spTree>
    <p:extLst>
      <p:ext uri="{BB962C8B-B14F-4D97-AF65-F5344CB8AC3E}">
        <p14:creationId xmlns:p14="http://schemas.microsoft.com/office/powerpoint/2010/main" val="3641644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2" y="339365"/>
            <a:ext cx="10680569" cy="523220"/>
          </a:xfrm>
          <a:prstGeom prst="rect">
            <a:avLst/>
          </a:prstGeom>
          <a:noFill/>
        </p:spPr>
        <p:txBody>
          <a:bodyPr wrap="square" rtlCol="0">
            <a:spAutoFit/>
          </a:bodyPr>
          <a:lstStyle/>
          <a:p>
            <a:r>
              <a:rPr lang="en-GB" sz="2800" b="1" dirty="0"/>
              <a:t>Trend of Plane Accidents Over Time</a:t>
            </a:r>
          </a:p>
        </p:txBody>
      </p:sp>
      <p:pic>
        <p:nvPicPr>
          <p:cNvPr id="4" name="Picture 3"/>
          <p:cNvPicPr>
            <a:picLocks noChangeAspect="1"/>
          </p:cNvPicPr>
          <p:nvPr/>
        </p:nvPicPr>
        <p:blipFill>
          <a:blip r:embed="rId2"/>
          <a:stretch>
            <a:fillRect/>
          </a:stretch>
        </p:blipFill>
        <p:spPr>
          <a:xfrm>
            <a:off x="1909079" y="1071617"/>
            <a:ext cx="8392696" cy="5544324"/>
          </a:xfrm>
          <a:prstGeom prst="rect">
            <a:avLst/>
          </a:prstGeom>
        </p:spPr>
      </p:pic>
    </p:spTree>
    <p:extLst>
      <p:ext uri="{BB962C8B-B14F-4D97-AF65-F5344CB8AC3E}">
        <p14:creationId xmlns:p14="http://schemas.microsoft.com/office/powerpoint/2010/main" val="42797190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923330"/>
          </a:xfrm>
          <a:prstGeom prst="rect">
            <a:avLst/>
          </a:prstGeom>
          <a:noFill/>
        </p:spPr>
        <p:txBody>
          <a:bodyPr wrap="square" rtlCol="0">
            <a:spAutoFit/>
          </a:bodyPr>
          <a:lstStyle/>
          <a:p>
            <a:r>
              <a:rPr lang="en-GB" dirty="0"/>
              <a:t>From the graph above, I can conclude that plane accidents have been reducing over the last Forty years despite us knowing that there has been a significant increase in the number of flights</a:t>
            </a:r>
          </a:p>
        </p:txBody>
      </p:sp>
    </p:spTree>
    <p:extLst>
      <p:ext uri="{BB962C8B-B14F-4D97-AF65-F5344CB8AC3E}">
        <p14:creationId xmlns:p14="http://schemas.microsoft.com/office/powerpoint/2010/main" val="3268087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2" y="339365"/>
            <a:ext cx="11500701" cy="584775"/>
          </a:xfrm>
          <a:prstGeom prst="rect">
            <a:avLst/>
          </a:prstGeom>
          <a:noFill/>
        </p:spPr>
        <p:txBody>
          <a:bodyPr wrap="square" rtlCol="0">
            <a:spAutoFit/>
          </a:bodyPr>
          <a:lstStyle/>
          <a:p>
            <a:r>
              <a:rPr lang="en-GB" sz="3200" b="1" dirty="0"/>
              <a:t>Number of Accidents by Purpose of the Flight</a:t>
            </a:r>
          </a:p>
        </p:txBody>
      </p:sp>
      <p:pic>
        <p:nvPicPr>
          <p:cNvPr id="4" name="Picture 3"/>
          <p:cNvPicPr>
            <a:picLocks noChangeAspect="1"/>
          </p:cNvPicPr>
          <p:nvPr/>
        </p:nvPicPr>
        <p:blipFill>
          <a:blip r:embed="rId2"/>
          <a:stretch>
            <a:fillRect/>
          </a:stretch>
        </p:blipFill>
        <p:spPr>
          <a:xfrm>
            <a:off x="1756557" y="1099984"/>
            <a:ext cx="7492237" cy="5527060"/>
          </a:xfrm>
          <a:prstGeom prst="rect">
            <a:avLst/>
          </a:prstGeom>
        </p:spPr>
      </p:pic>
    </p:spTree>
    <p:extLst>
      <p:ext uri="{BB962C8B-B14F-4D97-AF65-F5344CB8AC3E}">
        <p14:creationId xmlns:p14="http://schemas.microsoft.com/office/powerpoint/2010/main" val="3507433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1754326"/>
          </a:xfrm>
          <a:prstGeom prst="rect">
            <a:avLst/>
          </a:prstGeom>
          <a:noFill/>
        </p:spPr>
        <p:txBody>
          <a:bodyPr wrap="square" rtlCol="0">
            <a:spAutoFit/>
          </a:bodyPr>
          <a:lstStyle/>
          <a:p>
            <a:r>
              <a:rPr lang="en-GB" dirty="0"/>
              <a:t>The bar </a:t>
            </a:r>
            <a:r>
              <a:rPr lang="en-GB" dirty="0" smtClean="0"/>
              <a:t>graph </a:t>
            </a:r>
            <a:r>
              <a:rPr lang="en-GB" dirty="0"/>
              <a:t>shows the number of accidents based on the purpose of the flight. "Personal" flights have by far the highest number of incidents, with a significantly taller bar compared to all other categories. Other flight purposes, such as instructional, business, and aerial application, also have some accidents but at much lower rates. A few categories, like "Unknown" and "Public Aircraft," have fewer incidents. This suggests that personal flights are involved in the most accidents compared to other types of flights.</a:t>
            </a:r>
          </a:p>
        </p:txBody>
      </p:sp>
    </p:spTree>
    <p:extLst>
      <p:ext uri="{BB962C8B-B14F-4D97-AF65-F5344CB8AC3E}">
        <p14:creationId xmlns:p14="http://schemas.microsoft.com/office/powerpoint/2010/main" val="2668999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10803118" cy="584775"/>
          </a:xfrm>
          <a:prstGeom prst="rect">
            <a:avLst/>
          </a:prstGeom>
          <a:noFill/>
        </p:spPr>
        <p:txBody>
          <a:bodyPr wrap="square" rtlCol="0">
            <a:spAutoFit/>
          </a:bodyPr>
          <a:lstStyle/>
          <a:p>
            <a:r>
              <a:rPr lang="en-GB" sz="3200" b="1" dirty="0"/>
              <a:t>Number of accidents by Weather Condition</a:t>
            </a:r>
          </a:p>
        </p:txBody>
      </p:sp>
      <p:pic>
        <p:nvPicPr>
          <p:cNvPr id="5" name="Picture 4"/>
          <p:cNvPicPr>
            <a:picLocks noChangeAspect="1"/>
          </p:cNvPicPr>
          <p:nvPr/>
        </p:nvPicPr>
        <p:blipFill>
          <a:blip r:embed="rId2"/>
          <a:stretch>
            <a:fillRect/>
          </a:stretch>
        </p:blipFill>
        <p:spPr>
          <a:xfrm>
            <a:off x="1380069" y="924140"/>
            <a:ext cx="7754504" cy="5648822"/>
          </a:xfrm>
          <a:prstGeom prst="rect">
            <a:avLst/>
          </a:prstGeom>
        </p:spPr>
      </p:pic>
    </p:spTree>
    <p:extLst>
      <p:ext uri="{BB962C8B-B14F-4D97-AF65-F5344CB8AC3E}">
        <p14:creationId xmlns:p14="http://schemas.microsoft.com/office/powerpoint/2010/main" val="2358607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smtClean="0"/>
              <a:t>Observation</a:t>
            </a:r>
            <a:endParaRPr lang="en-GB" sz="2400" b="1" dirty="0"/>
          </a:p>
        </p:txBody>
      </p:sp>
      <p:sp>
        <p:nvSpPr>
          <p:cNvPr id="3" name="TextBox 2"/>
          <p:cNvSpPr txBox="1"/>
          <p:nvPr/>
        </p:nvSpPr>
        <p:spPr>
          <a:xfrm>
            <a:off x="716437" y="1659118"/>
            <a:ext cx="9945278" cy="1200329"/>
          </a:xfrm>
          <a:prstGeom prst="rect">
            <a:avLst/>
          </a:prstGeom>
          <a:noFill/>
        </p:spPr>
        <p:txBody>
          <a:bodyPr wrap="square" rtlCol="0">
            <a:spAutoFit/>
          </a:bodyPr>
          <a:lstStyle/>
          <a:p>
            <a:r>
              <a:rPr lang="en-GB" dirty="0"/>
              <a:t>Many accidents tend to happen in Visual Metrological Conditions ( </a:t>
            </a:r>
            <a:r>
              <a:rPr lang="en-GB" i="1" dirty="0"/>
              <a:t>VMC</a:t>
            </a:r>
            <a:r>
              <a:rPr lang="en-GB" dirty="0"/>
              <a:t>) where the pilots are advised to fly by sight compared to the Instrumental Metrological Conditions (</a:t>
            </a:r>
            <a:r>
              <a:rPr lang="en-GB" i="1" dirty="0"/>
              <a:t>IMS</a:t>
            </a:r>
            <a:r>
              <a:rPr lang="en-GB" dirty="0"/>
              <a:t>) where the pilots are required to use the instruments due to limited visibility. Both (</a:t>
            </a:r>
            <a:r>
              <a:rPr lang="en-GB" i="1" dirty="0"/>
              <a:t>UNK</a:t>
            </a:r>
            <a:r>
              <a:rPr lang="en-GB" dirty="0"/>
              <a:t>) and (</a:t>
            </a:r>
            <a:r>
              <a:rPr lang="en-GB" i="1" dirty="0" err="1"/>
              <a:t>unk</a:t>
            </a:r>
            <a:r>
              <a:rPr lang="en-GB" dirty="0"/>
              <a:t>) represents </a:t>
            </a:r>
            <a:r>
              <a:rPr lang="en-GB" b="1" dirty="0"/>
              <a:t>unknown data</a:t>
            </a:r>
            <a:r>
              <a:rPr lang="en-GB" dirty="0"/>
              <a:t>.</a:t>
            </a:r>
          </a:p>
        </p:txBody>
      </p:sp>
    </p:spTree>
    <p:extLst>
      <p:ext uri="{BB962C8B-B14F-4D97-AF65-F5344CB8AC3E}">
        <p14:creationId xmlns:p14="http://schemas.microsoft.com/office/powerpoint/2010/main" val="2206890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584775"/>
          </a:xfrm>
          <a:prstGeom prst="rect">
            <a:avLst/>
          </a:prstGeom>
          <a:noFill/>
        </p:spPr>
        <p:txBody>
          <a:bodyPr wrap="square" rtlCol="0">
            <a:spAutoFit/>
          </a:bodyPr>
          <a:lstStyle/>
          <a:p>
            <a:r>
              <a:rPr lang="en-GB" sz="3200" b="1" dirty="0"/>
              <a:t>CONCLUSION</a:t>
            </a:r>
          </a:p>
        </p:txBody>
      </p:sp>
      <p:sp>
        <p:nvSpPr>
          <p:cNvPr id="3" name="TextBox 2"/>
          <p:cNvSpPr txBox="1"/>
          <p:nvPr/>
        </p:nvSpPr>
        <p:spPr>
          <a:xfrm>
            <a:off x="358219" y="1036947"/>
            <a:ext cx="11613822" cy="2862322"/>
          </a:xfrm>
          <a:prstGeom prst="rect">
            <a:avLst/>
          </a:prstGeom>
          <a:noFill/>
        </p:spPr>
        <p:txBody>
          <a:bodyPr wrap="square" rtlCol="0">
            <a:spAutoFit/>
          </a:bodyPr>
          <a:lstStyle/>
          <a:p>
            <a:r>
              <a:rPr lang="en-GB" dirty="0" smtClean="0"/>
              <a:t>From </a:t>
            </a:r>
            <a:r>
              <a:rPr lang="en-GB" dirty="0"/>
              <a:t>my analysis, I have come up with the following observations:</a:t>
            </a:r>
          </a:p>
          <a:p>
            <a:pPr marL="342900" indent="-342900">
              <a:buFont typeface="+mj-lt"/>
              <a:buAutoNum type="arabicPeriod"/>
            </a:pPr>
            <a:r>
              <a:rPr lang="en-GB" b="1" dirty="0"/>
              <a:t>Aircraft Make</a:t>
            </a:r>
            <a:r>
              <a:rPr lang="en-GB" dirty="0"/>
              <a:t>: Some aircraft models have higher accident rates with Cessna, Piper, and Beech being on top each with over 5000 cases.</a:t>
            </a:r>
          </a:p>
          <a:p>
            <a:pPr marL="342900" indent="-342900">
              <a:buFont typeface="+mj-lt"/>
              <a:buAutoNum type="arabicPeriod"/>
            </a:pPr>
            <a:r>
              <a:rPr lang="en-GB" b="1" dirty="0"/>
              <a:t>Number of Engines</a:t>
            </a:r>
            <a:r>
              <a:rPr lang="en-GB" dirty="0"/>
              <a:t>: Single-engine aircraft are riskier than those with multiple engines. This might be caused by a lack of a backup in case of an engine failure which is something common with aircraft.</a:t>
            </a:r>
          </a:p>
          <a:p>
            <a:pPr marL="342900" indent="-342900">
              <a:buFont typeface="+mj-lt"/>
              <a:buAutoNum type="arabicPeriod"/>
            </a:pPr>
            <a:r>
              <a:rPr lang="en-GB" b="1" dirty="0"/>
              <a:t>Engine Type</a:t>
            </a:r>
            <a:r>
              <a:rPr lang="en-GB" dirty="0"/>
              <a:t>: Aircraft with reciprocating engines have recorded more accidents and can be considered riskier.</a:t>
            </a:r>
          </a:p>
          <a:p>
            <a:pPr marL="342900" indent="-342900">
              <a:buFont typeface="+mj-lt"/>
              <a:buAutoNum type="arabicPeriod"/>
            </a:pPr>
            <a:r>
              <a:rPr lang="en-GB" b="1" dirty="0"/>
              <a:t>Purpose of Flight</a:t>
            </a:r>
            <a:r>
              <a:rPr lang="en-GB" dirty="0"/>
              <a:t>: Personal and business flights often have higher accident rates. This might be caused by the fact that most of them have single engines.</a:t>
            </a:r>
          </a:p>
          <a:p>
            <a:pPr marL="342900" indent="-342900">
              <a:buFont typeface="+mj-lt"/>
              <a:buAutoNum type="arabicPeriod"/>
            </a:pPr>
            <a:r>
              <a:rPr lang="en-GB" b="1" dirty="0"/>
              <a:t>Weather Conditions</a:t>
            </a:r>
            <a:r>
              <a:rPr lang="en-GB" dirty="0"/>
              <a:t>: Flying in clear weather </a:t>
            </a:r>
            <a:r>
              <a:rPr lang="en-GB" i="1" dirty="0"/>
              <a:t>(Visual Metrological Conditions(VMC))</a:t>
            </a:r>
            <a:r>
              <a:rPr lang="en-GB" dirty="0"/>
              <a:t> can still have risks.</a:t>
            </a:r>
          </a:p>
        </p:txBody>
      </p:sp>
    </p:spTree>
    <p:extLst>
      <p:ext uri="{BB962C8B-B14F-4D97-AF65-F5344CB8AC3E}">
        <p14:creationId xmlns:p14="http://schemas.microsoft.com/office/powerpoint/2010/main" val="4067632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4206" y="311085"/>
            <a:ext cx="10925666" cy="830997"/>
          </a:xfrm>
          <a:prstGeom prst="rect">
            <a:avLst/>
          </a:prstGeom>
          <a:noFill/>
        </p:spPr>
        <p:txBody>
          <a:bodyPr wrap="square" rtlCol="0">
            <a:spAutoFit/>
          </a:bodyPr>
          <a:lstStyle/>
          <a:p>
            <a:r>
              <a:rPr lang="en-GB" sz="4800" b="1" dirty="0"/>
              <a:t>Business </a:t>
            </a:r>
            <a:r>
              <a:rPr lang="en-GB" sz="4800" b="1" dirty="0" smtClean="0"/>
              <a:t>Problem</a:t>
            </a:r>
            <a:endParaRPr lang="en-GB" sz="4800" b="1" dirty="0"/>
          </a:p>
        </p:txBody>
      </p:sp>
      <p:sp>
        <p:nvSpPr>
          <p:cNvPr id="6" name="TextBox 5"/>
          <p:cNvSpPr txBox="1"/>
          <p:nvPr/>
        </p:nvSpPr>
        <p:spPr>
          <a:xfrm>
            <a:off x="744718" y="2130458"/>
            <a:ext cx="10143241" cy="3170099"/>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My company wants to diversify its portfolio by expanding into new industries, specifically aviation. They are considering purchasing and operating airplanes for commercial and private enterprises but lack knowledge about the risks. My task is to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aviation accident data and determine which aircraft present the lowest risk. These findings will help the head of the new aviation division make informed decisions on which aircraft to purchase.</a:t>
            </a:r>
          </a:p>
          <a:p>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594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9558780" cy="584775"/>
          </a:xfrm>
          <a:prstGeom prst="rect">
            <a:avLst/>
          </a:prstGeom>
          <a:noFill/>
        </p:spPr>
        <p:txBody>
          <a:bodyPr wrap="square" rtlCol="0">
            <a:spAutoFit/>
          </a:bodyPr>
          <a:lstStyle/>
          <a:p>
            <a:r>
              <a:rPr lang="en-GB" sz="3200" b="1" dirty="0"/>
              <a:t>Proposed Guides for Buying an Aircraft</a:t>
            </a:r>
            <a:endParaRPr lang="en-GB" sz="3200" b="1" dirty="0"/>
          </a:p>
        </p:txBody>
      </p:sp>
      <p:sp>
        <p:nvSpPr>
          <p:cNvPr id="3" name="TextBox 2"/>
          <p:cNvSpPr txBox="1"/>
          <p:nvPr/>
        </p:nvSpPr>
        <p:spPr>
          <a:xfrm>
            <a:off x="358219" y="1036947"/>
            <a:ext cx="11613822" cy="5355312"/>
          </a:xfrm>
          <a:prstGeom prst="rect">
            <a:avLst/>
          </a:prstGeom>
          <a:noFill/>
        </p:spPr>
        <p:txBody>
          <a:bodyPr wrap="square" rtlCol="0">
            <a:spAutoFit/>
          </a:bodyPr>
          <a:lstStyle/>
          <a:p>
            <a:pPr marL="342900" indent="-342900">
              <a:buFont typeface="+mj-lt"/>
              <a:buAutoNum type="arabicPeriod"/>
            </a:pPr>
            <a:r>
              <a:rPr lang="en-GB" b="1" dirty="0" smtClean="0"/>
              <a:t>Choose </a:t>
            </a:r>
            <a:r>
              <a:rPr lang="en-GB" b="1" dirty="0"/>
              <a:t>Multi-Engine Aircraft</a:t>
            </a:r>
            <a:r>
              <a:rPr lang="en-GB" dirty="0"/>
              <a:t>: Buy planes with two or more engines to lower the risk of engine failure and in case of an engine failure there can be a backup.</a:t>
            </a:r>
          </a:p>
          <a:p>
            <a:pPr marL="342900" indent="-342900">
              <a:buFont typeface="+mj-lt"/>
              <a:buAutoNum type="arabicPeriod"/>
            </a:pPr>
            <a:r>
              <a:rPr lang="en-GB" b="1" dirty="0"/>
              <a:t>Consider Turbo Jet Engines</a:t>
            </a:r>
            <a:r>
              <a:rPr lang="en-GB" dirty="0"/>
              <a:t>: Jet engines may cost more but usually have fewer accidents than reciprocating engines.</a:t>
            </a:r>
          </a:p>
          <a:p>
            <a:pPr marL="342900" indent="-342900">
              <a:buFont typeface="+mj-lt"/>
              <a:buAutoNum type="arabicPeriod"/>
            </a:pPr>
            <a:r>
              <a:rPr lang="en-GB" b="1" dirty="0"/>
              <a:t>Avoid High-Risk Models</a:t>
            </a:r>
            <a:r>
              <a:rPr lang="en-GB" dirty="0"/>
              <a:t>: From the analysis, some aircraft models tend to pose more risk with Model 152, 172 and 172N having relatively very high incidents hence I can term them as riskier.</a:t>
            </a:r>
          </a:p>
          <a:p>
            <a:pPr marL="342900" indent="-342900">
              <a:buFont typeface="+mj-lt"/>
              <a:buAutoNum type="arabicPeriod"/>
            </a:pPr>
            <a:r>
              <a:rPr lang="en-GB" b="1" dirty="0"/>
              <a:t>Focusing on Commercial and Cargo Flights</a:t>
            </a:r>
            <a:r>
              <a:rPr lang="en-GB" dirty="0"/>
              <a:t>: These types of operations generally have fewer accidents compared to personal or business flights.</a:t>
            </a:r>
          </a:p>
          <a:p>
            <a:pPr marL="342900" indent="-342900">
              <a:buFont typeface="+mj-lt"/>
              <a:buAutoNum type="arabicPeriod"/>
            </a:pPr>
            <a:r>
              <a:rPr lang="en-GB" b="1" dirty="0"/>
              <a:t>Monitor Weather</a:t>
            </a:r>
            <a:r>
              <a:rPr lang="en-GB" dirty="0"/>
              <a:t>: The company can invest more in weather monitoring tools as well as improving the pilots' skills since from the analysis where I was comparing the weather conditions and their relative number of accidents, I noted that many accidents occurred in the </a:t>
            </a:r>
            <a:r>
              <a:rPr lang="en-GB" i="1" dirty="0"/>
              <a:t>(Visual Metrological Conditions(VMC))</a:t>
            </a:r>
            <a:r>
              <a:rPr lang="en-GB" dirty="0"/>
              <a:t> where the pilots are advised to fly by sight compared to </a:t>
            </a:r>
            <a:r>
              <a:rPr lang="en-GB" i="1" dirty="0"/>
              <a:t>(Instrumental Metrological Conditions (IMS))</a:t>
            </a:r>
            <a:r>
              <a:rPr lang="en-GB" dirty="0"/>
              <a:t> where the pilots use weather monitoring tools.</a:t>
            </a:r>
          </a:p>
          <a:p>
            <a:pPr marL="342900" indent="-342900">
              <a:buFont typeface="+mj-lt"/>
              <a:buAutoNum type="arabicPeriod"/>
            </a:pPr>
            <a:r>
              <a:rPr lang="en-GB" b="1" dirty="0"/>
              <a:t>Maintain Aircraft Carefully</a:t>
            </a:r>
            <a:r>
              <a:rPr lang="en-GB" dirty="0"/>
              <a:t>: I propose this because, having some aircraft with only a single engine, hence no backups, requires a fully functional engine and this can be achieved by regular inspections to make sure everything is well.</a:t>
            </a:r>
          </a:p>
          <a:p>
            <a:pPr marL="342900" indent="-342900">
              <a:buFont typeface="+mj-lt"/>
              <a:buAutoNum type="arabicPeriod"/>
            </a:pPr>
            <a:r>
              <a:rPr lang="en-GB" b="1" dirty="0" smtClean="0"/>
              <a:t>Acquire </a:t>
            </a:r>
            <a:r>
              <a:rPr lang="en-GB" b="1" dirty="0"/>
              <a:t>Insurance</a:t>
            </a:r>
            <a:r>
              <a:rPr lang="en-GB" dirty="0"/>
              <a:t>: From the analysis, some aircraft are damaged, some have substantial damage and others have minor damage. These damages can be costly to repair and in case of any serious injuries from those on board, the treatment too can be costly hence getting insurance is advised.</a:t>
            </a:r>
          </a:p>
        </p:txBody>
      </p:sp>
    </p:spTree>
    <p:extLst>
      <p:ext uri="{BB962C8B-B14F-4D97-AF65-F5344CB8AC3E}">
        <p14:creationId xmlns:p14="http://schemas.microsoft.com/office/powerpoint/2010/main" val="2411438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722" y="2498100"/>
            <a:ext cx="6466789" cy="1323439"/>
          </a:xfrm>
          <a:prstGeom prst="rect">
            <a:avLst/>
          </a:prstGeom>
          <a:noFill/>
        </p:spPr>
        <p:txBody>
          <a:bodyPr wrap="square" rtlCol="0">
            <a:spAutoFit/>
          </a:bodyPr>
          <a:lstStyle/>
          <a:p>
            <a:r>
              <a:rPr lang="en-GB" sz="8000" dirty="0" smtClean="0"/>
              <a:t>THANK YOU. </a:t>
            </a:r>
            <a:endParaRPr lang="en-GB" sz="8000" dirty="0"/>
          </a:p>
        </p:txBody>
      </p:sp>
    </p:spTree>
    <p:extLst>
      <p:ext uri="{BB962C8B-B14F-4D97-AF65-F5344CB8AC3E}">
        <p14:creationId xmlns:p14="http://schemas.microsoft.com/office/powerpoint/2010/main" val="3591161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047" y="414779"/>
            <a:ext cx="7022969" cy="830997"/>
          </a:xfrm>
          <a:prstGeom prst="rect">
            <a:avLst/>
          </a:prstGeom>
          <a:noFill/>
        </p:spPr>
        <p:txBody>
          <a:bodyPr wrap="square" rtlCol="0">
            <a:spAutoFit/>
          </a:bodyPr>
          <a:lstStyle/>
          <a:p>
            <a:r>
              <a:rPr lang="en-US" sz="4800" b="1" dirty="0"/>
              <a:t>Data Understanding </a:t>
            </a:r>
            <a:endParaRPr lang="en-GB" sz="4800" dirty="0"/>
          </a:p>
        </p:txBody>
      </p:sp>
      <p:sp>
        <p:nvSpPr>
          <p:cNvPr id="6" name="TextBox 5"/>
          <p:cNvSpPr txBox="1"/>
          <p:nvPr/>
        </p:nvSpPr>
        <p:spPr>
          <a:xfrm>
            <a:off x="772998" y="2733774"/>
            <a:ext cx="9860437" cy="2554545"/>
          </a:xfrm>
          <a:prstGeom prst="rect">
            <a:avLst/>
          </a:prstGeom>
          <a:noFill/>
        </p:spPr>
        <p:txBody>
          <a:bodyPr wrap="square" rtlCol="0">
            <a:spAutoFit/>
          </a:bodyPr>
          <a:lstStyle/>
          <a:p>
            <a:r>
              <a:rPr lang="en-GB" sz="3200" dirty="0" smtClean="0"/>
              <a:t>This data is from the </a:t>
            </a:r>
            <a:r>
              <a:rPr lang="en-GB" sz="3200" dirty="0"/>
              <a:t>NTSB aviation accident database </a:t>
            </a:r>
            <a:r>
              <a:rPr lang="en-GB" sz="3200" dirty="0" smtClean="0"/>
              <a:t>and contains </a:t>
            </a:r>
            <a:r>
              <a:rPr lang="en-GB" sz="3200" dirty="0"/>
              <a:t>information from 1962 and later about civil aviation accidents and selected incidents within the United States, its territories and possessions, and in international waters.</a:t>
            </a:r>
            <a:endParaRPr lang="en-GB" sz="3200" dirty="0"/>
          </a:p>
        </p:txBody>
      </p:sp>
    </p:spTree>
    <p:extLst>
      <p:ext uri="{BB962C8B-B14F-4D97-AF65-F5344CB8AC3E}">
        <p14:creationId xmlns:p14="http://schemas.microsoft.com/office/powerpoint/2010/main" val="184273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047" y="414779"/>
            <a:ext cx="7022969" cy="830997"/>
          </a:xfrm>
          <a:prstGeom prst="rect">
            <a:avLst/>
          </a:prstGeom>
          <a:noFill/>
        </p:spPr>
        <p:txBody>
          <a:bodyPr wrap="square" rtlCol="0">
            <a:spAutoFit/>
          </a:bodyPr>
          <a:lstStyle/>
          <a:p>
            <a:r>
              <a:rPr lang="en-GB" sz="4800" dirty="0"/>
              <a:t>Project </a:t>
            </a:r>
            <a:r>
              <a:rPr lang="en-GB" sz="4800" dirty="0" smtClean="0"/>
              <a:t>Objectives</a:t>
            </a:r>
            <a:endParaRPr lang="en-GB" sz="4800" dirty="0"/>
          </a:p>
        </p:txBody>
      </p:sp>
      <p:sp>
        <p:nvSpPr>
          <p:cNvPr id="7" name="TextBox 6"/>
          <p:cNvSpPr txBox="1"/>
          <p:nvPr/>
        </p:nvSpPr>
        <p:spPr>
          <a:xfrm>
            <a:off x="320511" y="1376312"/>
            <a:ext cx="11208470" cy="4524315"/>
          </a:xfrm>
          <a:prstGeom prst="rect">
            <a:avLst/>
          </a:prstGeom>
          <a:noFill/>
        </p:spPr>
        <p:txBody>
          <a:bodyPr wrap="square" rtlCol="0">
            <a:spAutoFit/>
          </a:bodyPr>
          <a:lstStyle/>
          <a:p>
            <a:r>
              <a:rPr lang="en-GB" sz="2400" b="1" dirty="0" smtClean="0"/>
              <a:t>1. Data Management </a:t>
            </a:r>
          </a:p>
          <a:p>
            <a:r>
              <a:rPr lang="en-GB" sz="2400" dirty="0" smtClean="0"/>
              <a:t>Establish </a:t>
            </a:r>
            <a:r>
              <a:rPr lang="en-GB" sz="2400" dirty="0"/>
              <a:t>a framework to handle missing values and ensure data integrity, enabling accurate analysis of customer </a:t>
            </a:r>
            <a:r>
              <a:rPr lang="en-GB" sz="2400" dirty="0" err="1"/>
              <a:t>behavior</a:t>
            </a:r>
            <a:r>
              <a:rPr lang="en-GB" sz="2400" dirty="0"/>
              <a:t> and operational performance in aviation</a:t>
            </a:r>
            <a:r>
              <a:rPr lang="en-GB" sz="2400" dirty="0" smtClean="0"/>
              <a:t>.</a:t>
            </a:r>
          </a:p>
          <a:p>
            <a:r>
              <a:rPr lang="en-GB" sz="2400" b="1" dirty="0" smtClean="0"/>
              <a:t>2. Data </a:t>
            </a:r>
            <a:r>
              <a:rPr lang="en-GB" sz="2400" b="1" dirty="0"/>
              <a:t>Aggregation and </a:t>
            </a:r>
            <a:r>
              <a:rPr lang="en-GB" sz="2400" b="1" dirty="0" smtClean="0"/>
              <a:t>Visualization </a:t>
            </a:r>
          </a:p>
          <a:p>
            <a:r>
              <a:rPr lang="en-GB" sz="2400" dirty="0" smtClean="0"/>
              <a:t>Aggregate </a:t>
            </a:r>
            <a:r>
              <a:rPr lang="en-GB" sz="2400" dirty="0"/>
              <a:t>data from multiple sources and use simple visualizations (e.g., bar charts, line graphs) to present key trends, making insights accessible to stakeholders</a:t>
            </a:r>
            <a:r>
              <a:rPr lang="en-GB" sz="2400" dirty="0" smtClean="0"/>
              <a:t>.</a:t>
            </a:r>
          </a:p>
          <a:p>
            <a:r>
              <a:rPr lang="en-GB" sz="2400" b="1" dirty="0" smtClean="0"/>
              <a:t>3. Give Recommendations </a:t>
            </a:r>
          </a:p>
          <a:p>
            <a:r>
              <a:rPr lang="en-GB" sz="2400" dirty="0" smtClean="0"/>
              <a:t>Provide </a:t>
            </a:r>
            <a:r>
              <a:rPr lang="en-GB" sz="2400" dirty="0"/>
              <a:t>three actionable recommendations to capitalize on the new aviation opportunity, supported by visual data representations to illustrate expected outcomes.</a:t>
            </a:r>
          </a:p>
        </p:txBody>
      </p:sp>
    </p:spTree>
    <p:extLst>
      <p:ext uri="{BB962C8B-B14F-4D97-AF65-F5344CB8AC3E}">
        <p14:creationId xmlns:p14="http://schemas.microsoft.com/office/powerpoint/2010/main" val="3876618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670" y="386499"/>
            <a:ext cx="8088198" cy="830997"/>
          </a:xfrm>
          <a:prstGeom prst="rect">
            <a:avLst/>
          </a:prstGeom>
          <a:noFill/>
        </p:spPr>
        <p:txBody>
          <a:bodyPr wrap="square" rtlCol="0">
            <a:spAutoFit/>
          </a:bodyPr>
          <a:lstStyle/>
          <a:p>
            <a:r>
              <a:rPr lang="en-GB" sz="4800" b="1" dirty="0"/>
              <a:t>Handling Missing </a:t>
            </a:r>
            <a:r>
              <a:rPr lang="en-GB" sz="4800" b="1" dirty="0" smtClean="0"/>
              <a:t>Values</a:t>
            </a:r>
            <a:endParaRPr lang="en-GB" sz="4800" b="1" dirty="0"/>
          </a:p>
        </p:txBody>
      </p:sp>
      <p:sp>
        <p:nvSpPr>
          <p:cNvPr id="3" name="TextBox 2"/>
          <p:cNvSpPr txBox="1"/>
          <p:nvPr/>
        </p:nvSpPr>
        <p:spPr>
          <a:xfrm>
            <a:off x="235670" y="1915079"/>
            <a:ext cx="11594969" cy="3693319"/>
          </a:xfrm>
          <a:prstGeom prst="rect">
            <a:avLst/>
          </a:prstGeom>
          <a:noFill/>
        </p:spPr>
        <p:txBody>
          <a:bodyPr wrap="square" rtlCol="0">
            <a:spAutoFit/>
          </a:bodyPr>
          <a:lstStyle/>
          <a:p>
            <a:r>
              <a:rPr lang="en-GB" sz="2400" dirty="0"/>
              <a:t>In my dataset, I've calculated the percentage of missing values for each column. The following columns exhibit significant missing data</a:t>
            </a:r>
            <a:r>
              <a:rPr lang="en-GB" sz="2400" dirty="0" smtClean="0"/>
              <a:t>:</a:t>
            </a:r>
          </a:p>
          <a:p>
            <a:endParaRPr lang="en-GB" sz="2400" dirty="0"/>
          </a:p>
          <a:p>
            <a:r>
              <a:rPr lang="en-GB" sz="2400" dirty="0"/>
              <a:t>Latitude: 61.32%</a:t>
            </a:r>
          </a:p>
          <a:p>
            <a:r>
              <a:rPr lang="en-GB" sz="2400" dirty="0"/>
              <a:t>Longitude: 61.33%</a:t>
            </a:r>
          </a:p>
          <a:p>
            <a:r>
              <a:rPr lang="en-GB" sz="2400" dirty="0" err="1"/>
              <a:t>Aircraft.Category</a:t>
            </a:r>
            <a:r>
              <a:rPr lang="en-GB" sz="2400" dirty="0"/>
              <a:t>: 63.68%</a:t>
            </a:r>
          </a:p>
          <a:p>
            <a:r>
              <a:rPr lang="en-GB" sz="2400" dirty="0" err="1"/>
              <a:t>FAR.Description</a:t>
            </a:r>
            <a:r>
              <a:rPr lang="en-GB" sz="2400" dirty="0"/>
              <a:t>: 63.97%</a:t>
            </a:r>
          </a:p>
          <a:p>
            <a:r>
              <a:rPr lang="en-GB" sz="2400" dirty="0"/>
              <a:t>Schedule: 85.85%</a:t>
            </a:r>
          </a:p>
          <a:p>
            <a:r>
              <a:rPr lang="en-GB" sz="2400" dirty="0" err="1"/>
              <a:t>Air.carrier</a:t>
            </a:r>
            <a:r>
              <a:rPr lang="en-GB" sz="2400" dirty="0"/>
              <a:t>: 81.27</a:t>
            </a:r>
            <a:r>
              <a:rPr lang="en-GB" sz="2400" dirty="0" smtClean="0"/>
              <a:t>%</a:t>
            </a:r>
          </a:p>
          <a:p>
            <a:endParaRPr lang="en-GB" dirty="0"/>
          </a:p>
        </p:txBody>
      </p:sp>
    </p:spTree>
    <p:extLst>
      <p:ext uri="{BB962C8B-B14F-4D97-AF65-F5344CB8AC3E}">
        <p14:creationId xmlns:p14="http://schemas.microsoft.com/office/powerpoint/2010/main" val="3565337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231" y="1847654"/>
            <a:ext cx="11585542" cy="4524315"/>
          </a:xfrm>
          <a:prstGeom prst="rect">
            <a:avLst/>
          </a:prstGeom>
          <a:noFill/>
        </p:spPr>
        <p:txBody>
          <a:bodyPr wrap="square" rtlCol="0">
            <a:spAutoFit/>
          </a:bodyPr>
          <a:lstStyle/>
          <a:p>
            <a:r>
              <a:rPr lang="en-GB" sz="2400" dirty="0" smtClean="0"/>
              <a:t>I </a:t>
            </a:r>
            <a:r>
              <a:rPr lang="en-GB" sz="2400" dirty="0"/>
              <a:t>aim to maintain data integrity and ensure the quality of my analysis. Columns with over 60% missing values present a challenge because</a:t>
            </a:r>
            <a:r>
              <a:rPr lang="en-GB" sz="2400" dirty="0" smtClean="0"/>
              <a:t>:</a:t>
            </a:r>
          </a:p>
          <a:p>
            <a:endParaRPr lang="en-GB" sz="2400" dirty="0"/>
          </a:p>
          <a:p>
            <a:pPr marL="457200" indent="-457200">
              <a:buFont typeface="+mj-lt"/>
              <a:buAutoNum type="arabicPeriod"/>
            </a:pPr>
            <a:r>
              <a:rPr lang="en-GB" sz="2400" dirty="0"/>
              <a:t>Insufficient Data: High percentages of missing data can lead to unreliable conclusions, as the remaining data may not be representative of the whole dataset</a:t>
            </a:r>
            <a:r>
              <a:rPr lang="en-GB" sz="2400" dirty="0" smtClean="0"/>
              <a:t>.</a:t>
            </a:r>
            <a:endParaRPr lang="en-GB" sz="2400" dirty="0"/>
          </a:p>
          <a:p>
            <a:pPr marL="457200" indent="-457200">
              <a:buFont typeface="+mj-lt"/>
              <a:buAutoNum type="arabicPeriod"/>
            </a:pPr>
            <a:r>
              <a:rPr lang="en-GB" sz="2400" dirty="0"/>
              <a:t>Data Quality: Keeping rows with excessive missing data can compromise the overall quality of my dataset. Removing these rows helps maintain a cleaner and more reliable dataset for further analysis</a:t>
            </a:r>
            <a:r>
              <a:rPr lang="en-GB" sz="2400" dirty="0" smtClean="0"/>
              <a:t>.</a:t>
            </a:r>
            <a:endParaRPr lang="en-GB" sz="2400" dirty="0"/>
          </a:p>
          <a:p>
            <a:endParaRPr lang="en-GB" sz="2400" dirty="0" smtClean="0"/>
          </a:p>
          <a:p>
            <a:r>
              <a:rPr lang="en-GB" sz="2400" dirty="0" smtClean="0"/>
              <a:t>Therefore</a:t>
            </a:r>
            <a:r>
              <a:rPr lang="en-GB" sz="2400" dirty="0"/>
              <a:t>, I will drop rows where any column has missing values exceeding 60% to enhance the quality of my dataset and the accuracy of my analysis.</a:t>
            </a:r>
            <a:endParaRPr lang="en-GB" sz="2400" dirty="0"/>
          </a:p>
        </p:txBody>
      </p:sp>
      <p:sp>
        <p:nvSpPr>
          <p:cNvPr id="3" name="TextBox 2"/>
          <p:cNvSpPr txBox="1"/>
          <p:nvPr/>
        </p:nvSpPr>
        <p:spPr>
          <a:xfrm>
            <a:off x="273377" y="405353"/>
            <a:ext cx="8286161" cy="830997"/>
          </a:xfrm>
          <a:prstGeom prst="rect">
            <a:avLst/>
          </a:prstGeom>
          <a:noFill/>
        </p:spPr>
        <p:txBody>
          <a:bodyPr wrap="square" rtlCol="0">
            <a:spAutoFit/>
          </a:bodyPr>
          <a:lstStyle/>
          <a:p>
            <a:r>
              <a:rPr lang="en-GB" sz="4800" dirty="0"/>
              <a:t>Reason for Row </a:t>
            </a:r>
            <a:r>
              <a:rPr lang="en-GB" sz="4800" dirty="0" smtClean="0"/>
              <a:t>Dropping</a:t>
            </a:r>
            <a:endParaRPr lang="en-GB" sz="4800" dirty="0"/>
          </a:p>
        </p:txBody>
      </p:sp>
    </p:spTree>
    <p:extLst>
      <p:ext uri="{BB962C8B-B14F-4D97-AF65-F5344CB8AC3E}">
        <p14:creationId xmlns:p14="http://schemas.microsoft.com/office/powerpoint/2010/main" val="4038068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499" y="1593130"/>
            <a:ext cx="11698664" cy="3970318"/>
          </a:xfrm>
          <a:prstGeom prst="rect">
            <a:avLst/>
          </a:prstGeom>
          <a:noFill/>
        </p:spPr>
        <p:txBody>
          <a:bodyPr wrap="square" rtlCol="0">
            <a:spAutoFit/>
          </a:bodyPr>
          <a:lstStyle/>
          <a:p>
            <a:r>
              <a:rPr lang="en-GB" dirty="0" smtClean="0"/>
              <a:t>I decided </a:t>
            </a:r>
            <a:r>
              <a:rPr lang="en-GB" dirty="0"/>
              <a:t>to drop the following columns due to their significant percentages of missing data:</a:t>
            </a:r>
          </a:p>
          <a:p>
            <a:r>
              <a:rPr lang="en-GB" b="1" dirty="0" err="1"/>
              <a:t>Airport.Code</a:t>
            </a:r>
            <a:r>
              <a:rPr lang="en-GB" dirty="0"/>
              <a:t>: 43.60% missing values</a:t>
            </a:r>
          </a:p>
          <a:p>
            <a:r>
              <a:rPr lang="en-GB" b="1" dirty="0" err="1"/>
              <a:t>Airport.Name</a:t>
            </a:r>
            <a:r>
              <a:rPr lang="en-GB" dirty="0"/>
              <a:t>: 40.71% missing </a:t>
            </a:r>
            <a:r>
              <a:rPr lang="en-GB" dirty="0" smtClean="0"/>
              <a:t>values</a:t>
            </a:r>
          </a:p>
          <a:p>
            <a:endParaRPr lang="en-GB" dirty="0"/>
          </a:p>
          <a:p>
            <a:endParaRPr lang="en-GB" dirty="0"/>
          </a:p>
          <a:p>
            <a:r>
              <a:rPr lang="en-GB" b="1" dirty="0"/>
              <a:t>Reasons for Dropping These Columns</a:t>
            </a:r>
          </a:p>
          <a:p>
            <a:pPr marL="342900" indent="-342900">
              <a:buFont typeface="+mj-lt"/>
              <a:buAutoNum type="arabicPeriod"/>
            </a:pPr>
            <a:r>
              <a:rPr lang="en-GB" b="1" dirty="0"/>
              <a:t>Central Tendencies</a:t>
            </a:r>
            <a:r>
              <a:rPr lang="en-GB" dirty="0"/>
              <a:t>: Measures of central tendency cannot appropriately replace the missing values in these columns. Airport codes and Airport names are categorical variables, and using central tendencies would not provide meaningful replacements. Therefore, adding these columns to the dataset would not be helpful.</a:t>
            </a:r>
          </a:p>
          <a:p>
            <a:pPr marL="342900" indent="-342900">
              <a:buFont typeface="+mj-lt"/>
              <a:buAutoNum type="arabicPeriod"/>
            </a:pPr>
            <a:r>
              <a:rPr lang="en-GB" b="1" dirty="0"/>
              <a:t>Data </a:t>
            </a:r>
            <a:r>
              <a:rPr lang="en-GB" b="1" dirty="0" err="1"/>
              <a:t>Quality</a:t>
            </a:r>
            <a:r>
              <a:rPr lang="en-GB" dirty="0" err="1"/>
              <a:t>:Maintaining</a:t>
            </a:r>
            <a:r>
              <a:rPr lang="en-GB" dirty="0"/>
              <a:t> columns with a significant number of missing values may have a negative impact on my dataset's overall quality. To ensure proper analysis, it is necessary to work with data that is complete</a:t>
            </a:r>
          </a:p>
          <a:p>
            <a:pPr marL="342900" indent="-342900">
              <a:buFont typeface="+mj-lt"/>
              <a:buAutoNum type="arabicPeriod"/>
            </a:pPr>
            <a:endParaRPr lang="en-GB" dirty="0"/>
          </a:p>
        </p:txBody>
      </p:sp>
      <p:sp>
        <p:nvSpPr>
          <p:cNvPr id="3" name="TextBox 2"/>
          <p:cNvSpPr txBox="1"/>
          <p:nvPr/>
        </p:nvSpPr>
        <p:spPr>
          <a:xfrm>
            <a:off x="386499" y="367645"/>
            <a:ext cx="6985262" cy="830997"/>
          </a:xfrm>
          <a:prstGeom prst="rect">
            <a:avLst/>
          </a:prstGeom>
          <a:noFill/>
        </p:spPr>
        <p:txBody>
          <a:bodyPr wrap="square" rtlCol="0">
            <a:spAutoFit/>
          </a:bodyPr>
          <a:lstStyle/>
          <a:p>
            <a:r>
              <a:rPr lang="en-GB" sz="4800" dirty="0"/>
              <a:t>Further cleaning</a:t>
            </a:r>
            <a:endParaRPr lang="en-GB" sz="4800" dirty="0"/>
          </a:p>
        </p:txBody>
      </p:sp>
    </p:spTree>
    <p:extLst>
      <p:ext uri="{BB962C8B-B14F-4D97-AF65-F5344CB8AC3E}">
        <p14:creationId xmlns:p14="http://schemas.microsoft.com/office/powerpoint/2010/main" val="2089266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510" y="2022147"/>
            <a:ext cx="11642103" cy="3139321"/>
          </a:xfrm>
          <a:prstGeom prst="rect">
            <a:avLst/>
          </a:prstGeom>
          <a:noFill/>
        </p:spPr>
        <p:txBody>
          <a:bodyPr wrap="square" rtlCol="0">
            <a:spAutoFit/>
          </a:bodyPr>
          <a:lstStyle/>
          <a:p>
            <a:r>
              <a:rPr lang="en-GB" dirty="0" smtClean="0"/>
              <a:t>In </a:t>
            </a:r>
            <a:r>
              <a:rPr lang="en-GB" dirty="0"/>
              <a:t>this analysis, </a:t>
            </a:r>
            <a:r>
              <a:rPr lang="en-GB" dirty="0" smtClean="0"/>
              <a:t>I </a:t>
            </a:r>
            <a:r>
              <a:rPr lang="en-GB" dirty="0"/>
              <a:t>opted to replace missing values in categorical data with the mode. This is because</a:t>
            </a:r>
            <a:r>
              <a:rPr lang="en-GB" dirty="0" smtClean="0"/>
              <a:t>:</a:t>
            </a:r>
          </a:p>
          <a:p>
            <a:endParaRPr lang="en-GB" dirty="0"/>
          </a:p>
          <a:p>
            <a:pPr marL="342900" indent="-342900">
              <a:buFont typeface="+mj-lt"/>
              <a:buAutoNum type="arabicPeriod"/>
            </a:pPr>
            <a:r>
              <a:rPr lang="en-GB" b="1" dirty="0"/>
              <a:t>Efficiency</a:t>
            </a:r>
            <a:r>
              <a:rPr lang="en-GB" dirty="0"/>
              <a:t>: Mode imputation is a simple and effective computing technique, particularly when dealing with large datasets.</a:t>
            </a:r>
          </a:p>
          <a:p>
            <a:pPr marL="342900" indent="-342900">
              <a:buFont typeface="+mj-lt"/>
              <a:buAutoNum type="arabicPeriod"/>
            </a:pPr>
            <a:r>
              <a:rPr lang="en-GB" b="1" dirty="0"/>
              <a:t>Preserving Data Distribution</a:t>
            </a:r>
            <a:r>
              <a:rPr lang="en-GB" dirty="0"/>
              <a:t>: Using the mode, the original distribution of the categorical variable is preserved, ensuring the accuracy of the data.</a:t>
            </a:r>
          </a:p>
          <a:p>
            <a:pPr marL="342900" indent="-342900">
              <a:buFont typeface="+mj-lt"/>
              <a:buAutoNum type="arabicPeriod"/>
            </a:pPr>
            <a:r>
              <a:rPr lang="en-GB" b="1" dirty="0"/>
              <a:t>Minimal Data Loss</a:t>
            </a:r>
            <a:r>
              <a:rPr lang="en-GB" dirty="0"/>
              <a:t>: By filling in missing values with the most common category, we minimize the loss of information.</a:t>
            </a:r>
          </a:p>
          <a:p>
            <a:pPr marL="342900" indent="-342900">
              <a:buFont typeface="+mj-lt"/>
              <a:buAutoNum type="arabicPeriod"/>
            </a:pPr>
            <a:r>
              <a:rPr lang="en-GB" b="1" dirty="0"/>
              <a:t>Common Practice</a:t>
            </a:r>
            <a:r>
              <a:rPr lang="en-GB" dirty="0"/>
              <a:t>: This method is a widely accepted and effective approach in data analysis and machine learning.</a:t>
            </a:r>
          </a:p>
          <a:p>
            <a:endParaRPr lang="en-GB" dirty="0"/>
          </a:p>
        </p:txBody>
      </p:sp>
      <p:sp>
        <p:nvSpPr>
          <p:cNvPr id="3" name="TextBox 2"/>
          <p:cNvSpPr txBox="1"/>
          <p:nvPr/>
        </p:nvSpPr>
        <p:spPr>
          <a:xfrm>
            <a:off x="320510" y="452487"/>
            <a:ext cx="10935093" cy="1323439"/>
          </a:xfrm>
          <a:prstGeom prst="rect">
            <a:avLst/>
          </a:prstGeom>
          <a:noFill/>
        </p:spPr>
        <p:txBody>
          <a:bodyPr wrap="square" rtlCol="0">
            <a:spAutoFit/>
          </a:bodyPr>
          <a:lstStyle/>
          <a:p>
            <a:r>
              <a:rPr lang="en-GB" sz="4000" b="1" dirty="0"/>
              <a:t>Handling missing values for the Categorical Data</a:t>
            </a:r>
            <a:endParaRPr lang="en-GB" sz="4000" b="1" dirty="0"/>
          </a:p>
        </p:txBody>
      </p:sp>
    </p:spTree>
    <p:extLst>
      <p:ext uri="{BB962C8B-B14F-4D97-AF65-F5344CB8AC3E}">
        <p14:creationId xmlns:p14="http://schemas.microsoft.com/office/powerpoint/2010/main" val="2072210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purl.org/dc/elements/1.1/"/>
    <ds:schemaRef ds:uri="http://schemas.microsoft.com/office/2006/documentManagement/types"/>
    <ds:schemaRef ds:uri="230e9df3-be65-4c73-a93b-d1236ebd677e"/>
    <ds:schemaRef ds:uri="http://purl.org/dc/terms/"/>
    <ds:schemaRef ds:uri="http://purl.org/dc/dcmitype/"/>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 ds:uri="71af3243-3dd4-4a8d-8c0d-dd76da1f02a5"/>
    <ds:schemaRef ds:uri="http://schemas.microsoft.com/sharepoint/v3"/>
    <ds:schemaRef ds:uri="http://www.w3.org/XML/1998/namespac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TM04033921[[fn=Damask]]</Template>
  <TotalTime>240</TotalTime>
  <Words>1301</Words>
  <Application>Microsoft Office PowerPoint</Application>
  <PresentationFormat>Widescreen</PresentationFormat>
  <Paragraphs>100</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Bookman Old Style</vt:lpstr>
      <vt:lpstr>Calibri</vt:lpstr>
      <vt:lpstr>Rockwell</vt:lpstr>
      <vt:lpstr>Damask</vt:lpstr>
      <vt:lpstr>Risk Assessment and Data-Driven Recommendations for Aircraft Acquisition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Assessment and Data-Driven Recommendations for Aircraft Acquisition</dc:title>
  <dc:creator>Martin Ogutu</dc:creator>
  <cp:lastModifiedBy>BLESSY</cp:lastModifiedBy>
  <cp:revision>14</cp:revision>
  <dcterms:created xsi:type="dcterms:W3CDTF">2024-06-18T11:10:11Z</dcterms:created>
  <dcterms:modified xsi:type="dcterms:W3CDTF">2024-09-25T17:20:03Z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