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9390-82B0-422D-A1E3-788E9149CEB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A895-E031-42FD-BC8A-F462F6B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6E97-BF55-4CF5-AB5B-A43BF2439290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91D9-EBCF-430A-B3F5-9BE2B5FFAAE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0F56-A13A-42C8-8132-C573021D0C2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1545-A3CD-4BAE-9808-24C3036E6B58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C502-6EDC-4557-A09E-7F5662E708D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4FF8-99CE-4114-A48E-2C71895DABE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651-8836-4EEA-920B-83BC5D087439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1AF4-883B-439F-A766-E709F2BC4C1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8F24-5740-4A44-ADF0-DF63F84088EB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5592-43A8-4A4A-A14A-C1126ED627CD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97A-4603-4618-AC7D-CD57BE8D3BC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3DB0-11CC-4383-B58D-2D80D77B1E19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034-987D-4C12-8A9F-9C01848CF1B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6D8-8570-4F6D-A038-40FBAA49223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2B-3AA4-40B7-BC85-959D357C75F7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8AB1-79F4-428E-846E-595690CC9E4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899-DA78-4BEF-A4CA-B7B1DDD8462E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Fundamentals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OLUYOMI Godwin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75166"/>
            <a:ext cx="8915400" cy="363605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Client </a:t>
            </a:r>
            <a:r>
              <a:rPr lang="en-US" b="1" dirty="0"/>
              <a:t>and </a:t>
            </a:r>
            <a:r>
              <a:rPr lang="en-US" b="1" dirty="0" smtClean="0"/>
              <a:t>Server:</a:t>
            </a:r>
            <a:r>
              <a:rPr lang="en-US" dirty="0" smtClean="0"/>
              <a:t> The web operates on a client-server model. The client is usually a web browser, and the server is a specialized computer that stores and serves web content.</a:t>
            </a:r>
          </a:p>
          <a:p>
            <a:r>
              <a:rPr lang="en-US" b="1" dirty="0" smtClean="0"/>
              <a:t>URLs </a:t>
            </a:r>
            <a:r>
              <a:rPr lang="en-US" b="1" dirty="0"/>
              <a:t>(Uniform Resource Locators</a:t>
            </a:r>
            <a:r>
              <a:rPr lang="en-US" b="1" dirty="0" smtClean="0"/>
              <a:t>):</a:t>
            </a:r>
            <a:r>
              <a:rPr lang="en-US" dirty="0" smtClean="0"/>
              <a:t> A </a:t>
            </a:r>
            <a:r>
              <a:rPr lang="en-US" dirty="0"/>
              <a:t>URL specifies the location of a resource on the internet. It typically includes the protocol (e.g., HTTP or HTTPS), the domain name (e.g., </a:t>
            </a:r>
            <a:r>
              <a:rPr lang="en-US" dirty="0">
                <a:hlinkClick r:id="rId3"/>
              </a:rPr>
              <a:t>www.example.com</a:t>
            </a:r>
            <a:r>
              <a:rPr lang="en-US" dirty="0"/>
              <a:t>), and the path to the resource.</a:t>
            </a:r>
          </a:p>
          <a:p>
            <a:r>
              <a:rPr lang="en-US" b="1" dirty="0"/>
              <a:t>HTTP/HTTPS Protocols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Hypertext Transfer Protocol (HTTP) or its secure version (HTTPS) is used for communication between the client and the </a:t>
            </a:r>
            <a:r>
              <a:rPr lang="en-US" dirty="0" smtClean="0"/>
              <a:t>server. HTTPS encrypts the data exchanged, providing a secure connection.</a:t>
            </a:r>
            <a:endParaRPr lang="en-US" dirty="0"/>
          </a:p>
          <a:p>
            <a:r>
              <a:rPr lang="en-US" b="1" dirty="0"/>
              <a:t>DNS (Domain Name System</a:t>
            </a:r>
            <a:r>
              <a:rPr lang="en-US" b="1" dirty="0" smtClean="0"/>
              <a:t>):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DNS system </a:t>
            </a:r>
            <a:r>
              <a:rPr lang="en-US" dirty="0" smtClean="0"/>
              <a:t>translates </a:t>
            </a:r>
            <a:r>
              <a:rPr lang="en-US" dirty="0"/>
              <a:t>human-readable domain names (like </a:t>
            </a:r>
            <a:r>
              <a:rPr lang="en-US" dirty="0">
                <a:hlinkClick r:id="rId3"/>
              </a:rPr>
              <a:t>www.example.com</a:t>
            </a:r>
            <a:r>
              <a:rPr lang="en-US" dirty="0"/>
              <a:t>) into numerical IP addresses that computers use to identify each other on the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0525" y="1264555"/>
            <a:ext cx="898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web, short for World Wide Web, is a system of interlinked hypertext documents and multimedia content that is accessed via the internet</a:t>
            </a:r>
            <a:r>
              <a:rPr lang="en-US" dirty="0" smtClean="0"/>
              <a:t>. The following are core web concepts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2051"/>
            <a:ext cx="8915400" cy="57637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Request and Response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client sends an HTTP request to the server, specifying the resource it wants. The request includes a method (usually GET or POST) and headers with additional </a:t>
            </a:r>
            <a:r>
              <a:rPr lang="en-US" dirty="0" smtClean="0"/>
              <a:t>information. The </a:t>
            </a:r>
            <a:r>
              <a:rPr lang="en-US" dirty="0"/>
              <a:t>server processes the request and sends back an HTTP response. The response contains the requested content (e.g., HTML, images, or other files) and metadata like status codes and headers.</a:t>
            </a:r>
          </a:p>
          <a:p>
            <a:r>
              <a:rPr lang="en-US" b="1" dirty="0"/>
              <a:t>HTML, CSS, and </a:t>
            </a:r>
            <a:r>
              <a:rPr lang="en-US" b="1" dirty="0" smtClean="0"/>
              <a:t>JavaScript: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client (browser) receives the HTML content, which contains the structure of the page. CSS (Cascading Style Sheets) is used to define the presentation (layout and style), and JavaScript provides </a:t>
            </a:r>
            <a:r>
              <a:rPr lang="en-US" dirty="0" smtClean="0"/>
              <a:t>interactivity/dynamic </a:t>
            </a:r>
            <a:r>
              <a:rPr lang="en-US" dirty="0"/>
              <a:t>behavior to the page.</a:t>
            </a:r>
          </a:p>
          <a:p>
            <a:r>
              <a:rPr lang="en-US" b="1" dirty="0" smtClean="0"/>
              <a:t>Links </a:t>
            </a:r>
            <a:r>
              <a:rPr lang="en-US" b="1" dirty="0"/>
              <a:t>and </a:t>
            </a:r>
            <a:r>
              <a:rPr lang="en-US" b="1" dirty="0" smtClean="0"/>
              <a:t>Navigation: </a:t>
            </a:r>
            <a:r>
              <a:rPr lang="en-US" dirty="0" smtClean="0"/>
              <a:t>Web </a:t>
            </a:r>
            <a:r>
              <a:rPr lang="en-US" dirty="0"/>
              <a:t>pages often contain hyperlinks (links) that point to other resources. When a user clicks a link, the browser repeats the process, sending a new request to the server for the linked resource.</a:t>
            </a:r>
          </a:p>
          <a:p>
            <a:r>
              <a:rPr lang="en-US" b="1" dirty="0"/>
              <a:t>Cookies and </a:t>
            </a:r>
            <a:r>
              <a:rPr lang="en-US" b="1" dirty="0" smtClean="0"/>
              <a:t>Sessions:</a:t>
            </a:r>
            <a:r>
              <a:rPr lang="en-US" dirty="0"/>
              <a:t> </a:t>
            </a:r>
            <a:r>
              <a:rPr lang="en-US" dirty="0" smtClean="0"/>
              <a:t>Cookies </a:t>
            </a:r>
            <a:r>
              <a:rPr lang="en-US" dirty="0"/>
              <a:t>are small pieces of data sent from a server and stored in the user's web browser. They are often used for authentication, session management, and tracking user behavior.</a:t>
            </a:r>
          </a:p>
          <a:p>
            <a:r>
              <a:rPr lang="en-US" b="1" dirty="0"/>
              <a:t>Web </a:t>
            </a:r>
            <a:r>
              <a:rPr lang="en-US" b="1" dirty="0" smtClean="0"/>
              <a:t>Standards: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web operates based on open standards developed by organizations like the World Wide Web Consortium (W3C). These standards ensure compatibility and interoperability across different browsers and devices.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 do you need to be a web developer?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712945" cy="4215196"/>
          </a:xfrm>
        </p:spPr>
        <p:txBody>
          <a:bodyPr>
            <a:normAutofit/>
          </a:bodyPr>
          <a:lstStyle/>
          <a:p>
            <a:r>
              <a:rPr lang="en-US" b="1" dirty="0"/>
              <a:t>Fundamental </a:t>
            </a:r>
            <a:r>
              <a:rPr lang="en-US" b="1" dirty="0" smtClean="0"/>
              <a:t>Understanding of Programming Languages: </a:t>
            </a:r>
            <a:r>
              <a:rPr lang="en-US" dirty="0" smtClean="0"/>
              <a:t>Solid </a:t>
            </a:r>
            <a:r>
              <a:rPr lang="en-US" dirty="0"/>
              <a:t>understanding of HTML, CSS, </a:t>
            </a:r>
            <a:r>
              <a:rPr lang="en-US" dirty="0" smtClean="0"/>
              <a:t>JavaScript, programming frameworks, version control software and tools to write codes faster and more efficient.</a:t>
            </a:r>
            <a:endParaRPr lang="en-US" b="1" dirty="0" smtClean="0"/>
          </a:p>
          <a:p>
            <a:r>
              <a:rPr lang="en-US" b="1" dirty="0" smtClean="0"/>
              <a:t>Problem-Solving Skills:</a:t>
            </a:r>
            <a:r>
              <a:rPr lang="en-US" dirty="0"/>
              <a:t> </a:t>
            </a:r>
            <a:r>
              <a:rPr lang="en-US" dirty="0" smtClean="0"/>
              <a:t>Strong problem-solving, analytical </a:t>
            </a:r>
            <a:r>
              <a:rPr lang="en-US" dirty="0"/>
              <a:t>and critical-thinking skills.</a:t>
            </a:r>
          </a:p>
          <a:p>
            <a:r>
              <a:rPr lang="en-US" b="1" dirty="0" smtClean="0"/>
              <a:t>Communication:</a:t>
            </a:r>
            <a:r>
              <a:rPr lang="en-US" dirty="0"/>
              <a:t> </a:t>
            </a:r>
            <a:r>
              <a:rPr lang="en-US" dirty="0" smtClean="0"/>
              <a:t>Effective </a:t>
            </a:r>
            <a:r>
              <a:rPr lang="en-US" dirty="0"/>
              <a:t>communication skills to collaborate with team members and understand client requirements.</a:t>
            </a:r>
          </a:p>
          <a:p>
            <a:r>
              <a:rPr lang="en-US" b="1" dirty="0"/>
              <a:t>Time </a:t>
            </a:r>
            <a:r>
              <a:rPr lang="en-US" b="1" dirty="0" smtClean="0"/>
              <a:t>Management:</a:t>
            </a:r>
            <a:r>
              <a:rPr lang="en-US" dirty="0"/>
              <a:t> </a:t>
            </a:r>
            <a:r>
              <a:rPr lang="en-US" dirty="0" smtClean="0"/>
              <a:t>Efficient </a:t>
            </a:r>
            <a:r>
              <a:rPr lang="en-US" dirty="0"/>
              <a:t>time management to meet project deadlines.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Learning:</a:t>
            </a:r>
            <a:r>
              <a:rPr lang="en-US" dirty="0"/>
              <a:t> </a:t>
            </a:r>
            <a:r>
              <a:rPr lang="en-US" dirty="0" smtClean="0"/>
              <a:t>Willingness </a:t>
            </a:r>
            <a:r>
              <a:rPr lang="en-US" dirty="0"/>
              <a:t>to learn and adapt to new technologies and industry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you choose to learn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8197"/>
          </a:xfrm>
        </p:spPr>
        <p:txBody>
          <a:bodyPr>
            <a:normAutofit/>
          </a:bodyPr>
          <a:lstStyle/>
          <a:p>
            <a:r>
              <a:rPr lang="en-US" b="1" dirty="0"/>
              <a:t>In-Demand </a:t>
            </a:r>
            <a:r>
              <a:rPr lang="en-US" b="1" dirty="0" smtClean="0"/>
              <a:t>Skillset: </a:t>
            </a:r>
            <a:r>
              <a:rPr lang="en-US" dirty="0" smtClean="0"/>
              <a:t>Web </a:t>
            </a:r>
            <a:r>
              <a:rPr lang="en-US" dirty="0"/>
              <a:t>development skills are in high demand in the job market. Many businesses and organizations require web developers to create and maintain their online presence.</a:t>
            </a:r>
          </a:p>
          <a:p>
            <a:r>
              <a:rPr lang="en-US" b="1" dirty="0" smtClean="0"/>
              <a:t>Problem Solving Opportunities: </a:t>
            </a:r>
            <a:r>
              <a:rPr lang="en-US" dirty="0" smtClean="0"/>
              <a:t>Web development would create a platform for me to solve problems with software. It could be administrative challenges or technical challenges.</a:t>
            </a:r>
            <a:endParaRPr lang="en-US" dirty="0"/>
          </a:p>
          <a:p>
            <a:r>
              <a:rPr lang="en-US" b="1" dirty="0"/>
              <a:t>Entrepreneurial </a:t>
            </a:r>
            <a:r>
              <a:rPr lang="en-US" b="1" dirty="0" smtClean="0"/>
              <a:t>Ventures:</a:t>
            </a:r>
            <a:r>
              <a:rPr lang="en-US" dirty="0"/>
              <a:t>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development skills </a:t>
            </a:r>
            <a:r>
              <a:rPr lang="en-US" dirty="0" smtClean="0"/>
              <a:t>would enable me to create </a:t>
            </a:r>
            <a:r>
              <a:rPr lang="en-US" dirty="0"/>
              <a:t>web-based products or services. Many successful startups and online businesses are founded by individuals with strong web development backgrounds.</a:t>
            </a:r>
          </a:p>
          <a:p>
            <a:r>
              <a:rPr lang="en-US" b="1" dirty="0"/>
              <a:t>Creative </a:t>
            </a:r>
            <a:r>
              <a:rPr lang="en-US" b="1" dirty="0" smtClean="0"/>
              <a:t>Expression: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/>
              <a:t>development provides a creative outlet. Designing and building websites and web </a:t>
            </a:r>
            <a:r>
              <a:rPr lang="en-US" dirty="0" smtClean="0"/>
              <a:t>applications would </a:t>
            </a:r>
            <a:r>
              <a:rPr lang="en-US" dirty="0"/>
              <a:t>allow </a:t>
            </a:r>
            <a:r>
              <a:rPr lang="en-US" dirty="0" smtClean="0"/>
              <a:t>me to </a:t>
            </a:r>
            <a:r>
              <a:rPr lang="en-US" dirty="0"/>
              <a:t>express </a:t>
            </a:r>
            <a:r>
              <a:rPr lang="en-US" dirty="0" smtClean="0"/>
              <a:t>my creativity </a:t>
            </a:r>
            <a:r>
              <a:rPr lang="en-US" dirty="0"/>
              <a:t>and see </a:t>
            </a:r>
            <a:r>
              <a:rPr lang="en-US" dirty="0" smtClean="0"/>
              <a:t>my </a:t>
            </a:r>
            <a:r>
              <a:rPr lang="en-US" dirty="0"/>
              <a:t>ideas come to life on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656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Web Fundamentals Project</vt:lpstr>
      <vt:lpstr>How does the web work? </vt:lpstr>
      <vt:lpstr>PowerPoint Presentation</vt:lpstr>
      <vt:lpstr>What do you need to be a web developer?</vt:lpstr>
      <vt:lpstr>Why did you choose to learn web development?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Microsoft account</dc:creator>
  <cp:lastModifiedBy>Microsoft account</cp:lastModifiedBy>
  <cp:revision>8</cp:revision>
  <dcterms:created xsi:type="dcterms:W3CDTF">2023-11-15T08:33:55Z</dcterms:created>
  <dcterms:modified xsi:type="dcterms:W3CDTF">2023-11-15T09:06:17Z</dcterms:modified>
</cp:coreProperties>
</file>