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4"/>
  </p:notesMasterIdLst>
  <p:sldIdLst>
    <p:sldId id="296" r:id="rId3"/>
    <p:sldId id="339" r:id="rId4"/>
    <p:sldId id="362" r:id="rId5"/>
    <p:sldId id="337" r:id="rId6"/>
    <p:sldId id="352" r:id="rId7"/>
    <p:sldId id="364" r:id="rId8"/>
    <p:sldId id="342" r:id="rId9"/>
    <p:sldId id="363" r:id="rId10"/>
    <p:sldId id="340" r:id="rId11"/>
    <p:sldId id="361" r:id="rId12"/>
    <p:sldId id="30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61549" autoAdjust="0"/>
  </p:normalViewPr>
  <p:slideViewPr>
    <p:cSldViewPr snapToGrid="0">
      <p:cViewPr varScale="1">
        <p:scale>
          <a:sx n="70" d="100"/>
          <a:sy n="70" d="100"/>
        </p:scale>
        <p:origin x="19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22D35B-9C8D-4CE2-BEAE-E0A057FAE76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B22D3B-EEC9-4C18-A93E-4EAF336CB75B}">
      <dgm:prSet phldrT="[文本]"/>
      <dgm:spPr/>
      <dgm:t>
        <a:bodyPr/>
        <a:lstStyle/>
        <a:p>
          <a:r>
            <a:rPr lang="zh-CN" altLang="en-US" dirty="0" smtClean="0"/>
            <a:t>客商分离</a:t>
          </a:r>
          <a:endParaRPr lang="zh-CN" altLang="en-US" dirty="0"/>
        </a:p>
      </dgm:t>
    </dgm:pt>
    <dgm:pt modelId="{46A4EB4D-9F43-4C1A-A2A0-B38EB45DEEDB}" type="parTrans" cxnId="{F7F10DB7-F06E-422B-B17F-1C1BEE91E44A}">
      <dgm:prSet/>
      <dgm:spPr/>
      <dgm:t>
        <a:bodyPr/>
        <a:lstStyle/>
        <a:p>
          <a:endParaRPr lang="zh-CN" altLang="en-US"/>
        </a:p>
      </dgm:t>
    </dgm:pt>
    <dgm:pt modelId="{CA37B15B-C83A-467B-8003-8E1D9255EF7A}" type="sibTrans" cxnId="{F7F10DB7-F06E-422B-B17F-1C1BEE91E44A}">
      <dgm:prSet/>
      <dgm:spPr/>
      <dgm:t>
        <a:bodyPr/>
        <a:lstStyle/>
        <a:p>
          <a:endParaRPr lang="zh-CN" altLang="en-US"/>
        </a:p>
      </dgm:t>
    </dgm:pt>
    <dgm:pt modelId="{F1A8598A-1D54-4AAD-B14C-8F5BA145BE74}">
      <dgm:prSet phldrT="[文本]" custT="1"/>
      <dgm:spPr/>
      <dgm:t>
        <a:bodyPr/>
        <a:lstStyle/>
        <a:p>
          <a:r>
            <a:rPr lang="zh-CN" altLang="en-US" sz="1200" dirty="0" smtClean="0"/>
            <a:t>拆分对客、对商，对指标分类；</a:t>
          </a:r>
          <a:endParaRPr lang="en-US" altLang="zh-CN" sz="1200" dirty="0" smtClean="0"/>
        </a:p>
        <a:p>
          <a:r>
            <a:rPr lang="zh-CN" altLang="en-US" sz="1200" dirty="0" smtClean="0"/>
            <a:t>交易主题重构，应对未来变化</a:t>
          </a:r>
          <a:endParaRPr lang="zh-CN" altLang="en-US" sz="1200" dirty="0"/>
        </a:p>
      </dgm:t>
    </dgm:pt>
    <dgm:pt modelId="{1FF6FF34-F2B6-4473-AC3E-7BC365AD96A4}" type="parTrans" cxnId="{DD235A2D-58E2-42D0-B545-E20A3CE2DB92}">
      <dgm:prSet/>
      <dgm:spPr/>
      <dgm:t>
        <a:bodyPr/>
        <a:lstStyle/>
        <a:p>
          <a:endParaRPr lang="zh-CN" altLang="en-US"/>
        </a:p>
      </dgm:t>
    </dgm:pt>
    <dgm:pt modelId="{21E867E7-B125-4777-B08E-E584BC5F835C}" type="sibTrans" cxnId="{DD235A2D-58E2-42D0-B545-E20A3CE2DB92}">
      <dgm:prSet/>
      <dgm:spPr/>
      <dgm:t>
        <a:bodyPr/>
        <a:lstStyle/>
        <a:p>
          <a:endParaRPr lang="zh-CN" altLang="en-US"/>
        </a:p>
      </dgm:t>
    </dgm:pt>
    <dgm:pt modelId="{1AE545F8-2F2A-4AEF-B01A-EB256B9976A1}">
      <dgm:prSet phldrT="[文本]"/>
      <dgm:spPr/>
      <dgm:t>
        <a:bodyPr/>
        <a:lstStyle/>
        <a:p>
          <a:r>
            <a:rPr lang="zh-CN" altLang="en-US" dirty="0" smtClean="0"/>
            <a:t>订单流程优化</a:t>
          </a:r>
          <a:endParaRPr lang="zh-CN" altLang="en-US" dirty="0"/>
        </a:p>
      </dgm:t>
    </dgm:pt>
    <dgm:pt modelId="{FBBB211A-DE8D-4B28-8163-5A38F02D1973}" type="parTrans" cxnId="{E1DDA3BC-67E4-4413-BC1E-3909342146B3}">
      <dgm:prSet/>
      <dgm:spPr/>
      <dgm:t>
        <a:bodyPr/>
        <a:lstStyle/>
        <a:p>
          <a:endParaRPr lang="zh-CN" altLang="en-US"/>
        </a:p>
      </dgm:t>
    </dgm:pt>
    <dgm:pt modelId="{E1D5685A-1EE0-42F6-A671-5CC2AD434866}" type="sibTrans" cxnId="{E1DDA3BC-67E4-4413-BC1E-3909342146B3}">
      <dgm:prSet/>
      <dgm:spPr/>
      <dgm:t>
        <a:bodyPr/>
        <a:lstStyle/>
        <a:p>
          <a:endParaRPr lang="zh-CN" altLang="en-US"/>
        </a:p>
      </dgm:t>
    </dgm:pt>
    <dgm:pt modelId="{ECCF8D30-7578-42D2-A5DD-D2ED092B02CF}">
      <dgm:prSet phldrT="[文本]" custT="1"/>
      <dgm:spPr/>
      <dgm:t>
        <a:bodyPr/>
        <a:lstStyle/>
        <a:p>
          <a:r>
            <a:rPr lang="zh-CN" altLang="zh-CN" sz="1200" dirty="0" smtClean="0"/>
            <a:t>避免滥用分层，减少任务调度链路，</a:t>
          </a:r>
          <a:r>
            <a:rPr lang="zh-CN" altLang="en-US" sz="1200" dirty="0" smtClean="0"/>
            <a:t>订单上游任务总量</a:t>
          </a:r>
          <a:r>
            <a:rPr lang="en-US" altLang="en-US" sz="1200" dirty="0" smtClean="0">
              <a:solidFill>
                <a:srgbClr val="00B050"/>
              </a:solidFill>
            </a:rPr>
            <a:t>211-&gt;145</a:t>
          </a:r>
          <a:r>
            <a:rPr lang="zh-CN" altLang="en-US" sz="1200" dirty="0" smtClean="0"/>
            <a:t>，减少</a:t>
          </a:r>
          <a:r>
            <a:rPr lang="en-US" altLang="en-US" sz="1200" dirty="0" smtClean="0"/>
            <a:t>32%</a:t>
          </a:r>
          <a:r>
            <a:rPr lang="zh-CN" altLang="en-US" sz="1200" dirty="0" smtClean="0"/>
            <a:t>；平均产出时间由</a:t>
          </a:r>
          <a:r>
            <a:rPr lang="en-US" altLang="en-US" sz="1200" dirty="0" smtClean="0">
              <a:solidFill>
                <a:srgbClr val="00B050"/>
              </a:solidFill>
            </a:rPr>
            <a:t>2:51-&gt;1:36</a:t>
          </a:r>
          <a:r>
            <a:rPr lang="zh-CN" altLang="en-US" sz="1200" dirty="0" smtClean="0"/>
            <a:t>，提升</a:t>
          </a:r>
          <a:r>
            <a:rPr lang="en-US" altLang="en-US" sz="1200" dirty="0" smtClean="0"/>
            <a:t>45%</a:t>
          </a:r>
          <a:endParaRPr lang="zh-CN" altLang="en-US" sz="1200" dirty="0"/>
        </a:p>
      </dgm:t>
    </dgm:pt>
    <dgm:pt modelId="{EBE6C325-0DCB-4A8F-B734-7DED8653CD76}" type="parTrans" cxnId="{EA255D6C-13E4-4764-8701-09BEF0EE9517}">
      <dgm:prSet/>
      <dgm:spPr/>
      <dgm:t>
        <a:bodyPr/>
        <a:lstStyle/>
        <a:p>
          <a:endParaRPr lang="zh-CN" altLang="en-US"/>
        </a:p>
      </dgm:t>
    </dgm:pt>
    <dgm:pt modelId="{AE7B8792-6EC1-4DFE-ABD6-DA2298C89A76}" type="sibTrans" cxnId="{EA255D6C-13E4-4764-8701-09BEF0EE9517}">
      <dgm:prSet/>
      <dgm:spPr/>
      <dgm:t>
        <a:bodyPr/>
        <a:lstStyle/>
        <a:p>
          <a:endParaRPr lang="zh-CN" altLang="en-US"/>
        </a:p>
      </dgm:t>
    </dgm:pt>
    <dgm:pt modelId="{0DF2DEC8-791C-4FD4-8704-93C4D0F345B4}">
      <dgm:prSet phldrT="[文本]"/>
      <dgm:spPr/>
      <dgm:t>
        <a:bodyPr/>
        <a:lstStyle/>
        <a:p>
          <a:r>
            <a:rPr lang="zh-CN" altLang="en-US" dirty="0" smtClean="0"/>
            <a:t>多主题订单表</a:t>
          </a:r>
          <a:endParaRPr lang="zh-CN" altLang="en-US" dirty="0"/>
        </a:p>
      </dgm:t>
    </dgm:pt>
    <dgm:pt modelId="{FD1724D8-C803-4253-9485-48C7468FAAE6}" type="parTrans" cxnId="{25E3286D-8021-4373-8A40-043972827845}">
      <dgm:prSet/>
      <dgm:spPr/>
      <dgm:t>
        <a:bodyPr/>
        <a:lstStyle/>
        <a:p>
          <a:endParaRPr lang="zh-CN" altLang="en-US"/>
        </a:p>
      </dgm:t>
    </dgm:pt>
    <dgm:pt modelId="{C00CC654-BF9E-445B-A847-6C76D24ED496}" type="sibTrans" cxnId="{25E3286D-8021-4373-8A40-043972827845}">
      <dgm:prSet/>
      <dgm:spPr/>
      <dgm:t>
        <a:bodyPr/>
        <a:lstStyle/>
        <a:p>
          <a:endParaRPr lang="zh-CN" altLang="en-US"/>
        </a:p>
      </dgm:t>
    </dgm:pt>
    <dgm:pt modelId="{14753065-4BBB-4E24-B52C-8C3C383B7021}">
      <dgm:prSet phldrT="[文本]" custT="1"/>
      <dgm:spPr/>
      <dgm:t>
        <a:bodyPr/>
        <a:lstStyle/>
        <a:p>
          <a:r>
            <a:rPr lang="zh-CN" altLang="en-US" sz="1200" dirty="0" smtClean="0"/>
            <a:t>订单宽表减负，降低耦合；订单主表直接下游</a:t>
          </a:r>
          <a:r>
            <a:rPr lang="en-US" altLang="zh-CN" sz="1200" dirty="0" smtClean="0"/>
            <a:t>job</a:t>
          </a:r>
          <a:r>
            <a:rPr lang="zh-CN" altLang="en-US" sz="1200" dirty="0" smtClean="0"/>
            <a:t>：</a:t>
          </a:r>
          <a:r>
            <a:rPr lang="en-US" altLang="zh-CN" sz="1200" dirty="0" smtClean="0">
              <a:solidFill>
                <a:srgbClr val="00B050"/>
              </a:solidFill>
            </a:rPr>
            <a:t>3000-&gt;600</a:t>
          </a:r>
        </a:p>
        <a:p>
          <a:r>
            <a:rPr lang="zh-CN" altLang="en-US" sz="1200" dirty="0" smtClean="0"/>
            <a:t>多主题根据业务需要保留特殊维度，如缺陷</a:t>
          </a:r>
          <a:r>
            <a:rPr lang="zh-CN" altLang="en-US" sz="1200" smtClean="0"/>
            <a:t>订单表、客服、财务；</a:t>
          </a:r>
          <a:r>
            <a:rPr lang="zh-CN" altLang="en-US" sz="1200" dirty="0" smtClean="0"/>
            <a:t>并产出对应主题的</a:t>
          </a:r>
          <a:r>
            <a:rPr lang="en-US" altLang="zh-CN" sz="1200" dirty="0" smtClean="0"/>
            <a:t>CDM</a:t>
          </a:r>
          <a:r>
            <a:rPr lang="zh-CN" altLang="en-US" sz="1200" dirty="0" smtClean="0"/>
            <a:t>层，减少明细查询频率、提高数据安全</a:t>
          </a:r>
          <a:endParaRPr lang="zh-CN" altLang="en-US" sz="1200" dirty="0"/>
        </a:p>
      </dgm:t>
    </dgm:pt>
    <dgm:pt modelId="{AB8D1E2B-6B19-43EB-8A95-FE869A8C6452}" type="parTrans" cxnId="{9A63907D-84BB-496F-B7AF-F72A20D05F28}">
      <dgm:prSet/>
      <dgm:spPr/>
      <dgm:t>
        <a:bodyPr/>
        <a:lstStyle/>
        <a:p>
          <a:endParaRPr lang="zh-CN" altLang="en-US"/>
        </a:p>
      </dgm:t>
    </dgm:pt>
    <dgm:pt modelId="{A58DA58F-3377-45AE-9BC7-73661F53927D}" type="sibTrans" cxnId="{9A63907D-84BB-496F-B7AF-F72A20D05F28}">
      <dgm:prSet/>
      <dgm:spPr/>
      <dgm:t>
        <a:bodyPr/>
        <a:lstStyle/>
        <a:p>
          <a:endParaRPr lang="zh-CN" altLang="en-US"/>
        </a:p>
      </dgm:t>
    </dgm:pt>
    <dgm:pt modelId="{57B754E0-6F97-46DE-AFE7-B0CA04CDE53B}" type="pres">
      <dgm:prSet presAssocID="{3522D35B-9C8D-4CE2-BEAE-E0A057FAE76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E488082-496A-41C3-8759-14B5965957C1}" type="pres">
      <dgm:prSet presAssocID="{DFB22D3B-EEC9-4C18-A93E-4EAF336CB75B}" presName="parenttextcomposite" presStyleCnt="0"/>
      <dgm:spPr/>
    </dgm:pt>
    <dgm:pt modelId="{35995800-6D32-4F94-A2D3-095F21798FEB}" type="pres">
      <dgm:prSet presAssocID="{DFB22D3B-EEC9-4C18-A93E-4EAF336CB75B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E27E4-E282-4657-9009-F3A776A64F1D}" type="pres">
      <dgm:prSet presAssocID="{DFB22D3B-EEC9-4C18-A93E-4EAF336CB75B}" presName="composite" presStyleCnt="0"/>
      <dgm:spPr/>
    </dgm:pt>
    <dgm:pt modelId="{4E621043-28BA-44EB-86A8-7B85705C49A1}" type="pres">
      <dgm:prSet presAssocID="{DFB22D3B-EEC9-4C18-A93E-4EAF336CB75B}" presName="chevron1" presStyleLbl="alignNode1" presStyleIdx="0" presStyleCnt="21"/>
      <dgm:spPr/>
    </dgm:pt>
    <dgm:pt modelId="{3DBD230B-1B43-409F-999A-346A7A55E0AC}" type="pres">
      <dgm:prSet presAssocID="{DFB22D3B-EEC9-4C18-A93E-4EAF336CB75B}" presName="chevron2" presStyleLbl="alignNode1" presStyleIdx="1" presStyleCnt="21"/>
      <dgm:spPr/>
    </dgm:pt>
    <dgm:pt modelId="{EA1F7C92-8228-41E4-9E11-5167AF8CB1B9}" type="pres">
      <dgm:prSet presAssocID="{DFB22D3B-EEC9-4C18-A93E-4EAF336CB75B}" presName="chevron3" presStyleLbl="alignNode1" presStyleIdx="2" presStyleCnt="21"/>
      <dgm:spPr/>
    </dgm:pt>
    <dgm:pt modelId="{CC673FD5-F131-432B-A08A-9541357E51EE}" type="pres">
      <dgm:prSet presAssocID="{DFB22D3B-EEC9-4C18-A93E-4EAF336CB75B}" presName="chevron4" presStyleLbl="alignNode1" presStyleIdx="3" presStyleCnt="21"/>
      <dgm:spPr/>
    </dgm:pt>
    <dgm:pt modelId="{0830AAAF-44BE-4B0A-A97B-367902691355}" type="pres">
      <dgm:prSet presAssocID="{DFB22D3B-EEC9-4C18-A93E-4EAF336CB75B}" presName="chevron5" presStyleLbl="alignNode1" presStyleIdx="4" presStyleCnt="21"/>
      <dgm:spPr/>
    </dgm:pt>
    <dgm:pt modelId="{7AF35E2B-DC3D-480B-958D-305E5735D8B1}" type="pres">
      <dgm:prSet presAssocID="{DFB22D3B-EEC9-4C18-A93E-4EAF336CB75B}" presName="chevron6" presStyleLbl="alignNode1" presStyleIdx="5" presStyleCnt="21"/>
      <dgm:spPr/>
    </dgm:pt>
    <dgm:pt modelId="{E1AFA6DD-0AAB-472D-BD13-9B06BEE44AD7}" type="pres">
      <dgm:prSet presAssocID="{DFB22D3B-EEC9-4C18-A93E-4EAF336CB75B}" presName="chevron7" presStyleLbl="alignNode1" presStyleIdx="6" presStyleCnt="21" custScaleX="469484" custScaleY="176250"/>
      <dgm:spPr/>
    </dgm:pt>
    <dgm:pt modelId="{862732B6-8207-4DA0-8AAF-83F6DE20E97E}" type="pres">
      <dgm:prSet presAssocID="{DFB22D3B-EEC9-4C18-A93E-4EAF336CB75B}" presName="childtext" presStyleLbl="solidFgAcc1" presStyleIdx="0" presStyleCnt="3" custScaleX="159959" custScaleY="19247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499A6E-7DE6-4848-9E5D-D07FB79B235E}" type="pres">
      <dgm:prSet presAssocID="{CA37B15B-C83A-467B-8003-8E1D9255EF7A}" presName="sibTrans" presStyleCnt="0"/>
      <dgm:spPr/>
    </dgm:pt>
    <dgm:pt modelId="{C9D96D3D-9A4C-4BE0-BD40-11D60D932AA6}" type="pres">
      <dgm:prSet presAssocID="{1AE545F8-2F2A-4AEF-B01A-EB256B9976A1}" presName="parenttextcomposite" presStyleCnt="0"/>
      <dgm:spPr/>
    </dgm:pt>
    <dgm:pt modelId="{BAF3394C-2066-41F9-AEE1-3A58EC854FED}" type="pres">
      <dgm:prSet presAssocID="{1AE545F8-2F2A-4AEF-B01A-EB256B9976A1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3DE878-BF32-4F00-9D97-A4D0FACD6B87}" type="pres">
      <dgm:prSet presAssocID="{1AE545F8-2F2A-4AEF-B01A-EB256B9976A1}" presName="composite" presStyleCnt="0"/>
      <dgm:spPr/>
    </dgm:pt>
    <dgm:pt modelId="{A3DECC01-8FD2-4186-8FF2-5F35D3E83099}" type="pres">
      <dgm:prSet presAssocID="{1AE545F8-2F2A-4AEF-B01A-EB256B9976A1}" presName="chevron1" presStyleLbl="alignNode1" presStyleIdx="7" presStyleCnt="21"/>
      <dgm:spPr/>
    </dgm:pt>
    <dgm:pt modelId="{BAA322DF-9B8F-4570-8D03-3228C23A7A33}" type="pres">
      <dgm:prSet presAssocID="{1AE545F8-2F2A-4AEF-B01A-EB256B9976A1}" presName="chevron2" presStyleLbl="alignNode1" presStyleIdx="8" presStyleCnt="21"/>
      <dgm:spPr/>
    </dgm:pt>
    <dgm:pt modelId="{D8DAC9DA-BDA6-4FD9-A5EB-81823A7B971D}" type="pres">
      <dgm:prSet presAssocID="{1AE545F8-2F2A-4AEF-B01A-EB256B9976A1}" presName="chevron3" presStyleLbl="alignNode1" presStyleIdx="9" presStyleCnt="21"/>
      <dgm:spPr/>
    </dgm:pt>
    <dgm:pt modelId="{3ACFC7C5-ECA7-482F-8A94-98B5042CCCD7}" type="pres">
      <dgm:prSet presAssocID="{1AE545F8-2F2A-4AEF-B01A-EB256B9976A1}" presName="chevron4" presStyleLbl="alignNode1" presStyleIdx="10" presStyleCnt="21"/>
      <dgm:spPr/>
    </dgm:pt>
    <dgm:pt modelId="{755EB32A-94EF-42D7-83B6-3641B3EA9197}" type="pres">
      <dgm:prSet presAssocID="{1AE545F8-2F2A-4AEF-B01A-EB256B9976A1}" presName="chevron5" presStyleLbl="alignNode1" presStyleIdx="11" presStyleCnt="21"/>
      <dgm:spPr/>
    </dgm:pt>
    <dgm:pt modelId="{DA831195-B902-4013-86E3-9AB60CC9E920}" type="pres">
      <dgm:prSet presAssocID="{1AE545F8-2F2A-4AEF-B01A-EB256B9976A1}" presName="chevron6" presStyleLbl="alignNode1" presStyleIdx="12" presStyleCnt="21"/>
      <dgm:spPr/>
    </dgm:pt>
    <dgm:pt modelId="{5B30BA6A-8802-4237-9A90-494FDA71DD48}" type="pres">
      <dgm:prSet presAssocID="{1AE545F8-2F2A-4AEF-B01A-EB256B9976A1}" presName="chevron7" presStyleLbl="alignNode1" presStyleIdx="13" presStyleCnt="21" custScaleX="467205" custScaleY="204156"/>
      <dgm:spPr/>
    </dgm:pt>
    <dgm:pt modelId="{88216C46-56CA-4CA8-ABBE-41733E760900}" type="pres">
      <dgm:prSet presAssocID="{1AE545F8-2F2A-4AEF-B01A-EB256B9976A1}" presName="childtext" presStyleLbl="solidFgAcc1" presStyleIdx="1" presStyleCnt="3" custScaleX="160959" custScaleY="196509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CA8D1C-9F25-4CE4-B897-3072A62F320B}" type="pres">
      <dgm:prSet presAssocID="{E1D5685A-1EE0-42F6-A671-5CC2AD434866}" presName="sibTrans" presStyleCnt="0"/>
      <dgm:spPr/>
    </dgm:pt>
    <dgm:pt modelId="{2C7F7658-8350-42A9-9E1E-B14613FF7F31}" type="pres">
      <dgm:prSet presAssocID="{0DF2DEC8-791C-4FD4-8704-93C4D0F345B4}" presName="parenttextcomposite" presStyleCnt="0"/>
      <dgm:spPr/>
    </dgm:pt>
    <dgm:pt modelId="{C2C917E5-5790-4146-87C9-504F58BAB21D}" type="pres">
      <dgm:prSet presAssocID="{0DF2DEC8-791C-4FD4-8704-93C4D0F345B4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202A99-C147-40D1-BFB2-503506C0D78F}" type="pres">
      <dgm:prSet presAssocID="{0DF2DEC8-791C-4FD4-8704-93C4D0F345B4}" presName="composite" presStyleCnt="0"/>
      <dgm:spPr/>
    </dgm:pt>
    <dgm:pt modelId="{1ED741AC-5045-442D-BF3E-C9C8470DC3E5}" type="pres">
      <dgm:prSet presAssocID="{0DF2DEC8-791C-4FD4-8704-93C4D0F345B4}" presName="chevron1" presStyleLbl="alignNode1" presStyleIdx="14" presStyleCnt="21"/>
      <dgm:spPr/>
    </dgm:pt>
    <dgm:pt modelId="{1F567D67-ED44-4D71-B71A-6808632D01B5}" type="pres">
      <dgm:prSet presAssocID="{0DF2DEC8-791C-4FD4-8704-93C4D0F345B4}" presName="chevron2" presStyleLbl="alignNode1" presStyleIdx="15" presStyleCnt="21"/>
      <dgm:spPr/>
    </dgm:pt>
    <dgm:pt modelId="{B62FF083-B9CC-49C8-A7ED-DC11696EC136}" type="pres">
      <dgm:prSet presAssocID="{0DF2DEC8-791C-4FD4-8704-93C4D0F345B4}" presName="chevron3" presStyleLbl="alignNode1" presStyleIdx="16" presStyleCnt="21"/>
      <dgm:spPr/>
    </dgm:pt>
    <dgm:pt modelId="{78BC568E-D27F-493F-95E3-500EA78E936C}" type="pres">
      <dgm:prSet presAssocID="{0DF2DEC8-791C-4FD4-8704-93C4D0F345B4}" presName="chevron4" presStyleLbl="alignNode1" presStyleIdx="17" presStyleCnt="21"/>
      <dgm:spPr/>
    </dgm:pt>
    <dgm:pt modelId="{081F2EA8-E8EF-4EAE-BF9C-1B13B6B453E1}" type="pres">
      <dgm:prSet presAssocID="{0DF2DEC8-791C-4FD4-8704-93C4D0F345B4}" presName="chevron5" presStyleLbl="alignNode1" presStyleIdx="18" presStyleCnt="21"/>
      <dgm:spPr/>
    </dgm:pt>
    <dgm:pt modelId="{5CA7AB1D-3B78-4476-8905-23FDEF8D8FE0}" type="pres">
      <dgm:prSet presAssocID="{0DF2DEC8-791C-4FD4-8704-93C4D0F345B4}" presName="chevron6" presStyleLbl="alignNode1" presStyleIdx="19" presStyleCnt="21"/>
      <dgm:spPr/>
    </dgm:pt>
    <dgm:pt modelId="{30A4BBF5-533E-4AFB-8601-835F717A98F1}" type="pres">
      <dgm:prSet presAssocID="{0DF2DEC8-791C-4FD4-8704-93C4D0F345B4}" presName="chevron7" presStyleLbl="alignNode1" presStyleIdx="20" presStyleCnt="21" custScaleX="461278" custScaleY="194455"/>
      <dgm:spPr/>
    </dgm:pt>
    <dgm:pt modelId="{AC27EEC2-24D4-44EC-BCBB-0EF024EF43E0}" type="pres">
      <dgm:prSet presAssocID="{0DF2DEC8-791C-4FD4-8704-93C4D0F345B4}" presName="childtext" presStyleLbl="solidFgAcc1" presStyleIdx="2" presStyleCnt="3" custScaleX="162225" custScaleY="19537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4CFC01-8857-499D-B4E7-23A8208C13F7}" type="presOf" srcId="{0DF2DEC8-791C-4FD4-8704-93C4D0F345B4}" destId="{C2C917E5-5790-4146-87C9-504F58BAB21D}" srcOrd="0" destOrd="0" presId="urn:microsoft.com/office/officeart/2008/layout/VerticalAccentList"/>
    <dgm:cxn modelId="{DD235A2D-58E2-42D0-B545-E20A3CE2DB92}" srcId="{DFB22D3B-EEC9-4C18-A93E-4EAF336CB75B}" destId="{F1A8598A-1D54-4AAD-B14C-8F5BA145BE74}" srcOrd="0" destOrd="0" parTransId="{1FF6FF34-F2B6-4473-AC3E-7BC365AD96A4}" sibTransId="{21E867E7-B125-4777-B08E-E584BC5F835C}"/>
    <dgm:cxn modelId="{D1CDB98A-A8E7-4F38-A02A-0A1055A970F0}" type="presOf" srcId="{3522D35B-9C8D-4CE2-BEAE-E0A057FAE767}" destId="{57B754E0-6F97-46DE-AFE7-B0CA04CDE53B}" srcOrd="0" destOrd="0" presId="urn:microsoft.com/office/officeart/2008/layout/VerticalAccentList"/>
    <dgm:cxn modelId="{2D6527C3-6945-4667-816D-1D7E2C239A81}" type="presOf" srcId="{DFB22D3B-EEC9-4C18-A93E-4EAF336CB75B}" destId="{35995800-6D32-4F94-A2D3-095F21798FEB}" srcOrd="0" destOrd="0" presId="urn:microsoft.com/office/officeart/2008/layout/VerticalAccentList"/>
    <dgm:cxn modelId="{F7F10DB7-F06E-422B-B17F-1C1BEE91E44A}" srcId="{3522D35B-9C8D-4CE2-BEAE-E0A057FAE767}" destId="{DFB22D3B-EEC9-4C18-A93E-4EAF336CB75B}" srcOrd="0" destOrd="0" parTransId="{46A4EB4D-9F43-4C1A-A2A0-B38EB45DEEDB}" sibTransId="{CA37B15B-C83A-467B-8003-8E1D9255EF7A}"/>
    <dgm:cxn modelId="{69178171-F36C-44B2-B0E6-DF15931602E4}" type="presOf" srcId="{1AE545F8-2F2A-4AEF-B01A-EB256B9976A1}" destId="{BAF3394C-2066-41F9-AEE1-3A58EC854FED}" srcOrd="0" destOrd="0" presId="urn:microsoft.com/office/officeart/2008/layout/VerticalAccentList"/>
    <dgm:cxn modelId="{B70ED32A-E566-4706-9FB6-803E23530C7F}" type="presOf" srcId="{14753065-4BBB-4E24-B52C-8C3C383B7021}" destId="{AC27EEC2-24D4-44EC-BCBB-0EF024EF43E0}" srcOrd="0" destOrd="0" presId="urn:microsoft.com/office/officeart/2008/layout/VerticalAccentList"/>
    <dgm:cxn modelId="{E1DDA3BC-67E4-4413-BC1E-3909342146B3}" srcId="{3522D35B-9C8D-4CE2-BEAE-E0A057FAE767}" destId="{1AE545F8-2F2A-4AEF-B01A-EB256B9976A1}" srcOrd="1" destOrd="0" parTransId="{FBBB211A-DE8D-4B28-8163-5A38F02D1973}" sibTransId="{E1D5685A-1EE0-42F6-A671-5CC2AD434866}"/>
    <dgm:cxn modelId="{41098D2E-E1BF-40CB-B4CF-A1645AEBA844}" type="presOf" srcId="{F1A8598A-1D54-4AAD-B14C-8F5BA145BE74}" destId="{862732B6-8207-4DA0-8AAF-83F6DE20E97E}" srcOrd="0" destOrd="0" presId="urn:microsoft.com/office/officeart/2008/layout/VerticalAccentList"/>
    <dgm:cxn modelId="{EA255D6C-13E4-4764-8701-09BEF0EE9517}" srcId="{1AE545F8-2F2A-4AEF-B01A-EB256B9976A1}" destId="{ECCF8D30-7578-42D2-A5DD-D2ED092B02CF}" srcOrd="0" destOrd="0" parTransId="{EBE6C325-0DCB-4A8F-B734-7DED8653CD76}" sibTransId="{AE7B8792-6EC1-4DFE-ABD6-DA2298C89A76}"/>
    <dgm:cxn modelId="{25E3286D-8021-4373-8A40-043972827845}" srcId="{3522D35B-9C8D-4CE2-BEAE-E0A057FAE767}" destId="{0DF2DEC8-791C-4FD4-8704-93C4D0F345B4}" srcOrd="2" destOrd="0" parTransId="{FD1724D8-C803-4253-9485-48C7468FAAE6}" sibTransId="{C00CC654-BF9E-445B-A847-6C76D24ED496}"/>
    <dgm:cxn modelId="{4015E159-534A-4E1A-A6E1-75CA2E02F738}" type="presOf" srcId="{ECCF8D30-7578-42D2-A5DD-D2ED092B02CF}" destId="{88216C46-56CA-4CA8-ABBE-41733E760900}" srcOrd="0" destOrd="0" presId="urn:microsoft.com/office/officeart/2008/layout/VerticalAccentList"/>
    <dgm:cxn modelId="{9A63907D-84BB-496F-B7AF-F72A20D05F28}" srcId="{0DF2DEC8-791C-4FD4-8704-93C4D0F345B4}" destId="{14753065-4BBB-4E24-B52C-8C3C383B7021}" srcOrd="0" destOrd="0" parTransId="{AB8D1E2B-6B19-43EB-8A95-FE869A8C6452}" sibTransId="{A58DA58F-3377-45AE-9BC7-73661F53927D}"/>
    <dgm:cxn modelId="{F349C4B1-BDFC-4AA8-93DB-329C250C3261}" type="presParOf" srcId="{57B754E0-6F97-46DE-AFE7-B0CA04CDE53B}" destId="{5E488082-496A-41C3-8759-14B5965957C1}" srcOrd="0" destOrd="0" presId="urn:microsoft.com/office/officeart/2008/layout/VerticalAccentList"/>
    <dgm:cxn modelId="{96D19B30-B72C-49F1-B48A-CA8C039C675B}" type="presParOf" srcId="{5E488082-496A-41C3-8759-14B5965957C1}" destId="{35995800-6D32-4F94-A2D3-095F21798FEB}" srcOrd="0" destOrd="0" presId="urn:microsoft.com/office/officeart/2008/layout/VerticalAccentList"/>
    <dgm:cxn modelId="{C17E0185-6054-4509-9F76-DBE9A3BCFBAC}" type="presParOf" srcId="{57B754E0-6F97-46DE-AFE7-B0CA04CDE53B}" destId="{114E27E4-E282-4657-9009-F3A776A64F1D}" srcOrd="1" destOrd="0" presId="urn:microsoft.com/office/officeart/2008/layout/VerticalAccentList"/>
    <dgm:cxn modelId="{16998B8E-E7F2-4CA5-B2EE-D3BEEDAFD024}" type="presParOf" srcId="{114E27E4-E282-4657-9009-F3A776A64F1D}" destId="{4E621043-28BA-44EB-86A8-7B85705C49A1}" srcOrd="0" destOrd="0" presId="urn:microsoft.com/office/officeart/2008/layout/VerticalAccentList"/>
    <dgm:cxn modelId="{28531957-28BB-43C0-8622-403991149BB7}" type="presParOf" srcId="{114E27E4-E282-4657-9009-F3A776A64F1D}" destId="{3DBD230B-1B43-409F-999A-346A7A55E0AC}" srcOrd="1" destOrd="0" presId="urn:microsoft.com/office/officeart/2008/layout/VerticalAccentList"/>
    <dgm:cxn modelId="{9AB8FCFF-F378-4CBF-9F1B-8A23A9E6159B}" type="presParOf" srcId="{114E27E4-E282-4657-9009-F3A776A64F1D}" destId="{EA1F7C92-8228-41E4-9E11-5167AF8CB1B9}" srcOrd="2" destOrd="0" presId="urn:microsoft.com/office/officeart/2008/layout/VerticalAccentList"/>
    <dgm:cxn modelId="{01BE7B51-D2BE-46DA-A1D3-1CD04234A058}" type="presParOf" srcId="{114E27E4-E282-4657-9009-F3A776A64F1D}" destId="{CC673FD5-F131-432B-A08A-9541357E51EE}" srcOrd="3" destOrd="0" presId="urn:microsoft.com/office/officeart/2008/layout/VerticalAccentList"/>
    <dgm:cxn modelId="{F231947A-9BE8-4DE2-9D14-E1D5F25AEF90}" type="presParOf" srcId="{114E27E4-E282-4657-9009-F3A776A64F1D}" destId="{0830AAAF-44BE-4B0A-A97B-367902691355}" srcOrd="4" destOrd="0" presId="urn:microsoft.com/office/officeart/2008/layout/VerticalAccentList"/>
    <dgm:cxn modelId="{A006A92E-5261-40E0-91A7-42114F7FA259}" type="presParOf" srcId="{114E27E4-E282-4657-9009-F3A776A64F1D}" destId="{7AF35E2B-DC3D-480B-958D-305E5735D8B1}" srcOrd="5" destOrd="0" presId="urn:microsoft.com/office/officeart/2008/layout/VerticalAccentList"/>
    <dgm:cxn modelId="{334E6706-BD00-4081-B195-885E1EE18165}" type="presParOf" srcId="{114E27E4-E282-4657-9009-F3A776A64F1D}" destId="{E1AFA6DD-0AAB-472D-BD13-9B06BEE44AD7}" srcOrd="6" destOrd="0" presId="urn:microsoft.com/office/officeart/2008/layout/VerticalAccentList"/>
    <dgm:cxn modelId="{80DD5E00-02B2-4CE1-9570-A252C8080FAB}" type="presParOf" srcId="{114E27E4-E282-4657-9009-F3A776A64F1D}" destId="{862732B6-8207-4DA0-8AAF-83F6DE20E97E}" srcOrd="7" destOrd="0" presId="urn:microsoft.com/office/officeart/2008/layout/VerticalAccentList"/>
    <dgm:cxn modelId="{A4B1FACA-9833-4D21-A36D-4CCD846CA6B3}" type="presParOf" srcId="{57B754E0-6F97-46DE-AFE7-B0CA04CDE53B}" destId="{BF499A6E-7DE6-4848-9E5D-D07FB79B235E}" srcOrd="2" destOrd="0" presId="urn:microsoft.com/office/officeart/2008/layout/VerticalAccentList"/>
    <dgm:cxn modelId="{8ED4EF2D-D870-48A3-BC1E-9D218A6DCA48}" type="presParOf" srcId="{57B754E0-6F97-46DE-AFE7-B0CA04CDE53B}" destId="{C9D96D3D-9A4C-4BE0-BD40-11D60D932AA6}" srcOrd="3" destOrd="0" presId="urn:microsoft.com/office/officeart/2008/layout/VerticalAccentList"/>
    <dgm:cxn modelId="{0400F927-DF74-45E6-B9C9-44F369B3F0CF}" type="presParOf" srcId="{C9D96D3D-9A4C-4BE0-BD40-11D60D932AA6}" destId="{BAF3394C-2066-41F9-AEE1-3A58EC854FED}" srcOrd="0" destOrd="0" presId="urn:microsoft.com/office/officeart/2008/layout/VerticalAccentList"/>
    <dgm:cxn modelId="{B337DD60-8297-4C89-909B-3472B19E3EC5}" type="presParOf" srcId="{57B754E0-6F97-46DE-AFE7-B0CA04CDE53B}" destId="{7A3DE878-BF32-4F00-9D97-A4D0FACD6B87}" srcOrd="4" destOrd="0" presId="urn:microsoft.com/office/officeart/2008/layout/VerticalAccentList"/>
    <dgm:cxn modelId="{7C7FFF07-09B7-4B15-BB2E-3EACE59FD0A2}" type="presParOf" srcId="{7A3DE878-BF32-4F00-9D97-A4D0FACD6B87}" destId="{A3DECC01-8FD2-4186-8FF2-5F35D3E83099}" srcOrd="0" destOrd="0" presId="urn:microsoft.com/office/officeart/2008/layout/VerticalAccentList"/>
    <dgm:cxn modelId="{58E8D1C2-FD1D-4024-A68D-75017D61FD44}" type="presParOf" srcId="{7A3DE878-BF32-4F00-9D97-A4D0FACD6B87}" destId="{BAA322DF-9B8F-4570-8D03-3228C23A7A33}" srcOrd="1" destOrd="0" presId="urn:microsoft.com/office/officeart/2008/layout/VerticalAccentList"/>
    <dgm:cxn modelId="{9F17ED31-5FB9-478A-BE23-DBFBC7F7FBB0}" type="presParOf" srcId="{7A3DE878-BF32-4F00-9D97-A4D0FACD6B87}" destId="{D8DAC9DA-BDA6-4FD9-A5EB-81823A7B971D}" srcOrd="2" destOrd="0" presId="urn:microsoft.com/office/officeart/2008/layout/VerticalAccentList"/>
    <dgm:cxn modelId="{75684A63-EB82-40A4-A0CE-05DA26CD9EEE}" type="presParOf" srcId="{7A3DE878-BF32-4F00-9D97-A4D0FACD6B87}" destId="{3ACFC7C5-ECA7-482F-8A94-98B5042CCCD7}" srcOrd="3" destOrd="0" presId="urn:microsoft.com/office/officeart/2008/layout/VerticalAccentList"/>
    <dgm:cxn modelId="{7DF1E415-F1DB-4505-BCE7-0E5EAF208D59}" type="presParOf" srcId="{7A3DE878-BF32-4F00-9D97-A4D0FACD6B87}" destId="{755EB32A-94EF-42D7-83B6-3641B3EA9197}" srcOrd="4" destOrd="0" presId="urn:microsoft.com/office/officeart/2008/layout/VerticalAccentList"/>
    <dgm:cxn modelId="{069E2AC5-407D-4A5B-B9B6-D0F78069117B}" type="presParOf" srcId="{7A3DE878-BF32-4F00-9D97-A4D0FACD6B87}" destId="{DA831195-B902-4013-86E3-9AB60CC9E920}" srcOrd="5" destOrd="0" presId="urn:microsoft.com/office/officeart/2008/layout/VerticalAccentList"/>
    <dgm:cxn modelId="{5E830C63-F923-4BC4-980B-8209064FF3A4}" type="presParOf" srcId="{7A3DE878-BF32-4F00-9D97-A4D0FACD6B87}" destId="{5B30BA6A-8802-4237-9A90-494FDA71DD48}" srcOrd="6" destOrd="0" presId="urn:microsoft.com/office/officeart/2008/layout/VerticalAccentList"/>
    <dgm:cxn modelId="{E8EF46BA-4C22-434C-AA61-2B1A4BCC12E5}" type="presParOf" srcId="{7A3DE878-BF32-4F00-9D97-A4D0FACD6B87}" destId="{88216C46-56CA-4CA8-ABBE-41733E760900}" srcOrd="7" destOrd="0" presId="urn:microsoft.com/office/officeart/2008/layout/VerticalAccentList"/>
    <dgm:cxn modelId="{BE130BD5-0E6A-4230-97C6-DFEAB20B987A}" type="presParOf" srcId="{57B754E0-6F97-46DE-AFE7-B0CA04CDE53B}" destId="{E8CA8D1C-9F25-4CE4-B897-3072A62F320B}" srcOrd="5" destOrd="0" presId="urn:microsoft.com/office/officeart/2008/layout/VerticalAccentList"/>
    <dgm:cxn modelId="{820E2E01-D592-446B-8EEF-BC664A5B055F}" type="presParOf" srcId="{57B754E0-6F97-46DE-AFE7-B0CA04CDE53B}" destId="{2C7F7658-8350-42A9-9E1E-B14613FF7F31}" srcOrd="6" destOrd="0" presId="urn:microsoft.com/office/officeart/2008/layout/VerticalAccentList"/>
    <dgm:cxn modelId="{EC6EED99-90D5-4FC9-97A5-3A19D0025241}" type="presParOf" srcId="{2C7F7658-8350-42A9-9E1E-B14613FF7F31}" destId="{C2C917E5-5790-4146-87C9-504F58BAB21D}" srcOrd="0" destOrd="0" presId="urn:microsoft.com/office/officeart/2008/layout/VerticalAccentList"/>
    <dgm:cxn modelId="{108BF033-51CF-4FAA-A9EB-219FC9F5C015}" type="presParOf" srcId="{57B754E0-6F97-46DE-AFE7-B0CA04CDE53B}" destId="{7E202A99-C147-40D1-BFB2-503506C0D78F}" srcOrd="7" destOrd="0" presId="urn:microsoft.com/office/officeart/2008/layout/VerticalAccentList"/>
    <dgm:cxn modelId="{9A30D445-9B85-416C-B7DF-ABC9160DCD23}" type="presParOf" srcId="{7E202A99-C147-40D1-BFB2-503506C0D78F}" destId="{1ED741AC-5045-442D-BF3E-C9C8470DC3E5}" srcOrd="0" destOrd="0" presId="urn:microsoft.com/office/officeart/2008/layout/VerticalAccentList"/>
    <dgm:cxn modelId="{8542F930-1A16-475A-BBB1-58FC8AEFF527}" type="presParOf" srcId="{7E202A99-C147-40D1-BFB2-503506C0D78F}" destId="{1F567D67-ED44-4D71-B71A-6808632D01B5}" srcOrd="1" destOrd="0" presId="urn:microsoft.com/office/officeart/2008/layout/VerticalAccentList"/>
    <dgm:cxn modelId="{FCB4ED51-E611-4F32-8D32-B07C10465570}" type="presParOf" srcId="{7E202A99-C147-40D1-BFB2-503506C0D78F}" destId="{B62FF083-B9CC-49C8-A7ED-DC11696EC136}" srcOrd="2" destOrd="0" presId="urn:microsoft.com/office/officeart/2008/layout/VerticalAccentList"/>
    <dgm:cxn modelId="{2DDD5396-ACF4-4ADE-9391-084CC9E44836}" type="presParOf" srcId="{7E202A99-C147-40D1-BFB2-503506C0D78F}" destId="{78BC568E-D27F-493F-95E3-500EA78E936C}" srcOrd="3" destOrd="0" presId="urn:microsoft.com/office/officeart/2008/layout/VerticalAccentList"/>
    <dgm:cxn modelId="{49FDDF57-0AB7-49B6-B063-8832B95FB90E}" type="presParOf" srcId="{7E202A99-C147-40D1-BFB2-503506C0D78F}" destId="{081F2EA8-E8EF-4EAE-BF9C-1B13B6B453E1}" srcOrd="4" destOrd="0" presId="urn:microsoft.com/office/officeart/2008/layout/VerticalAccentList"/>
    <dgm:cxn modelId="{66F8799B-D382-4BA5-AAC9-7CCD71C3A46A}" type="presParOf" srcId="{7E202A99-C147-40D1-BFB2-503506C0D78F}" destId="{5CA7AB1D-3B78-4476-8905-23FDEF8D8FE0}" srcOrd="5" destOrd="0" presId="urn:microsoft.com/office/officeart/2008/layout/VerticalAccentList"/>
    <dgm:cxn modelId="{90B5BBBA-34EE-47D9-A221-975ADBAFA355}" type="presParOf" srcId="{7E202A99-C147-40D1-BFB2-503506C0D78F}" destId="{30A4BBF5-533E-4AFB-8601-835F717A98F1}" srcOrd="6" destOrd="0" presId="urn:microsoft.com/office/officeart/2008/layout/VerticalAccentList"/>
    <dgm:cxn modelId="{13F3BC79-43B1-422A-A613-01015CDA899D}" type="presParOf" srcId="{7E202A99-C147-40D1-BFB2-503506C0D78F}" destId="{AC27EEC2-24D4-44EC-BCBB-0EF024EF43E0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CD06B4-F67F-424D-A003-53517AA32B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D7C1F8-E0AC-4D41-8D59-61D420D67D26}">
      <dgm:prSet phldrT="[文本]"/>
      <dgm:spPr/>
      <dgm:t>
        <a:bodyPr/>
        <a:lstStyle/>
        <a:p>
          <a:r>
            <a:rPr lang="zh-CN" altLang="en-US" dirty="0" smtClean="0"/>
            <a:t>实时</a:t>
          </a:r>
          <a:r>
            <a:rPr lang="en-US" altLang="zh-CN" dirty="0" smtClean="0"/>
            <a:t>AB</a:t>
          </a:r>
          <a:endParaRPr lang="zh-CN" altLang="en-US" dirty="0"/>
        </a:p>
      </dgm:t>
    </dgm:pt>
    <dgm:pt modelId="{A7FE64B1-283A-4E71-884D-776E74747F5F}" type="parTrans" cxnId="{F9169138-FE38-43C1-BDC7-105E4DC99C62}">
      <dgm:prSet/>
      <dgm:spPr/>
      <dgm:t>
        <a:bodyPr/>
        <a:lstStyle/>
        <a:p>
          <a:endParaRPr lang="zh-CN" altLang="en-US"/>
        </a:p>
      </dgm:t>
    </dgm:pt>
    <dgm:pt modelId="{DF7BBC2E-7354-4BE9-A890-AA79983F6E65}" type="sibTrans" cxnId="{F9169138-FE38-43C1-BDC7-105E4DC99C62}">
      <dgm:prSet/>
      <dgm:spPr/>
      <dgm:t>
        <a:bodyPr/>
        <a:lstStyle/>
        <a:p>
          <a:endParaRPr lang="zh-CN" altLang="en-US"/>
        </a:p>
      </dgm:t>
    </dgm:pt>
    <dgm:pt modelId="{F72834AA-2EA0-4A51-BC00-6955335FE48A}">
      <dgm:prSet phldrT="[文本]"/>
      <dgm:spPr/>
      <dgm:t>
        <a:bodyPr/>
        <a:lstStyle/>
        <a:p>
          <a:r>
            <a:rPr lang="zh-CN" altLang="en-US" dirty="0" smtClean="0"/>
            <a:t>更快定位问题</a:t>
          </a:r>
          <a:endParaRPr lang="zh-CN" altLang="en-US" dirty="0"/>
        </a:p>
      </dgm:t>
    </dgm:pt>
    <dgm:pt modelId="{8F7701A6-40ED-4B09-BCC4-DB4C7BD1BD3F}" type="parTrans" cxnId="{C5D0EC56-C555-40CA-A734-6A241CD64CE0}">
      <dgm:prSet/>
      <dgm:spPr/>
      <dgm:t>
        <a:bodyPr/>
        <a:lstStyle/>
        <a:p>
          <a:endParaRPr lang="zh-CN" altLang="en-US"/>
        </a:p>
      </dgm:t>
    </dgm:pt>
    <dgm:pt modelId="{6420CE85-1268-4A8A-84EA-B1D28DA0CBF0}" type="sibTrans" cxnId="{C5D0EC56-C555-40CA-A734-6A241CD64CE0}">
      <dgm:prSet/>
      <dgm:spPr/>
      <dgm:t>
        <a:bodyPr/>
        <a:lstStyle/>
        <a:p>
          <a:endParaRPr lang="zh-CN" altLang="en-US"/>
        </a:p>
      </dgm:t>
    </dgm:pt>
    <dgm:pt modelId="{3F699799-D2C9-43E2-B61B-B6717C78D07E}">
      <dgm:prSet phldrT="[文本]"/>
      <dgm:spPr/>
      <dgm:t>
        <a:bodyPr/>
        <a:lstStyle/>
        <a:p>
          <a:r>
            <a:rPr lang="zh-CN" altLang="en-US" dirty="0" smtClean="0"/>
            <a:t>用户访问全链路模型（到每次查询）</a:t>
          </a:r>
          <a:endParaRPr lang="zh-CN" altLang="en-US" dirty="0"/>
        </a:p>
      </dgm:t>
    </dgm:pt>
    <dgm:pt modelId="{ADCE854C-0419-481F-8B69-EDE2A46D8BE8}" type="parTrans" cxnId="{A2530CAA-22B8-42F0-8192-30068170373C}">
      <dgm:prSet/>
      <dgm:spPr/>
      <dgm:t>
        <a:bodyPr/>
        <a:lstStyle/>
        <a:p>
          <a:endParaRPr lang="zh-CN" altLang="en-US"/>
        </a:p>
      </dgm:t>
    </dgm:pt>
    <dgm:pt modelId="{0062FDFC-9405-4E74-83B8-9119965B6DD7}" type="sibTrans" cxnId="{A2530CAA-22B8-42F0-8192-30068170373C}">
      <dgm:prSet/>
      <dgm:spPr/>
      <dgm:t>
        <a:bodyPr/>
        <a:lstStyle/>
        <a:p>
          <a:endParaRPr lang="zh-CN" altLang="en-US"/>
        </a:p>
      </dgm:t>
    </dgm:pt>
    <dgm:pt modelId="{03A36BC2-DDA3-431C-882B-52DEF6E8D37B}">
      <dgm:prSet phldrT="[文本]"/>
      <dgm:spPr/>
      <dgm:t>
        <a:bodyPr/>
        <a:lstStyle/>
        <a:p>
          <a:r>
            <a:rPr lang="zh-CN" altLang="en-US" dirty="0" smtClean="0"/>
            <a:t>排序样本集</a:t>
          </a:r>
          <a:endParaRPr lang="zh-CN" altLang="en-US" dirty="0"/>
        </a:p>
      </dgm:t>
    </dgm:pt>
    <dgm:pt modelId="{05AE6E38-B875-4D3A-BDA0-B5AE7FEAD45E}" type="parTrans" cxnId="{451496A4-68EF-42CD-8F37-D127188AE9D5}">
      <dgm:prSet/>
      <dgm:spPr/>
      <dgm:t>
        <a:bodyPr/>
        <a:lstStyle/>
        <a:p>
          <a:endParaRPr lang="zh-CN" altLang="en-US"/>
        </a:p>
      </dgm:t>
    </dgm:pt>
    <dgm:pt modelId="{26826BA4-9D32-4F83-B34D-1678C2F10D7C}" type="sibTrans" cxnId="{451496A4-68EF-42CD-8F37-D127188AE9D5}">
      <dgm:prSet/>
      <dgm:spPr/>
      <dgm:t>
        <a:bodyPr/>
        <a:lstStyle/>
        <a:p>
          <a:endParaRPr lang="zh-CN" altLang="en-US"/>
        </a:p>
      </dgm:t>
    </dgm:pt>
    <dgm:pt modelId="{CC45C8DC-6DE7-4431-97E6-17CA84DDFFA5}">
      <dgm:prSet phldrT="[文本]"/>
      <dgm:spPr/>
      <dgm:t>
        <a:bodyPr/>
        <a:lstStyle/>
        <a:p>
          <a:r>
            <a:rPr lang="zh-CN" altLang="en-US" dirty="0" smtClean="0"/>
            <a:t>订单归因 </a:t>
          </a:r>
          <a:endParaRPr lang="zh-CN" altLang="en-US" dirty="0"/>
        </a:p>
      </dgm:t>
    </dgm:pt>
    <dgm:pt modelId="{15038F3E-E4FC-40BA-8F90-817007689428}" type="parTrans" cxnId="{20CD66C2-927B-48E2-BEFD-9D797690BA68}">
      <dgm:prSet/>
      <dgm:spPr/>
      <dgm:t>
        <a:bodyPr/>
        <a:lstStyle/>
        <a:p>
          <a:endParaRPr lang="zh-CN" altLang="en-US"/>
        </a:p>
      </dgm:t>
    </dgm:pt>
    <dgm:pt modelId="{2FB3F218-E2E4-4D04-B47B-DF1A11974928}" type="sibTrans" cxnId="{20CD66C2-927B-48E2-BEFD-9D797690BA68}">
      <dgm:prSet/>
      <dgm:spPr/>
      <dgm:t>
        <a:bodyPr/>
        <a:lstStyle/>
        <a:p>
          <a:endParaRPr lang="zh-CN" altLang="en-US"/>
        </a:p>
      </dgm:t>
    </dgm:pt>
    <dgm:pt modelId="{B06AF48D-E0FA-4A63-B2A0-9FDE32299E7B}">
      <dgm:prSet/>
      <dgm:spPr/>
      <dgm:t>
        <a:bodyPr/>
        <a:lstStyle/>
        <a:p>
          <a:r>
            <a:rPr lang="zh-CN" altLang="en-US" dirty="0" smtClean="0"/>
            <a:t>用户行为分析</a:t>
          </a:r>
          <a:endParaRPr lang="zh-CN" altLang="en-US" dirty="0"/>
        </a:p>
      </dgm:t>
    </dgm:pt>
    <dgm:pt modelId="{EB3FC8C9-5895-4C62-9591-3E8DEDB020EF}" type="parTrans" cxnId="{35AFE53B-158A-4886-A5B8-F373E8B9B315}">
      <dgm:prSet/>
      <dgm:spPr/>
      <dgm:t>
        <a:bodyPr/>
        <a:lstStyle/>
        <a:p>
          <a:endParaRPr lang="zh-CN" altLang="en-US"/>
        </a:p>
      </dgm:t>
    </dgm:pt>
    <dgm:pt modelId="{F1073338-EEA0-454A-9D20-6EAB9DE0FCAB}" type="sibTrans" cxnId="{35AFE53B-158A-4886-A5B8-F373E8B9B315}">
      <dgm:prSet/>
      <dgm:spPr/>
      <dgm:t>
        <a:bodyPr/>
        <a:lstStyle/>
        <a:p>
          <a:endParaRPr lang="zh-CN" altLang="en-US"/>
        </a:p>
      </dgm:t>
    </dgm:pt>
    <dgm:pt modelId="{A0321286-A1FD-4BBD-866A-B8E66B527081}" type="pres">
      <dgm:prSet presAssocID="{E3CD06B4-F67F-424D-A003-53517AA32B0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E6EC96-8E45-44F3-8792-CEEBAA2BDD52}" type="pres">
      <dgm:prSet presAssocID="{43D7C1F8-E0AC-4D41-8D59-61D420D67D2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058C04-CD72-48D9-AB41-C35AF0FC3E16}" type="pres">
      <dgm:prSet presAssocID="{43D7C1F8-E0AC-4D41-8D59-61D420D67D2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8DE1D1-AD99-4076-BE62-B0211AE0B527}" type="pres">
      <dgm:prSet presAssocID="{3F699799-D2C9-43E2-B61B-B6717C78D07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DCA6FE-F725-43B1-AD9B-CBB5A0ACA52A}" type="pres">
      <dgm:prSet presAssocID="{3F699799-D2C9-43E2-B61B-B6717C78D07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1158B3-4BBA-45E4-B625-0A94B0D19644}" type="presOf" srcId="{F72834AA-2EA0-4A51-BC00-6955335FE48A}" destId="{C1058C04-CD72-48D9-AB41-C35AF0FC3E16}" srcOrd="0" destOrd="0" presId="urn:microsoft.com/office/officeart/2005/8/layout/vList2"/>
    <dgm:cxn modelId="{A2530CAA-22B8-42F0-8192-30068170373C}" srcId="{E3CD06B4-F67F-424D-A003-53517AA32B0C}" destId="{3F699799-D2C9-43E2-B61B-B6717C78D07E}" srcOrd="1" destOrd="0" parTransId="{ADCE854C-0419-481F-8B69-EDE2A46D8BE8}" sibTransId="{0062FDFC-9405-4E74-83B8-9119965B6DD7}"/>
    <dgm:cxn modelId="{966A87DE-7BAF-4423-8B3B-78F52985DC63}" type="presOf" srcId="{CC45C8DC-6DE7-4431-97E6-17CA84DDFFA5}" destId="{90DCA6FE-F725-43B1-AD9B-CBB5A0ACA52A}" srcOrd="0" destOrd="1" presId="urn:microsoft.com/office/officeart/2005/8/layout/vList2"/>
    <dgm:cxn modelId="{EB4D02B5-7A38-4BF1-8936-6B824DE1E683}" type="presOf" srcId="{3F699799-D2C9-43E2-B61B-B6717C78D07E}" destId="{D28DE1D1-AD99-4076-BE62-B0211AE0B527}" srcOrd="0" destOrd="0" presId="urn:microsoft.com/office/officeart/2005/8/layout/vList2"/>
    <dgm:cxn modelId="{C5D0EC56-C555-40CA-A734-6A241CD64CE0}" srcId="{43D7C1F8-E0AC-4D41-8D59-61D420D67D26}" destId="{F72834AA-2EA0-4A51-BC00-6955335FE48A}" srcOrd="0" destOrd="0" parTransId="{8F7701A6-40ED-4B09-BCC4-DB4C7BD1BD3F}" sibTransId="{6420CE85-1268-4A8A-84EA-B1D28DA0CBF0}"/>
    <dgm:cxn modelId="{6C9FC434-5C90-4ADE-941C-012B90F9C05F}" type="presOf" srcId="{B06AF48D-E0FA-4A63-B2A0-9FDE32299E7B}" destId="{90DCA6FE-F725-43B1-AD9B-CBB5A0ACA52A}" srcOrd="0" destOrd="2" presId="urn:microsoft.com/office/officeart/2005/8/layout/vList2"/>
    <dgm:cxn modelId="{62144B30-7D49-435D-9A1D-7ABC55496B42}" type="presOf" srcId="{43D7C1F8-E0AC-4D41-8D59-61D420D67D26}" destId="{81E6EC96-8E45-44F3-8792-CEEBAA2BDD52}" srcOrd="0" destOrd="0" presId="urn:microsoft.com/office/officeart/2005/8/layout/vList2"/>
    <dgm:cxn modelId="{F9169138-FE38-43C1-BDC7-105E4DC99C62}" srcId="{E3CD06B4-F67F-424D-A003-53517AA32B0C}" destId="{43D7C1F8-E0AC-4D41-8D59-61D420D67D26}" srcOrd="0" destOrd="0" parTransId="{A7FE64B1-283A-4E71-884D-776E74747F5F}" sibTransId="{DF7BBC2E-7354-4BE9-A890-AA79983F6E65}"/>
    <dgm:cxn modelId="{451496A4-68EF-42CD-8F37-D127188AE9D5}" srcId="{3F699799-D2C9-43E2-B61B-B6717C78D07E}" destId="{03A36BC2-DDA3-431C-882B-52DEF6E8D37B}" srcOrd="0" destOrd="0" parTransId="{05AE6E38-B875-4D3A-BDA0-B5AE7FEAD45E}" sibTransId="{26826BA4-9D32-4F83-B34D-1678C2F10D7C}"/>
    <dgm:cxn modelId="{146B7B72-4B4A-4027-9F0B-CE56AC8C1D00}" type="presOf" srcId="{03A36BC2-DDA3-431C-882B-52DEF6E8D37B}" destId="{90DCA6FE-F725-43B1-AD9B-CBB5A0ACA52A}" srcOrd="0" destOrd="0" presId="urn:microsoft.com/office/officeart/2005/8/layout/vList2"/>
    <dgm:cxn modelId="{20CD66C2-927B-48E2-BEFD-9D797690BA68}" srcId="{3F699799-D2C9-43E2-B61B-B6717C78D07E}" destId="{CC45C8DC-6DE7-4431-97E6-17CA84DDFFA5}" srcOrd="1" destOrd="0" parTransId="{15038F3E-E4FC-40BA-8F90-817007689428}" sibTransId="{2FB3F218-E2E4-4D04-B47B-DF1A11974928}"/>
    <dgm:cxn modelId="{A9DFE7AE-A0C0-4D66-9789-DF15C9EFFE16}" type="presOf" srcId="{E3CD06B4-F67F-424D-A003-53517AA32B0C}" destId="{A0321286-A1FD-4BBD-866A-B8E66B527081}" srcOrd="0" destOrd="0" presId="urn:microsoft.com/office/officeart/2005/8/layout/vList2"/>
    <dgm:cxn modelId="{35AFE53B-158A-4886-A5B8-F373E8B9B315}" srcId="{3F699799-D2C9-43E2-B61B-B6717C78D07E}" destId="{B06AF48D-E0FA-4A63-B2A0-9FDE32299E7B}" srcOrd="2" destOrd="0" parTransId="{EB3FC8C9-5895-4C62-9591-3E8DEDB020EF}" sibTransId="{F1073338-EEA0-454A-9D20-6EAB9DE0FCAB}"/>
    <dgm:cxn modelId="{244B7891-8AD0-423C-971F-D7FADDDEF6A6}" type="presParOf" srcId="{A0321286-A1FD-4BBD-866A-B8E66B527081}" destId="{81E6EC96-8E45-44F3-8792-CEEBAA2BDD52}" srcOrd="0" destOrd="0" presId="urn:microsoft.com/office/officeart/2005/8/layout/vList2"/>
    <dgm:cxn modelId="{09D50B7A-403C-41BF-9C0B-64F548A54C56}" type="presParOf" srcId="{A0321286-A1FD-4BBD-866A-B8E66B527081}" destId="{C1058C04-CD72-48D9-AB41-C35AF0FC3E16}" srcOrd="1" destOrd="0" presId="urn:microsoft.com/office/officeart/2005/8/layout/vList2"/>
    <dgm:cxn modelId="{1EB4B3F0-AF6F-48D7-AB80-BCC52F1EB7CA}" type="presParOf" srcId="{A0321286-A1FD-4BBD-866A-B8E66B527081}" destId="{D28DE1D1-AD99-4076-BE62-B0211AE0B527}" srcOrd="2" destOrd="0" presId="urn:microsoft.com/office/officeart/2005/8/layout/vList2"/>
    <dgm:cxn modelId="{1BD8113C-13C4-4BF5-AA82-617086D31DEB}" type="presParOf" srcId="{A0321286-A1FD-4BBD-866A-B8E66B527081}" destId="{90DCA6FE-F725-43B1-AD9B-CBB5A0ACA52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E7D73F-833A-4ECA-BDF4-C687A6D67FA1}" type="doc">
      <dgm:prSet loTypeId="urn:microsoft.com/office/officeart/2009/layout/CircleArrowProcess" loCatId="cycle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7F4E9F4B-CEFE-4B04-A145-6E9283E1F4C0}">
      <dgm:prSet phldrT="[文本]"/>
      <dgm:spPr/>
      <dgm:t>
        <a:bodyPr/>
        <a:lstStyle/>
        <a:p>
          <a:r>
            <a:rPr lang="zh-CN" altLang="en-US" dirty="0" smtClean="0"/>
            <a:t>列表页曝光</a:t>
          </a:r>
          <a:endParaRPr lang="zh-CN" altLang="en-US" dirty="0"/>
        </a:p>
      </dgm:t>
    </dgm:pt>
    <dgm:pt modelId="{67E394DF-1E9B-4651-9D12-C10F7ABB171D}" type="parTrans" cxnId="{D5DB8C51-BD64-44E2-8E26-0F99BFDA67B0}">
      <dgm:prSet/>
      <dgm:spPr/>
      <dgm:t>
        <a:bodyPr/>
        <a:lstStyle/>
        <a:p>
          <a:endParaRPr lang="zh-CN" altLang="en-US"/>
        </a:p>
      </dgm:t>
    </dgm:pt>
    <dgm:pt modelId="{EFC5B5F2-3FF5-4887-AB07-5544F661FBA9}" type="sibTrans" cxnId="{D5DB8C51-BD64-44E2-8E26-0F99BFDA67B0}">
      <dgm:prSet/>
      <dgm:spPr/>
      <dgm:t>
        <a:bodyPr/>
        <a:lstStyle/>
        <a:p>
          <a:endParaRPr lang="zh-CN" altLang="en-US"/>
        </a:p>
      </dgm:t>
    </dgm:pt>
    <dgm:pt modelId="{B52F2489-DB1B-4557-AF41-DE92182D19A4}">
      <dgm:prSet phldrT="[文本]"/>
      <dgm:spPr/>
      <dgm:t>
        <a:bodyPr/>
        <a:lstStyle/>
        <a:p>
          <a:r>
            <a:rPr lang="zh-CN" altLang="en-US" dirty="0" smtClean="0"/>
            <a:t>详情页</a:t>
          </a:r>
          <a:endParaRPr lang="zh-CN" altLang="en-US" dirty="0"/>
        </a:p>
      </dgm:t>
    </dgm:pt>
    <dgm:pt modelId="{9BB28DB4-52CE-40BD-B834-F7890CD864CE}" type="parTrans" cxnId="{AB11EE89-E796-4959-956C-1988044DCD1C}">
      <dgm:prSet/>
      <dgm:spPr/>
      <dgm:t>
        <a:bodyPr/>
        <a:lstStyle/>
        <a:p>
          <a:endParaRPr lang="zh-CN" altLang="en-US"/>
        </a:p>
      </dgm:t>
    </dgm:pt>
    <dgm:pt modelId="{9E7F20B8-2F6B-49F7-A963-C7D6805A5384}" type="sibTrans" cxnId="{AB11EE89-E796-4959-956C-1988044DCD1C}">
      <dgm:prSet/>
      <dgm:spPr/>
      <dgm:t>
        <a:bodyPr/>
        <a:lstStyle/>
        <a:p>
          <a:endParaRPr lang="zh-CN" altLang="en-US"/>
        </a:p>
      </dgm:t>
    </dgm:pt>
    <dgm:pt modelId="{49E5FC9D-D0DE-41DA-AE4A-D47C4066F78A}">
      <dgm:prSet phldrT="[文本]"/>
      <dgm:spPr/>
      <dgm:t>
        <a:bodyPr/>
        <a:lstStyle/>
        <a:p>
          <a:r>
            <a:rPr lang="zh-CN" altLang="en-US" dirty="0" smtClean="0"/>
            <a:t>填写页</a:t>
          </a:r>
          <a:endParaRPr lang="zh-CN" altLang="en-US" dirty="0"/>
        </a:p>
      </dgm:t>
    </dgm:pt>
    <dgm:pt modelId="{E0AE23C6-6311-4588-B20D-13FA29CFEF56}" type="parTrans" cxnId="{3B7D975D-6A39-42B1-9265-12DF2869995B}">
      <dgm:prSet/>
      <dgm:spPr/>
      <dgm:t>
        <a:bodyPr/>
        <a:lstStyle/>
        <a:p>
          <a:endParaRPr lang="zh-CN" altLang="en-US"/>
        </a:p>
      </dgm:t>
    </dgm:pt>
    <dgm:pt modelId="{E52250E2-41A0-4A62-8993-88E582413510}" type="sibTrans" cxnId="{3B7D975D-6A39-42B1-9265-12DF2869995B}">
      <dgm:prSet/>
      <dgm:spPr/>
      <dgm:t>
        <a:bodyPr/>
        <a:lstStyle/>
        <a:p>
          <a:endParaRPr lang="zh-CN" altLang="en-US"/>
        </a:p>
      </dgm:t>
    </dgm:pt>
    <dgm:pt modelId="{65FE5B64-A8C2-4E1B-8BFB-9C3A164E2972}">
      <dgm:prSet phldrT="[文本]"/>
      <dgm:spPr/>
      <dgm:t>
        <a:bodyPr/>
        <a:lstStyle/>
        <a:p>
          <a:r>
            <a:rPr lang="zh-CN" altLang="en-US" dirty="0" smtClean="0"/>
            <a:t>创单</a:t>
          </a:r>
          <a:endParaRPr lang="zh-CN" altLang="en-US" dirty="0"/>
        </a:p>
      </dgm:t>
    </dgm:pt>
    <dgm:pt modelId="{9965DA8C-9B3E-4395-93CB-E4B0121E34EB}" type="parTrans" cxnId="{A793E092-5658-4002-A556-9549DEA9C9C0}">
      <dgm:prSet/>
      <dgm:spPr/>
      <dgm:t>
        <a:bodyPr/>
        <a:lstStyle/>
        <a:p>
          <a:endParaRPr lang="zh-CN" altLang="en-US"/>
        </a:p>
      </dgm:t>
    </dgm:pt>
    <dgm:pt modelId="{33054C81-1A84-419D-BA9C-AC815A54CE28}" type="sibTrans" cxnId="{A793E092-5658-4002-A556-9549DEA9C9C0}">
      <dgm:prSet/>
      <dgm:spPr/>
      <dgm:t>
        <a:bodyPr/>
        <a:lstStyle/>
        <a:p>
          <a:endParaRPr lang="zh-CN" altLang="en-US"/>
        </a:p>
      </dgm:t>
    </dgm:pt>
    <dgm:pt modelId="{1FB4D62D-C168-478B-96B2-A65E91071A27}" type="pres">
      <dgm:prSet presAssocID="{EAE7D73F-833A-4ECA-BDF4-C687A6D67FA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1DDA87B-73C0-4C54-B5E7-3218A1A3D3D6}" type="pres">
      <dgm:prSet presAssocID="{7F4E9F4B-CEFE-4B04-A145-6E9283E1F4C0}" presName="Accent1" presStyleCnt="0"/>
      <dgm:spPr/>
    </dgm:pt>
    <dgm:pt modelId="{6CE9BBB4-E7F2-40B1-AF19-7F1A8D78546F}" type="pres">
      <dgm:prSet presAssocID="{7F4E9F4B-CEFE-4B04-A145-6E9283E1F4C0}" presName="Accent" presStyleLbl="node1" presStyleIdx="0" presStyleCnt="4"/>
      <dgm:spPr/>
    </dgm:pt>
    <dgm:pt modelId="{E1DFE136-10D9-4CE6-B202-2292B22E30C7}" type="pres">
      <dgm:prSet presAssocID="{7F4E9F4B-CEFE-4B04-A145-6E9283E1F4C0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591BBA-1236-4139-9369-3B1AA260486D}" type="pres">
      <dgm:prSet presAssocID="{B52F2489-DB1B-4557-AF41-DE92182D19A4}" presName="Accent2" presStyleCnt="0"/>
      <dgm:spPr/>
    </dgm:pt>
    <dgm:pt modelId="{0A098EA6-D2F6-4C0D-BE8D-10E1611034E3}" type="pres">
      <dgm:prSet presAssocID="{B52F2489-DB1B-4557-AF41-DE92182D19A4}" presName="Accent" presStyleLbl="node1" presStyleIdx="1" presStyleCnt="4"/>
      <dgm:spPr/>
    </dgm:pt>
    <dgm:pt modelId="{EFFF8CCA-1C4F-40CB-B68D-8DC92C2EBDA2}" type="pres">
      <dgm:prSet presAssocID="{B52F2489-DB1B-4557-AF41-DE92182D19A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6956E1-5766-42ED-9DFF-D46814FC5AFF}" type="pres">
      <dgm:prSet presAssocID="{49E5FC9D-D0DE-41DA-AE4A-D47C4066F78A}" presName="Accent3" presStyleCnt="0"/>
      <dgm:spPr/>
    </dgm:pt>
    <dgm:pt modelId="{9AE572EB-3A2C-4E55-A554-A1AA17696B9E}" type="pres">
      <dgm:prSet presAssocID="{49E5FC9D-D0DE-41DA-AE4A-D47C4066F78A}" presName="Accent" presStyleLbl="node1" presStyleIdx="2" presStyleCnt="4"/>
      <dgm:spPr/>
    </dgm:pt>
    <dgm:pt modelId="{51C958D0-FA9C-41C0-B2E1-DC96BD87D5A0}" type="pres">
      <dgm:prSet presAssocID="{49E5FC9D-D0DE-41DA-AE4A-D47C4066F78A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20027F-DD4D-487D-889E-382FB2065035}" type="pres">
      <dgm:prSet presAssocID="{65FE5B64-A8C2-4E1B-8BFB-9C3A164E2972}" presName="Accent4" presStyleCnt="0"/>
      <dgm:spPr/>
    </dgm:pt>
    <dgm:pt modelId="{B299E50A-281A-40AE-AD5A-A6C3AC467BF8}" type="pres">
      <dgm:prSet presAssocID="{65FE5B64-A8C2-4E1B-8BFB-9C3A164E2972}" presName="Accent" presStyleLbl="node1" presStyleIdx="3" presStyleCnt="4"/>
      <dgm:spPr/>
    </dgm:pt>
    <dgm:pt modelId="{1BF6CF41-E3D5-4F21-A77F-B89CE92C109C}" type="pres">
      <dgm:prSet presAssocID="{65FE5B64-A8C2-4E1B-8BFB-9C3A164E2972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5DB8C51-BD64-44E2-8E26-0F99BFDA67B0}" srcId="{EAE7D73F-833A-4ECA-BDF4-C687A6D67FA1}" destId="{7F4E9F4B-CEFE-4B04-A145-6E9283E1F4C0}" srcOrd="0" destOrd="0" parTransId="{67E394DF-1E9B-4651-9D12-C10F7ABB171D}" sibTransId="{EFC5B5F2-3FF5-4887-AB07-5544F661FBA9}"/>
    <dgm:cxn modelId="{4802518B-60C2-4865-A774-777193F864CF}" type="presOf" srcId="{7F4E9F4B-CEFE-4B04-A145-6E9283E1F4C0}" destId="{E1DFE136-10D9-4CE6-B202-2292B22E30C7}" srcOrd="0" destOrd="0" presId="urn:microsoft.com/office/officeart/2009/layout/CircleArrowProcess"/>
    <dgm:cxn modelId="{6B34163F-10ED-495B-9C7B-CDFFF7695B4E}" type="presOf" srcId="{49E5FC9D-D0DE-41DA-AE4A-D47C4066F78A}" destId="{51C958D0-FA9C-41C0-B2E1-DC96BD87D5A0}" srcOrd="0" destOrd="0" presId="urn:microsoft.com/office/officeart/2009/layout/CircleArrowProcess"/>
    <dgm:cxn modelId="{FFDA4AB2-D57E-492F-A4A7-5DD9700FE2BD}" type="presOf" srcId="{B52F2489-DB1B-4557-AF41-DE92182D19A4}" destId="{EFFF8CCA-1C4F-40CB-B68D-8DC92C2EBDA2}" srcOrd="0" destOrd="0" presId="urn:microsoft.com/office/officeart/2009/layout/CircleArrowProcess"/>
    <dgm:cxn modelId="{0E18BF78-057A-4A6F-885E-632337DC38ED}" type="presOf" srcId="{EAE7D73F-833A-4ECA-BDF4-C687A6D67FA1}" destId="{1FB4D62D-C168-478B-96B2-A65E91071A27}" srcOrd="0" destOrd="0" presId="urn:microsoft.com/office/officeart/2009/layout/CircleArrowProcess"/>
    <dgm:cxn modelId="{A793E092-5658-4002-A556-9549DEA9C9C0}" srcId="{EAE7D73F-833A-4ECA-BDF4-C687A6D67FA1}" destId="{65FE5B64-A8C2-4E1B-8BFB-9C3A164E2972}" srcOrd="3" destOrd="0" parTransId="{9965DA8C-9B3E-4395-93CB-E4B0121E34EB}" sibTransId="{33054C81-1A84-419D-BA9C-AC815A54CE28}"/>
    <dgm:cxn modelId="{3B7D975D-6A39-42B1-9265-12DF2869995B}" srcId="{EAE7D73F-833A-4ECA-BDF4-C687A6D67FA1}" destId="{49E5FC9D-D0DE-41DA-AE4A-D47C4066F78A}" srcOrd="2" destOrd="0" parTransId="{E0AE23C6-6311-4588-B20D-13FA29CFEF56}" sibTransId="{E52250E2-41A0-4A62-8993-88E582413510}"/>
    <dgm:cxn modelId="{571CCF84-9DFE-470F-B2E1-6FB5301AEC6A}" type="presOf" srcId="{65FE5B64-A8C2-4E1B-8BFB-9C3A164E2972}" destId="{1BF6CF41-E3D5-4F21-A77F-B89CE92C109C}" srcOrd="0" destOrd="0" presId="urn:microsoft.com/office/officeart/2009/layout/CircleArrowProcess"/>
    <dgm:cxn modelId="{AB11EE89-E796-4959-956C-1988044DCD1C}" srcId="{EAE7D73F-833A-4ECA-BDF4-C687A6D67FA1}" destId="{B52F2489-DB1B-4557-AF41-DE92182D19A4}" srcOrd="1" destOrd="0" parTransId="{9BB28DB4-52CE-40BD-B834-F7890CD864CE}" sibTransId="{9E7F20B8-2F6B-49F7-A963-C7D6805A5384}"/>
    <dgm:cxn modelId="{F2A43C17-5BC4-4FFF-91F2-22F44BC7F6BE}" type="presParOf" srcId="{1FB4D62D-C168-478B-96B2-A65E91071A27}" destId="{81DDA87B-73C0-4C54-B5E7-3218A1A3D3D6}" srcOrd="0" destOrd="0" presId="urn:microsoft.com/office/officeart/2009/layout/CircleArrowProcess"/>
    <dgm:cxn modelId="{FACA4D73-21D0-4B8F-AC0A-876E12FA68FC}" type="presParOf" srcId="{81DDA87B-73C0-4C54-B5E7-3218A1A3D3D6}" destId="{6CE9BBB4-E7F2-40B1-AF19-7F1A8D78546F}" srcOrd="0" destOrd="0" presId="urn:microsoft.com/office/officeart/2009/layout/CircleArrowProcess"/>
    <dgm:cxn modelId="{0873311B-CBA3-4B9A-AA8D-116FBC48149E}" type="presParOf" srcId="{1FB4D62D-C168-478B-96B2-A65E91071A27}" destId="{E1DFE136-10D9-4CE6-B202-2292B22E30C7}" srcOrd="1" destOrd="0" presId="urn:microsoft.com/office/officeart/2009/layout/CircleArrowProcess"/>
    <dgm:cxn modelId="{612EB511-2B18-4B85-9B48-F0EEB4B3F3B1}" type="presParOf" srcId="{1FB4D62D-C168-478B-96B2-A65E91071A27}" destId="{1A591BBA-1236-4139-9369-3B1AA260486D}" srcOrd="2" destOrd="0" presId="urn:microsoft.com/office/officeart/2009/layout/CircleArrowProcess"/>
    <dgm:cxn modelId="{5428813C-33F2-4F0C-9C29-26BDC8727042}" type="presParOf" srcId="{1A591BBA-1236-4139-9369-3B1AA260486D}" destId="{0A098EA6-D2F6-4C0D-BE8D-10E1611034E3}" srcOrd="0" destOrd="0" presId="urn:microsoft.com/office/officeart/2009/layout/CircleArrowProcess"/>
    <dgm:cxn modelId="{1EC37786-42F3-44E7-8E2B-E0C2B9DB53C1}" type="presParOf" srcId="{1FB4D62D-C168-478B-96B2-A65E91071A27}" destId="{EFFF8CCA-1C4F-40CB-B68D-8DC92C2EBDA2}" srcOrd="3" destOrd="0" presId="urn:microsoft.com/office/officeart/2009/layout/CircleArrowProcess"/>
    <dgm:cxn modelId="{2C320142-61AF-478F-8594-03ADB99169E9}" type="presParOf" srcId="{1FB4D62D-C168-478B-96B2-A65E91071A27}" destId="{826956E1-5766-42ED-9DFF-D46814FC5AFF}" srcOrd="4" destOrd="0" presId="urn:microsoft.com/office/officeart/2009/layout/CircleArrowProcess"/>
    <dgm:cxn modelId="{7F2A89F7-0EDA-4239-8880-61578CDF727E}" type="presParOf" srcId="{826956E1-5766-42ED-9DFF-D46814FC5AFF}" destId="{9AE572EB-3A2C-4E55-A554-A1AA17696B9E}" srcOrd="0" destOrd="0" presId="urn:microsoft.com/office/officeart/2009/layout/CircleArrowProcess"/>
    <dgm:cxn modelId="{A3F970B0-8E8C-4C36-A34D-345316EA205C}" type="presParOf" srcId="{1FB4D62D-C168-478B-96B2-A65E91071A27}" destId="{51C958D0-FA9C-41C0-B2E1-DC96BD87D5A0}" srcOrd="5" destOrd="0" presId="urn:microsoft.com/office/officeart/2009/layout/CircleArrowProcess"/>
    <dgm:cxn modelId="{47352F5F-6AD6-40A5-AF96-C769C12F02E3}" type="presParOf" srcId="{1FB4D62D-C168-478B-96B2-A65E91071A27}" destId="{2D20027F-DD4D-487D-889E-382FB2065035}" srcOrd="6" destOrd="0" presId="urn:microsoft.com/office/officeart/2009/layout/CircleArrowProcess"/>
    <dgm:cxn modelId="{2A5C7231-14C2-46B6-A6B7-72055A6E9A7D}" type="presParOf" srcId="{2D20027F-DD4D-487D-889E-382FB2065035}" destId="{B299E50A-281A-40AE-AD5A-A6C3AC467BF8}" srcOrd="0" destOrd="0" presId="urn:microsoft.com/office/officeart/2009/layout/CircleArrowProcess"/>
    <dgm:cxn modelId="{C3D916A7-CBAE-428D-8999-0FF958EE2253}" type="presParOf" srcId="{1FB4D62D-C168-478B-96B2-A65E91071A27}" destId="{1BF6CF41-E3D5-4F21-A77F-B89CE92C109C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95800-6D32-4F94-A2D3-095F21798FEB}">
      <dsp:nvSpPr>
        <dsp:cNvPr id="0" name=""/>
        <dsp:cNvSpPr/>
      </dsp:nvSpPr>
      <dsp:spPr>
        <a:xfrm>
          <a:off x="2743866" y="813"/>
          <a:ext cx="3094905" cy="281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客商分离</a:t>
          </a:r>
          <a:endParaRPr lang="zh-CN" altLang="en-US" sz="1200" kern="1200" dirty="0"/>
        </a:p>
      </dsp:txBody>
      <dsp:txXfrm>
        <a:off x="2743866" y="813"/>
        <a:ext cx="3094905" cy="281355"/>
      </dsp:txXfrm>
    </dsp:sp>
    <dsp:sp modelId="{4E621043-28BA-44EB-86A8-7B85705C49A1}">
      <dsp:nvSpPr>
        <dsp:cNvPr id="0" name=""/>
        <dsp:cNvSpPr/>
      </dsp:nvSpPr>
      <dsp:spPr>
        <a:xfrm>
          <a:off x="3683765" y="500674"/>
          <a:ext cx="724207" cy="573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D230B-1B43-409F-999A-346A7A55E0AC}">
      <dsp:nvSpPr>
        <dsp:cNvPr id="0" name=""/>
        <dsp:cNvSpPr/>
      </dsp:nvSpPr>
      <dsp:spPr>
        <a:xfrm>
          <a:off x="4118771" y="500674"/>
          <a:ext cx="724207" cy="573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F7C92-8228-41E4-9E11-5167AF8CB1B9}">
      <dsp:nvSpPr>
        <dsp:cNvPr id="0" name=""/>
        <dsp:cNvSpPr/>
      </dsp:nvSpPr>
      <dsp:spPr>
        <a:xfrm>
          <a:off x="4554121" y="500674"/>
          <a:ext cx="724207" cy="573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73FD5-F131-432B-A08A-9541357E51EE}">
      <dsp:nvSpPr>
        <dsp:cNvPr id="0" name=""/>
        <dsp:cNvSpPr/>
      </dsp:nvSpPr>
      <dsp:spPr>
        <a:xfrm>
          <a:off x="4989127" y="500674"/>
          <a:ext cx="724207" cy="573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0AAAF-44BE-4B0A-A97B-367902691355}">
      <dsp:nvSpPr>
        <dsp:cNvPr id="0" name=""/>
        <dsp:cNvSpPr/>
      </dsp:nvSpPr>
      <dsp:spPr>
        <a:xfrm>
          <a:off x="5424477" y="500674"/>
          <a:ext cx="724207" cy="573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35E2B-DC3D-480B-958D-305E5735D8B1}">
      <dsp:nvSpPr>
        <dsp:cNvPr id="0" name=""/>
        <dsp:cNvSpPr/>
      </dsp:nvSpPr>
      <dsp:spPr>
        <a:xfrm>
          <a:off x="5859484" y="500674"/>
          <a:ext cx="724207" cy="573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FA6DD-0AAB-472D-BD13-9B06BEE44AD7}">
      <dsp:nvSpPr>
        <dsp:cNvPr id="0" name=""/>
        <dsp:cNvSpPr/>
      </dsp:nvSpPr>
      <dsp:spPr>
        <a:xfrm>
          <a:off x="4956918" y="282168"/>
          <a:ext cx="3400040" cy="1010142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732B6-8207-4DA0-8AAF-83F6DE20E97E}">
      <dsp:nvSpPr>
        <dsp:cNvPr id="0" name=""/>
        <dsp:cNvSpPr/>
      </dsp:nvSpPr>
      <dsp:spPr>
        <a:xfrm>
          <a:off x="2743866" y="345988"/>
          <a:ext cx="5014937" cy="882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拆分对客、对商，对指标分类；</a:t>
          </a:r>
          <a:endParaRPr lang="en-US" altLang="zh-CN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交易主题重构，应对未来变化</a:t>
          </a:r>
          <a:endParaRPr lang="zh-CN" altLang="en-US" sz="1200" kern="1200" dirty="0"/>
        </a:p>
      </dsp:txBody>
      <dsp:txXfrm>
        <a:off x="2743866" y="345988"/>
        <a:ext cx="5014937" cy="882501"/>
      </dsp:txXfrm>
    </dsp:sp>
    <dsp:sp modelId="{BAF3394C-2066-41F9-AEE1-3A58EC854FED}">
      <dsp:nvSpPr>
        <dsp:cNvPr id="0" name=""/>
        <dsp:cNvSpPr/>
      </dsp:nvSpPr>
      <dsp:spPr>
        <a:xfrm>
          <a:off x="2743866" y="1318267"/>
          <a:ext cx="3094905" cy="281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订单流程优化</a:t>
          </a:r>
          <a:endParaRPr lang="zh-CN" altLang="en-US" sz="1200" kern="1200" dirty="0"/>
        </a:p>
      </dsp:txBody>
      <dsp:txXfrm>
        <a:off x="2743866" y="1318267"/>
        <a:ext cx="3094905" cy="281355"/>
      </dsp:txXfrm>
    </dsp:sp>
    <dsp:sp modelId="{A3DECC01-8FD2-4186-8FF2-5F35D3E83099}">
      <dsp:nvSpPr>
        <dsp:cNvPr id="0" name=""/>
        <dsp:cNvSpPr/>
      </dsp:nvSpPr>
      <dsp:spPr>
        <a:xfrm>
          <a:off x="3699441" y="1898097"/>
          <a:ext cx="724207" cy="573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322DF-9B8F-4570-8D03-3228C23A7A33}">
      <dsp:nvSpPr>
        <dsp:cNvPr id="0" name=""/>
        <dsp:cNvSpPr/>
      </dsp:nvSpPr>
      <dsp:spPr>
        <a:xfrm>
          <a:off x="4134447" y="1898097"/>
          <a:ext cx="724207" cy="573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AC9DA-BDA6-4FD9-A5EB-81823A7B971D}">
      <dsp:nvSpPr>
        <dsp:cNvPr id="0" name=""/>
        <dsp:cNvSpPr/>
      </dsp:nvSpPr>
      <dsp:spPr>
        <a:xfrm>
          <a:off x="4569797" y="1898097"/>
          <a:ext cx="724207" cy="573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FC7C5-ECA7-482F-8A94-98B5042CCCD7}">
      <dsp:nvSpPr>
        <dsp:cNvPr id="0" name=""/>
        <dsp:cNvSpPr/>
      </dsp:nvSpPr>
      <dsp:spPr>
        <a:xfrm>
          <a:off x="5004803" y="1898097"/>
          <a:ext cx="724207" cy="573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EB32A-94EF-42D7-83B6-3641B3EA9197}">
      <dsp:nvSpPr>
        <dsp:cNvPr id="0" name=""/>
        <dsp:cNvSpPr/>
      </dsp:nvSpPr>
      <dsp:spPr>
        <a:xfrm>
          <a:off x="5440153" y="1898097"/>
          <a:ext cx="724207" cy="573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31195-B902-4013-86E3-9AB60CC9E920}">
      <dsp:nvSpPr>
        <dsp:cNvPr id="0" name=""/>
        <dsp:cNvSpPr/>
      </dsp:nvSpPr>
      <dsp:spPr>
        <a:xfrm>
          <a:off x="5875159" y="1898097"/>
          <a:ext cx="724207" cy="573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0BA6A-8802-4237-9A90-494FDA71DD48}">
      <dsp:nvSpPr>
        <dsp:cNvPr id="0" name=""/>
        <dsp:cNvSpPr/>
      </dsp:nvSpPr>
      <dsp:spPr>
        <a:xfrm>
          <a:off x="4980846" y="1599622"/>
          <a:ext cx="3383535" cy="117008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16C46-56CA-4CA8-ABBE-41733E760900}">
      <dsp:nvSpPr>
        <dsp:cNvPr id="0" name=""/>
        <dsp:cNvSpPr/>
      </dsp:nvSpPr>
      <dsp:spPr>
        <a:xfrm>
          <a:off x="2743866" y="1734161"/>
          <a:ext cx="5046288" cy="901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200" kern="1200" dirty="0" smtClean="0"/>
            <a:t>避免滥用分层，减少任务调度链路，</a:t>
          </a:r>
          <a:r>
            <a:rPr lang="zh-CN" altLang="en-US" sz="1200" kern="1200" dirty="0" smtClean="0"/>
            <a:t>订单上游任务总量</a:t>
          </a:r>
          <a:r>
            <a:rPr lang="en-US" altLang="en-US" sz="1200" kern="1200" dirty="0" smtClean="0">
              <a:solidFill>
                <a:srgbClr val="00B050"/>
              </a:solidFill>
            </a:rPr>
            <a:t>211-&gt;145</a:t>
          </a:r>
          <a:r>
            <a:rPr lang="zh-CN" altLang="en-US" sz="1200" kern="1200" dirty="0" smtClean="0"/>
            <a:t>，减少</a:t>
          </a:r>
          <a:r>
            <a:rPr lang="en-US" altLang="en-US" sz="1200" kern="1200" dirty="0" smtClean="0"/>
            <a:t>32%</a:t>
          </a:r>
          <a:r>
            <a:rPr lang="zh-CN" altLang="en-US" sz="1200" kern="1200" dirty="0" smtClean="0"/>
            <a:t>；平均产出时间由</a:t>
          </a:r>
          <a:r>
            <a:rPr lang="en-US" altLang="en-US" sz="1200" kern="1200" dirty="0" smtClean="0">
              <a:solidFill>
                <a:srgbClr val="00B050"/>
              </a:solidFill>
            </a:rPr>
            <a:t>2:51-&gt;1:36</a:t>
          </a:r>
          <a:r>
            <a:rPr lang="zh-CN" altLang="en-US" sz="1200" kern="1200" dirty="0" smtClean="0"/>
            <a:t>，提升</a:t>
          </a:r>
          <a:r>
            <a:rPr lang="en-US" altLang="en-US" sz="1200" kern="1200" dirty="0" smtClean="0"/>
            <a:t>45%</a:t>
          </a:r>
          <a:endParaRPr lang="zh-CN" altLang="en-US" sz="1200" kern="1200" dirty="0"/>
        </a:p>
      </dsp:txBody>
      <dsp:txXfrm>
        <a:off x="2743866" y="1734161"/>
        <a:ext cx="5046288" cy="901002"/>
      </dsp:txXfrm>
    </dsp:sp>
    <dsp:sp modelId="{C2C917E5-5790-4146-87C9-504F58BAB21D}">
      <dsp:nvSpPr>
        <dsp:cNvPr id="0" name=""/>
        <dsp:cNvSpPr/>
      </dsp:nvSpPr>
      <dsp:spPr>
        <a:xfrm>
          <a:off x="2743866" y="2795659"/>
          <a:ext cx="3094905" cy="281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多主题订单表</a:t>
          </a:r>
          <a:endParaRPr lang="zh-CN" altLang="en-US" sz="1200" kern="1200" dirty="0"/>
        </a:p>
      </dsp:txBody>
      <dsp:txXfrm>
        <a:off x="2743866" y="2795659"/>
        <a:ext cx="3094905" cy="281355"/>
      </dsp:txXfrm>
    </dsp:sp>
    <dsp:sp modelId="{1ED741AC-5045-442D-BF3E-C9C8470DC3E5}">
      <dsp:nvSpPr>
        <dsp:cNvPr id="0" name=""/>
        <dsp:cNvSpPr/>
      </dsp:nvSpPr>
      <dsp:spPr>
        <a:xfrm>
          <a:off x="3719286" y="3347689"/>
          <a:ext cx="724207" cy="573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67D67-ED44-4D71-B71A-6808632D01B5}">
      <dsp:nvSpPr>
        <dsp:cNvPr id="0" name=""/>
        <dsp:cNvSpPr/>
      </dsp:nvSpPr>
      <dsp:spPr>
        <a:xfrm>
          <a:off x="4154292" y="3347689"/>
          <a:ext cx="724207" cy="573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FF083-B9CC-49C8-A7ED-DC11696EC136}">
      <dsp:nvSpPr>
        <dsp:cNvPr id="0" name=""/>
        <dsp:cNvSpPr/>
      </dsp:nvSpPr>
      <dsp:spPr>
        <a:xfrm>
          <a:off x="4589642" y="3347689"/>
          <a:ext cx="724207" cy="573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C568E-D27F-493F-95E3-500EA78E936C}">
      <dsp:nvSpPr>
        <dsp:cNvPr id="0" name=""/>
        <dsp:cNvSpPr/>
      </dsp:nvSpPr>
      <dsp:spPr>
        <a:xfrm>
          <a:off x="5024649" y="3347689"/>
          <a:ext cx="724207" cy="573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F2EA8-E8EF-4EAE-BF9C-1B13B6B453E1}">
      <dsp:nvSpPr>
        <dsp:cNvPr id="0" name=""/>
        <dsp:cNvSpPr/>
      </dsp:nvSpPr>
      <dsp:spPr>
        <a:xfrm>
          <a:off x="5459999" y="3347689"/>
          <a:ext cx="724207" cy="573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7AB1D-3B78-4476-8905-23FDEF8D8FE0}">
      <dsp:nvSpPr>
        <dsp:cNvPr id="0" name=""/>
        <dsp:cNvSpPr/>
      </dsp:nvSpPr>
      <dsp:spPr>
        <a:xfrm>
          <a:off x="5895005" y="3347689"/>
          <a:ext cx="724207" cy="57313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4BBF5-533E-4AFB-8601-835F717A98F1}">
      <dsp:nvSpPr>
        <dsp:cNvPr id="0" name=""/>
        <dsp:cNvSpPr/>
      </dsp:nvSpPr>
      <dsp:spPr>
        <a:xfrm>
          <a:off x="5022153" y="3077014"/>
          <a:ext cx="3340611" cy="111448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7EEC2-24D4-44EC-BCBB-0EF024EF43E0}">
      <dsp:nvSpPr>
        <dsp:cNvPr id="0" name=""/>
        <dsp:cNvSpPr/>
      </dsp:nvSpPr>
      <dsp:spPr>
        <a:xfrm>
          <a:off x="2743866" y="3186355"/>
          <a:ext cx="5085979" cy="8957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订单宽表减负，降低耦合；订单主表直接下游</a:t>
          </a:r>
          <a:r>
            <a:rPr lang="en-US" altLang="zh-CN" sz="1200" kern="1200" dirty="0" smtClean="0"/>
            <a:t>job</a:t>
          </a:r>
          <a:r>
            <a:rPr lang="zh-CN" altLang="en-US" sz="1200" kern="1200" dirty="0" smtClean="0"/>
            <a:t>：</a:t>
          </a:r>
          <a:r>
            <a:rPr lang="en-US" altLang="zh-CN" sz="1200" kern="1200" dirty="0" smtClean="0">
              <a:solidFill>
                <a:srgbClr val="00B050"/>
              </a:solidFill>
            </a:rPr>
            <a:t>3000-&gt;600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多主题根据业务需要保留特殊维度，如缺陷</a:t>
          </a:r>
          <a:r>
            <a:rPr lang="zh-CN" altLang="en-US" sz="1200" kern="1200" smtClean="0"/>
            <a:t>订单表、客服、财务；</a:t>
          </a:r>
          <a:r>
            <a:rPr lang="zh-CN" altLang="en-US" sz="1200" kern="1200" dirty="0" smtClean="0"/>
            <a:t>并产出对应主题的</a:t>
          </a:r>
          <a:r>
            <a:rPr lang="en-US" altLang="zh-CN" sz="1200" kern="1200" dirty="0" smtClean="0"/>
            <a:t>CDM</a:t>
          </a:r>
          <a:r>
            <a:rPr lang="zh-CN" altLang="en-US" sz="1200" kern="1200" dirty="0" smtClean="0"/>
            <a:t>层，减少明细查询频率、提高数据安全</a:t>
          </a:r>
          <a:endParaRPr lang="zh-CN" altLang="en-US" sz="1200" kern="1200" dirty="0"/>
        </a:p>
      </dsp:txBody>
      <dsp:txXfrm>
        <a:off x="2743866" y="3186355"/>
        <a:ext cx="5085979" cy="895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6EC96-8E45-44F3-8792-CEEBAA2BDD52}">
      <dsp:nvSpPr>
        <dsp:cNvPr id="0" name=""/>
        <dsp:cNvSpPr/>
      </dsp:nvSpPr>
      <dsp:spPr>
        <a:xfrm>
          <a:off x="0" y="12124"/>
          <a:ext cx="4822986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实时</a:t>
          </a:r>
          <a:r>
            <a:rPr lang="en-US" altLang="zh-CN" sz="2000" kern="1200" dirty="0" smtClean="0"/>
            <a:t>AB</a:t>
          </a:r>
          <a:endParaRPr lang="zh-CN" altLang="en-US" sz="2000" kern="1200" dirty="0"/>
        </a:p>
      </dsp:txBody>
      <dsp:txXfrm>
        <a:off x="24559" y="36683"/>
        <a:ext cx="4773868" cy="453982"/>
      </dsp:txXfrm>
    </dsp:sp>
    <dsp:sp modelId="{C1058C04-CD72-48D9-AB41-C35AF0FC3E16}">
      <dsp:nvSpPr>
        <dsp:cNvPr id="0" name=""/>
        <dsp:cNvSpPr/>
      </dsp:nvSpPr>
      <dsp:spPr>
        <a:xfrm>
          <a:off x="0" y="515224"/>
          <a:ext cx="4822986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3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更快定位问题</a:t>
          </a:r>
          <a:endParaRPr lang="zh-CN" altLang="en-US" sz="1600" kern="1200" dirty="0"/>
        </a:p>
      </dsp:txBody>
      <dsp:txXfrm>
        <a:off x="0" y="515224"/>
        <a:ext cx="4822986" cy="331200"/>
      </dsp:txXfrm>
    </dsp:sp>
    <dsp:sp modelId="{D28DE1D1-AD99-4076-BE62-B0211AE0B527}">
      <dsp:nvSpPr>
        <dsp:cNvPr id="0" name=""/>
        <dsp:cNvSpPr/>
      </dsp:nvSpPr>
      <dsp:spPr>
        <a:xfrm>
          <a:off x="0" y="846424"/>
          <a:ext cx="4822986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用户访问全链路模型（到每次查询）</a:t>
          </a:r>
          <a:endParaRPr lang="zh-CN" altLang="en-US" sz="2000" kern="1200" dirty="0"/>
        </a:p>
      </dsp:txBody>
      <dsp:txXfrm>
        <a:off x="24559" y="870983"/>
        <a:ext cx="4773868" cy="453982"/>
      </dsp:txXfrm>
    </dsp:sp>
    <dsp:sp modelId="{90DCA6FE-F725-43B1-AD9B-CBB5A0ACA52A}">
      <dsp:nvSpPr>
        <dsp:cNvPr id="0" name=""/>
        <dsp:cNvSpPr/>
      </dsp:nvSpPr>
      <dsp:spPr>
        <a:xfrm>
          <a:off x="0" y="1349524"/>
          <a:ext cx="4822986" cy="890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3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排序样本集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订单归因 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/>
            <a:t>用户行为分析</a:t>
          </a:r>
          <a:endParaRPr lang="zh-CN" altLang="en-US" sz="1600" kern="1200" dirty="0"/>
        </a:p>
      </dsp:txBody>
      <dsp:txXfrm>
        <a:off x="0" y="1349524"/>
        <a:ext cx="4822986" cy="890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9BBB4-E7F2-40B1-AF19-7F1A8D78546F}">
      <dsp:nvSpPr>
        <dsp:cNvPr id="0" name=""/>
        <dsp:cNvSpPr/>
      </dsp:nvSpPr>
      <dsp:spPr>
        <a:xfrm>
          <a:off x="2320922" y="0"/>
          <a:ext cx="1352323" cy="135246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1DFE136-10D9-4CE6-B202-2292B22E30C7}">
      <dsp:nvSpPr>
        <dsp:cNvPr id="0" name=""/>
        <dsp:cNvSpPr/>
      </dsp:nvSpPr>
      <dsp:spPr>
        <a:xfrm>
          <a:off x="2619494" y="489554"/>
          <a:ext cx="754673" cy="377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列表页曝光</a:t>
          </a:r>
          <a:endParaRPr lang="zh-CN" altLang="en-US" sz="1200" kern="1200" dirty="0"/>
        </a:p>
      </dsp:txBody>
      <dsp:txXfrm>
        <a:off x="2619494" y="489554"/>
        <a:ext cx="754673" cy="377297"/>
      </dsp:txXfrm>
    </dsp:sp>
    <dsp:sp modelId="{0A098EA6-D2F6-4C0D-BE8D-10E1611034E3}">
      <dsp:nvSpPr>
        <dsp:cNvPr id="0" name=""/>
        <dsp:cNvSpPr/>
      </dsp:nvSpPr>
      <dsp:spPr>
        <a:xfrm>
          <a:off x="1945234" y="777190"/>
          <a:ext cx="1352323" cy="135246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shade val="50000"/>
                <a:hueOff val="180718"/>
                <a:satOff val="-3780"/>
                <a:lumOff val="21031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180718"/>
                <a:satOff val="-3780"/>
                <a:lumOff val="21031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180718"/>
                <a:satOff val="-3780"/>
                <a:lumOff val="2103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FF8CCA-1C4F-40CB-B68D-8DC92C2EBDA2}">
      <dsp:nvSpPr>
        <dsp:cNvPr id="0" name=""/>
        <dsp:cNvSpPr/>
      </dsp:nvSpPr>
      <dsp:spPr>
        <a:xfrm>
          <a:off x="2242284" y="1268179"/>
          <a:ext cx="754673" cy="377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详情页</a:t>
          </a:r>
          <a:endParaRPr lang="zh-CN" altLang="en-US" sz="1200" kern="1200" dirty="0"/>
        </a:p>
      </dsp:txBody>
      <dsp:txXfrm>
        <a:off x="2242284" y="1268179"/>
        <a:ext cx="754673" cy="377297"/>
      </dsp:txXfrm>
    </dsp:sp>
    <dsp:sp modelId="{9AE572EB-3A2C-4E55-A554-A1AA17696B9E}">
      <dsp:nvSpPr>
        <dsp:cNvPr id="0" name=""/>
        <dsp:cNvSpPr/>
      </dsp:nvSpPr>
      <dsp:spPr>
        <a:xfrm>
          <a:off x="2320922" y="1557249"/>
          <a:ext cx="1352323" cy="135246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shade val="50000"/>
                <a:hueOff val="361436"/>
                <a:satOff val="-7560"/>
                <a:lumOff val="42063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361436"/>
                <a:satOff val="-7560"/>
                <a:lumOff val="42063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361436"/>
                <a:satOff val="-7560"/>
                <a:lumOff val="420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1C958D0-FA9C-41C0-B2E1-DC96BD87D5A0}">
      <dsp:nvSpPr>
        <dsp:cNvPr id="0" name=""/>
        <dsp:cNvSpPr/>
      </dsp:nvSpPr>
      <dsp:spPr>
        <a:xfrm>
          <a:off x="2619494" y="2046804"/>
          <a:ext cx="754673" cy="377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填写页</a:t>
          </a:r>
          <a:endParaRPr lang="zh-CN" altLang="en-US" sz="1200" kern="1200" dirty="0"/>
        </a:p>
      </dsp:txBody>
      <dsp:txXfrm>
        <a:off x="2619494" y="2046804"/>
        <a:ext cx="754673" cy="377297"/>
      </dsp:txXfrm>
    </dsp:sp>
    <dsp:sp modelId="{B299E50A-281A-40AE-AD5A-A6C3AC467BF8}">
      <dsp:nvSpPr>
        <dsp:cNvPr id="0" name=""/>
        <dsp:cNvSpPr/>
      </dsp:nvSpPr>
      <dsp:spPr>
        <a:xfrm>
          <a:off x="2041629" y="2424101"/>
          <a:ext cx="1161816" cy="1162378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1">
                <a:shade val="50000"/>
                <a:hueOff val="180718"/>
                <a:satOff val="-3780"/>
                <a:lumOff val="21031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180718"/>
                <a:satOff val="-3780"/>
                <a:lumOff val="21031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180718"/>
                <a:satOff val="-3780"/>
                <a:lumOff val="2103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BF6CF41-E3D5-4F21-A77F-B89CE92C109C}">
      <dsp:nvSpPr>
        <dsp:cNvPr id="0" name=""/>
        <dsp:cNvSpPr/>
      </dsp:nvSpPr>
      <dsp:spPr>
        <a:xfrm>
          <a:off x="2242284" y="2825428"/>
          <a:ext cx="754673" cy="377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创单</a:t>
          </a:r>
          <a:endParaRPr lang="zh-CN" altLang="en-US" sz="1200" kern="1200" dirty="0"/>
        </a:p>
      </dsp:txBody>
      <dsp:txXfrm>
        <a:off x="2242284" y="2825428"/>
        <a:ext cx="754673" cy="377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BEEF1-7092-4D93-B5A5-522A8841D686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667CB-213D-4659-AA9E-8819917FDF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各位评委好，下面我来汇报一下酒店数仓重构项目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9BA1B-5BC9-9444-AC98-CC9DA064656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9BA1B-5BC9-9444-AC98-CC9DA064656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今天汇报分为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个部分：首先讲一下背景，然后针对提到的问题，我们做了哪些措施，最后说下取得的成果。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第一部分：背景。</a:t>
            </a:r>
            <a:endParaRPr lang="en-US" altLang="zh-CN" dirty="0" smtClean="0"/>
          </a:p>
          <a:p>
            <a:r>
              <a:rPr lang="zh-CN" altLang="en-US" dirty="0" smtClean="0"/>
              <a:t>过去酒店数据工作存在很多问题，其中一个核心原因是数仓架构不合理，各个主题耦合严重，通常一个需求需要多个团队共同完成，严重影响开发效率。</a:t>
            </a:r>
            <a:endParaRPr lang="en-US" altLang="zh-CN" dirty="0" smtClean="0"/>
          </a:p>
          <a:p>
            <a:r>
              <a:rPr lang="zh-CN" altLang="en-US" dirty="0" smtClean="0"/>
              <a:t>酒店需求方众多，产品分工比较细，大概有</a:t>
            </a:r>
            <a:r>
              <a:rPr lang="en-US" altLang="zh-CN" dirty="0" smtClean="0"/>
              <a:t>180</a:t>
            </a:r>
            <a:r>
              <a:rPr lang="zh-CN" altLang="en-US" dirty="0" smtClean="0"/>
              <a:t>个产品</a:t>
            </a:r>
            <a:r>
              <a:rPr lang="en-US" altLang="zh-CN" dirty="0" smtClean="0"/>
              <a:t>,290</a:t>
            </a:r>
            <a:r>
              <a:rPr lang="zh-CN" altLang="en-US" dirty="0" smtClean="0"/>
              <a:t>个运营，会有比较多看数取数的需求；数仓平均工时</a:t>
            </a:r>
            <a:r>
              <a:rPr lang="en-US" altLang="zh-CN" dirty="0" smtClean="0"/>
              <a:t>11</a:t>
            </a:r>
            <a:r>
              <a:rPr lang="zh-CN" altLang="en-US" dirty="0" smtClean="0"/>
              <a:t>小时，仍然只能支持其中一部分需求，大部分数据开发流程是产品、业务、运营团队独立完成</a:t>
            </a:r>
            <a:endParaRPr lang="en-US" altLang="zh-CN" dirty="0" smtClean="0"/>
          </a:p>
          <a:p>
            <a:r>
              <a:rPr lang="zh-CN" altLang="en-US" dirty="0" smtClean="0"/>
              <a:t>举个例子：服务质量这里最为核心的指标是缺陷，之前开发流程是在算法团队，通常一个修改缺陷判断口径的需求，需要产品、运营、算法团队沟通，需要一个月时间上线。</a:t>
            </a:r>
            <a:endParaRPr lang="en-US" altLang="zh-CN" dirty="0" smtClean="0"/>
          </a:p>
          <a:p>
            <a:r>
              <a:rPr lang="zh-CN" altLang="en-US" dirty="0" smtClean="0"/>
              <a:t>历史债沉重，以往追求快速响应需求，存在烟筒开发，缺乏规范管理，导致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表累积到</a:t>
            </a:r>
            <a:r>
              <a:rPr lang="en-US" altLang="zh-CN" dirty="0" smtClean="0"/>
              <a:t>17w</a:t>
            </a:r>
            <a:r>
              <a:rPr lang="zh-CN" altLang="en-US" dirty="0" smtClean="0"/>
              <a:t>多，</a:t>
            </a:r>
            <a:r>
              <a:rPr lang="en-US" altLang="zh-CN" dirty="0" smtClean="0"/>
              <a:t>4w</a:t>
            </a:r>
            <a:r>
              <a:rPr lang="zh-CN" altLang="en-US" dirty="0" smtClean="0"/>
              <a:t>多张有访问的报表，这些任务和报表的口径难以保证</a:t>
            </a:r>
            <a:endParaRPr lang="en-US" altLang="zh-CN" dirty="0" smtClean="0"/>
          </a:p>
          <a:p>
            <a:r>
              <a:rPr lang="zh-CN" altLang="en-US" dirty="0" smtClean="0"/>
              <a:t>酒店魔方是酒店的数据平台，大概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个看板，</a:t>
            </a:r>
            <a:r>
              <a:rPr lang="en-US" altLang="zh-CN" dirty="0" err="1" smtClean="0"/>
              <a:t>hdata</a:t>
            </a:r>
            <a:r>
              <a:rPr lang="zh-CN" altLang="en-US" dirty="0" smtClean="0"/>
              <a:t>较</a:t>
            </a:r>
            <a:r>
              <a:rPr lang="en-US" altLang="zh-CN" dirty="0" smtClean="0"/>
              <a:t>nova</a:t>
            </a:r>
            <a:r>
              <a:rPr lang="zh-CN" altLang="en-US" dirty="0" smtClean="0"/>
              <a:t>要求更高，通常要求</a:t>
            </a:r>
            <a:r>
              <a:rPr lang="en-US" altLang="zh-CN" dirty="0" smtClean="0"/>
              <a:t>3</a:t>
            </a:r>
            <a:r>
              <a:rPr lang="zh-CN" altLang="en-US" dirty="0" smtClean="0"/>
              <a:t>秒以内展示出数据，存在高并发场景，通常需要定制化开发。</a:t>
            </a:r>
            <a:endParaRPr lang="en-US" altLang="zh-CN" dirty="0" smtClean="0"/>
          </a:p>
          <a:p>
            <a:r>
              <a:rPr lang="zh-CN" altLang="en-US" dirty="0" smtClean="0"/>
              <a:t>研发效率的问题，也导致数据质量难以得到保证，比如，流程经常延迟，埋点重复等问题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53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  <a:sym typeface="+mn-ea"/>
              </a:rPr>
              <a:t>架构合理是解决以上问题的基础。去年</a:t>
            </a:r>
            <a:r>
              <a:rPr lang="en-US" altLang="zh-CN" dirty="0" smtClean="0">
                <a:effectLst/>
                <a:sym typeface="+mn-ea"/>
              </a:rPr>
              <a:t>9</a:t>
            </a:r>
            <a:r>
              <a:rPr lang="zh-CN" altLang="en-US" dirty="0" smtClean="0">
                <a:effectLst/>
                <a:sym typeface="+mn-ea"/>
              </a:rPr>
              <a:t>月开始，我们重新设计了数仓架构，设计思路：自上而下和自下而上相结合，且考虑需求方的组织架构。</a:t>
            </a:r>
            <a:endParaRPr lang="en-US" altLang="zh-CN" dirty="0" smtClean="0">
              <a:effectLst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  <a:sym typeface="+mn-ea"/>
              </a:rPr>
              <a:t>。酒店数仓有很多有经验的研发，对底层和业务需求非常熟悉；目标是：主题覆盖酒店所有业务，尽量减少主题间耦合。</a:t>
            </a:r>
            <a:endParaRPr lang="en-US" altLang="zh-CN" dirty="0" smtClean="0">
              <a:effectLst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ym typeface="Wingdings" panose="05000000000000000000" pitchFamily="2" charset="2"/>
              </a:rPr>
              <a:t>一级主题责任到团队，二级主题责任到人；数仓的责任是什么？</a:t>
            </a:r>
            <a:endParaRPr lang="zh-CN" dirty="0" smtClean="0">
              <a:effectLst/>
              <a:sym typeface="+mn-ea"/>
            </a:endParaRPr>
          </a:p>
          <a:p>
            <a:pPr lvl="0"/>
            <a:endParaRPr altLang="zh-CN" dirty="0" smtClean="0">
              <a:effectLst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  <a:sym typeface="+mn-ea"/>
              </a:rPr>
              <a:t>数仓重构的过程也是明确数仓职责的过程</a:t>
            </a:r>
            <a:endParaRPr lang="en-US" altLang="zh-CN" dirty="0" smtClean="0">
              <a:effectLst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  <a:sym typeface="+mn-ea"/>
              </a:rPr>
              <a:t>配置看板的过程，会对性能，以及数据最终被用户如何使用做更多思考，也能帮助数仓提升自上而下建模能力。</a:t>
            </a:r>
            <a:endParaRPr lang="en-US" altLang="zh-CN" dirty="0" smtClean="0">
              <a:effectLst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630" indent="-214630">
              <a:buFontTx/>
              <a:buChar char="-"/>
            </a:pPr>
            <a:r>
              <a:rPr lang="zh-CN" altLang="en-US" sz="1200" dirty="0" smtClean="0"/>
              <a:t>订单下游 </a:t>
            </a:r>
            <a:r>
              <a:rPr lang="en-US" altLang="zh-CN" sz="1200" dirty="0" smtClean="0"/>
              <a:t>3000</a:t>
            </a:r>
            <a:r>
              <a:rPr lang="zh-CN" altLang="en-US" sz="1200" dirty="0" smtClean="0"/>
              <a:t>多个</a:t>
            </a:r>
            <a:endParaRPr lang="en-US" altLang="zh-CN" sz="1200" dirty="0" smtClean="0"/>
          </a:p>
          <a:p>
            <a:pPr marL="214630" indent="-214630">
              <a:buFontTx/>
              <a:buChar char="-"/>
            </a:pPr>
            <a:endParaRPr lang="en-US" altLang="zh-CN" sz="1200" dirty="0" smtClean="0"/>
          </a:p>
          <a:p>
            <a:pPr marL="0" indent="0">
              <a:buFontTx/>
              <a:buNone/>
            </a:pPr>
            <a:r>
              <a:rPr lang="en-US" altLang="zh-CN" sz="1200" dirty="0" smtClean="0"/>
              <a:t>-   </a:t>
            </a:r>
            <a:r>
              <a:rPr lang="en-US" altLang="zh-CN" sz="1200" dirty="0" err="1" smtClean="0"/>
              <a:t>cdm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68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630" indent="-214630">
              <a:buFontTx/>
              <a:buChar char="-"/>
            </a:pPr>
            <a:r>
              <a:rPr lang="zh-CN" altLang="en-US" sz="1200" dirty="0" smtClean="0"/>
              <a:t>针对埋点重复问题，我们和公共共同完善埋点方案管理平台。提了一些建议。</a:t>
            </a:r>
            <a:endParaRPr lang="en-US" altLang="zh-CN" sz="1200" dirty="0" smtClean="0"/>
          </a:p>
          <a:p>
            <a:pPr marL="0" indent="0">
              <a:buFontTx/>
              <a:buNone/>
            </a:pPr>
            <a:r>
              <a:rPr lang="en-US" altLang="zh-CN" sz="1200" dirty="0" smtClean="0"/>
              <a:t>------ </a:t>
            </a:r>
            <a:r>
              <a:rPr lang="zh-CN" altLang="en-US" sz="1200" dirty="0" smtClean="0"/>
              <a:t>不讲：之前的埋点埋点得不到规范化管理和监控，新埋点需要验证是否已埋，且需要手工生成</a:t>
            </a:r>
            <a:r>
              <a:rPr lang="en-US" altLang="zh-CN" sz="1200" dirty="0" err="1" smtClean="0"/>
              <a:t>json</a:t>
            </a:r>
            <a:r>
              <a:rPr lang="zh-CN" altLang="en-US" sz="1200" dirty="0" smtClean="0"/>
              <a:t>配置，效率比较低，需要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个人力支持</a:t>
            </a:r>
            <a:endParaRPr lang="en-US" altLang="zh-CN" sz="1200" dirty="0" smtClean="0"/>
          </a:p>
          <a:p>
            <a:pPr marL="214630" indent="-214630">
              <a:buFontTx/>
              <a:buChar char="-"/>
            </a:pPr>
            <a:endParaRPr lang="en-US" altLang="zh-CN" sz="1200" dirty="0" smtClean="0"/>
          </a:p>
          <a:p>
            <a:pPr marL="214630" indent="-214630">
              <a:buFontTx/>
              <a:buChar char="-"/>
            </a:pPr>
            <a:r>
              <a:rPr lang="zh-CN" altLang="en-US" sz="1200" dirty="0" smtClean="0"/>
              <a:t>目前酒店在伏羲上，总埋点量</a:t>
            </a:r>
            <a:r>
              <a:rPr lang="en-US" altLang="zh-CN" sz="1200" dirty="0" smtClean="0"/>
              <a:t>5426</a:t>
            </a:r>
            <a:r>
              <a:rPr lang="zh-CN" altLang="en-US" sz="1200" dirty="0" smtClean="0"/>
              <a:t>个，其中核心埋点</a:t>
            </a:r>
            <a:r>
              <a:rPr lang="en-US" altLang="zh-CN" sz="1200" dirty="0" smtClean="0"/>
              <a:t>379</a:t>
            </a:r>
            <a:r>
              <a:rPr lang="zh-CN" altLang="en-US" sz="1200" dirty="0" smtClean="0"/>
              <a:t>个，并对核心埋点实时监控</a:t>
            </a:r>
            <a:endParaRPr lang="en-US" altLang="zh-CN" sz="1200" dirty="0" smtClean="0"/>
          </a:p>
          <a:p>
            <a:pPr marL="214630" indent="-214630">
              <a:buFontTx/>
              <a:buChar char="-"/>
            </a:pPr>
            <a:r>
              <a:rPr lang="zh-CN" altLang="en-US" sz="1200" dirty="0" smtClean="0"/>
              <a:t>提升了埋点质量和效率，减少人力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个</a:t>
            </a:r>
            <a:r>
              <a:rPr lang="en-US" altLang="zh-CN" sz="1200" dirty="0" smtClean="0"/>
              <a:t>-》0.5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630" indent="-214630">
              <a:buFontTx/>
              <a:buChar char="-"/>
            </a:pPr>
            <a:r>
              <a:rPr lang="zh-CN" altLang="en-US" sz="1200" dirty="0" smtClean="0"/>
              <a:t>通过查询</a:t>
            </a:r>
            <a:r>
              <a:rPr lang="en-US" altLang="zh-CN" sz="1200" dirty="0" smtClean="0"/>
              <a:t>id</a:t>
            </a:r>
            <a:r>
              <a:rPr lang="zh-CN" altLang="en-US" sz="1200" smtClean="0"/>
              <a:t>打通曝光、点击、服务日志；完成用户访问从列表页曝光到下单完成全链路模型</a:t>
            </a:r>
            <a:endParaRPr lang="en-US" altLang="zh-CN" sz="1200" dirty="0" smtClean="0"/>
          </a:p>
          <a:p>
            <a:pPr marL="214630" indent="-214630">
              <a:buFontTx/>
              <a:buChar char="-"/>
            </a:pPr>
            <a:endParaRPr lang="en-US" altLang="zh-CN" sz="1200" dirty="0" smtClean="0"/>
          </a:p>
          <a:p>
            <a:pPr marL="214630" indent="-214630">
              <a:buFontTx/>
              <a:buChar char="-"/>
            </a:pPr>
            <a:r>
              <a:rPr lang="zh-CN" altLang="en-US" sz="1200" dirty="0" smtClean="0"/>
              <a:t>模型</a:t>
            </a:r>
            <a:r>
              <a:rPr lang="zh-CN" altLang="en-US" sz="1200" dirty="0" smtClean="0"/>
              <a:t>通用性更高，基于这个模型开发上层应用（</a:t>
            </a:r>
            <a:r>
              <a:rPr lang="en-US" altLang="zh-CN" sz="1200" dirty="0" smtClean="0"/>
              <a:t>ab\</a:t>
            </a:r>
            <a:r>
              <a:rPr lang="zh-CN" altLang="en-US" sz="1200" dirty="0" smtClean="0"/>
              <a:t>流量看板等）效率提高</a:t>
            </a:r>
            <a:r>
              <a:rPr lang="en-US" altLang="zh-CN" sz="1200" dirty="0" smtClean="0"/>
              <a:t>50%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91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人少了</a:t>
            </a:r>
            <a:r>
              <a:rPr lang="en-US" altLang="zh-CN" dirty="0" smtClean="0"/>
              <a:t>10+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7D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53" y="498801"/>
            <a:ext cx="5207267" cy="553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A6-41D4-4D70-8695-6EA6A6C31FA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A6-41D4-4D70-8695-6EA6A6C31FA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A6-41D4-4D70-8695-6EA6A6C31FA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A6-41D4-4D70-8695-6EA6A6C31FA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A6-41D4-4D70-8695-6EA6A6C31FA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A6-41D4-4D70-8695-6EA6A6C31FA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A6-41D4-4D70-8695-6EA6A6C31FA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A6-41D4-4D70-8695-6EA6A6C31FA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A6-41D4-4D70-8695-6EA6A6C31FA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A6-41D4-4D70-8695-6EA6A6C31FA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A6-41D4-4D70-8695-6EA6A6C31FA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25567-25D7-4573-9D6A-2C8E3458F61E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82A6-41D4-4D70-8695-6EA6A6C31FAD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4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09034" y="2840725"/>
            <a:ext cx="70907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indent="-63500" algn="ctr" latinLnBrk="1"/>
            <a:r>
              <a:rPr lang="zh-CN" altLang="en-US" sz="5000" b="1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酒店数仓重构</a:t>
            </a:r>
            <a:endParaRPr lang="en-US" sz="5000" b="1" dirty="0" smtClean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801" y="4153062"/>
            <a:ext cx="16440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indent="-63500" fontAlgn="auto" latinLnBrk="1">
              <a:lnSpc>
                <a:spcPct val="200000"/>
              </a:lnSpc>
            </a:pPr>
            <a:r>
              <a:rPr lang="zh-CN" altLang="en-US" sz="150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汇报</a:t>
            </a:r>
            <a:r>
              <a:rPr lang="zh-CN" altLang="en-US" sz="150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人：于美丽</a:t>
            </a:r>
            <a:endParaRPr lang="en-GB" sz="150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8179" y="-508000"/>
            <a:ext cx="84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Cover1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酒店数仓重构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374591" y="1375827"/>
            <a:ext cx="9078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ym typeface="Wingdings" panose="05000000000000000000" pitchFamily="2" charset="2"/>
              </a:rPr>
              <a:t>效果</a:t>
            </a:r>
            <a:endParaRPr lang="en-US" altLang="zh-CN" sz="2400" b="1" dirty="0" smtClean="0">
              <a:sym typeface="Wingdings" panose="05000000000000000000" pitchFamily="2" charset="2"/>
            </a:endParaRPr>
          </a:p>
          <a:p>
            <a:endParaRPr lang="zh-CN" altLang="zh-CN" sz="1600" dirty="0"/>
          </a:p>
          <a:p>
            <a:pPr marL="214630" indent="-214630">
              <a:buFontTx/>
              <a:buChar char="-"/>
            </a:pPr>
            <a:endParaRPr lang="en-US" altLang="zh-CN" sz="1600" dirty="0"/>
          </a:p>
          <a:p>
            <a:pPr marL="214630" indent="-214630">
              <a:buFontTx/>
              <a:buChar char="-"/>
            </a:pP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521755" y="1975991"/>
            <a:ext cx="893134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1600" dirty="0" smtClean="0"/>
              <a:t>数仓全面承接酒店</a:t>
            </a:r>
            <a:r>
              <a:rPr lang="zh-CN" altLang="zh-CN" sz="1600" dirty="0" smtClean="0"/>
              <a:t>数据</a:t>
            </a:r>
            <a:r>
              <a:rPr lang="zh-CN" altLang="zh-CN" sz="1600" dirty="0"/>
              <a:t>开发工作</a:t>
            </a:r>
            <a:r>
              <a:rPr lang="zh-CN" altLang="en-US" sz="1600" dirty="0" smtClean="0"/>
              <a:t>，接收其他团队</a:t>
            </a:r>
            <a:r>
              <a:rPr lang="en-US" altLang="zh-CN" sz="1600" dirty="0" smtClean="0"/>
              <a:t>9000+Zeus Job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1w+nova</a:t>
            </a:r>
          </a:p>
          <a:p>
            <a:pPr marL="285750" indent="-285750">
              <a:buFontTx/>
              <a:buChar char="-"/>
            </a:pPr>
            <a:endParaRPr lang="en-US" altLang="zh-CN" sz="1600" dirty="0" smtClean="0"/>
          </a:p>
          <a:p>
            <a:pPr marL="214630" indent="-214630">
              <a:buFontTx/>
              <a:buChar char="-"/>
            </a:pPr>
            <a:r>
              <a:rPr lang="en-US" altLang="zh-CN" sz="1600" dirty="0" smtClean="0"/>
              <a:t> </a:t>
            </a:r>
            <a:r>
              <a:rPr lang="zh-CN" altLang="zh-CN" sz="1600" dirty="0" smtClean="0"/>
              <a:t>清理历史债取得成果</a:t>
            </a:r>
            <a:r>
              <a:rPr lang="zh-CN" altLang="en-US" sz="1600" dirty="0" smtClean="0"/>
              <a:t>：</a:t>
            </a:r>
            <a:r>
              <a:rPr lang="zh-CN" altLang="zh-CN" sz="1600" dirty="0" smtClean="0"/>
              <a:t>下线了</a:t>
            </a:r>
            <a:r>
              <a:rPr lang="en-US" altLang="zh-CN" sz="1600" dirty="0" smtClean="0"/>
              <a:t>46</a:t>
            </a:r>
            <a:r>
              <a:rPr lang="zh-CN" altLang="zh-CN" sz="1600" dirty="0" smtClean="0"/>
              <a:t>个</a:t>
            </a:r>
            <a:r>
              <a:rPr lang="en-US" altLang="zh-CN" sz="1600" dirty="0" smtClean="0"/>
              <a:t>Hive</a:t>
            </a:r>
            <a:r>
              <a:rPr lang="zh-CN" altLang="zh-CN" sz="1600" dirty="0" smtClean="0"/>
              <a:t>账号，下线</a:t>
            </a:r>
            <a:r>
              <a:rPr lang="en-US" altLang="zh-CN" sz="1600" dirty="0" smtClean="0"/>
              <a:t>Nova</a:t>
            </a:r>
            <a:r>
              <a:rPr lang="zh-CN" altLang="zh-CN" sz="1600" dirty="0" smtClean="0"/>
              <a:t>报表</a:t>
            </a:r>
            <a:r>
              <a:rPr lang="en-US" altLang="zh-CN" sz="1600" dirty="0" smtClean="0"/>
              <a:t>11000</a:t>
            </a:r>
            <a:r>
              <a:rPr lang="zh-CN" altLang="zh-CN" sz="1600" dirty="0" smtClean="0"/>
              <a:t>张，</a:t>
            </a:r>
            <a:r>
              <a:rPr lang="en-US" altLang="zh-CN" sz="1600" dirty="0" smtClean="0"/>
              <a:t>Hive</a:t>
            </a:r>
            <a:r>
              <a:rPr lang="zh-CN" altLang="zh-CN" sz="1600" dirty="0" smtClean="0"/>
              <a:t>表总数从</a:t>
            </a:r>
            <a:r>
              <a:rPr lang="en-US" altLang="zh-CN" sz="1600" dirty="0" smtClean="0"/>
              <a:t>17</a:t>
            </a:r>
            <a:r>
              <a:rPr lang="zh-CN" altLang="zh-CN" sz="1600" dirty="0" smtClean="0"/>
              <a:t>万减少到</a:t>
            </a:r>
            <a:r>
              <a:rPr lang="en-US" altLang="zh-CN" sz="1600" dirty="0" smtClean="0"/>
              <a:t>8.8</a:t>
            </a:r>
            <a:r>
              <a:rPr lang="zh-CN" altLang="zh-CN" sz="1600" dirty="0" smtClean="0"/>
              <a:t>万，</a:t>
            </a:r>
            <a:r>
              <a:rPr lang="zh-CN" altLang="en-US" sz="1600" dirty="0" smtClean="0"/>
              <a:t>减少</a:t>
            </a:r>
            <a:r>
              <a:rPr lang="zh-CN" altLang="zh-CN" sz="1600" dirty="0" smtClean="0"/>
              <a:t>了</a:t>
            </a:r>
            <a:r>
              <a:rPr lang="en-US" altLang="zh-CN" sz="1600" dirty="0" smtClean="0"/>
              <a:t>10pb+</a:t>
            </a:r>
            <a:r>
              <a:rPr lang="zh-CN" altLang="zh-CN" sz="1600" dirty="0" smtClean="0"/>
              <a:t>存储</a:t>
            </a:r>
            <a:endParaRPr lang="en-US" altLang="zh-CN" sz="1600" dirty="0" smtClean="0"/>
          </a:p>
          <a:p>
            <a:pPr marL="214630" indent="-214630">
              <a:buFontTx/>
              <a:buChar char="-"/>
            </a:pPr>
            <a:endParaRPr lang="en-US" altLang="zh-CN" sz="1600" dirty="0"/>
          </a:p>
          <a:p>
            <a:pPr marL="214630" indent="-214630">
              <a:buFontTx/>
              <a:buChar char="-"/>
            </a:pPr>
            <a:r>
              <a:rPr lang="en-US" altLang="zh-CN" sz="1600" dirty="0" err="1" smtClean="0"/>
              <a:t>artNova</a:t>
            </a:r>
            <a:r>
              <a:rPr lang="zh-CN" altLang="en-US" sz="1600" dirty="0" smtClean="0"/>
              <a:t>提升项目：</a:t>
            </a:r>
            <a:r>
              <a:rPr lang="en-US" altLang="zh-CN" sz="1600" dirty="0" smtClean="0"/>
              <a:t>80%</a:t>
            </a:r>
            <a:r>
              <a:rPr lang="zh-CN" altLang="en-US" sz="1600" dirty="0" smtClean="0"/>
              <a:t>看板可以由数仓通过</a:t>
            </a:r>
            <a:r>
              <a:rPr lang="zh-CN" altLang="en-US" sz="1600" dirty="0"/>
              <a:t>配置方式</a:t>
            </a:r>
            <a:r>
              <a:rPr lang="zh-CN" altLang="en-US" sz="1600" dirty="0" smtClean="0"/>
              <a:t>产出，</a:t>
            </a:r>
            <a:r>
              <a:rPr lang="zh-CN" altLang="en-US" sz="1600" dirty="0">
                <a:sym typeface="+mn-ea"/>
              </a:rPr>
              <a:t>数据看板</a:t>
            </a:r>
            <a:r>
              <a:rPr lang="zh-CN" altLang="en-US" sz="1600" dirty="0" smtClean="0">
                <a:sym typeface="+mn-ea"/>
              </a:rPr>
              <a:t>开发周期</a:t>
            </a:r>
            <a:r>
              <a:rPr lang="zh-CN" altLang="en-US" sz="1600" dirty="0">
                <a:sym typeface="+mn-ea"/>
              </a:rPr>
              <a:t>减少</a:t>
            </a:r>
            <a:r>
              <a:rPr lang="en-US" altLang="zh-CN" sz="1600" dirty="0">
                <a:sym typeface="+mn-ea"/>
              </a:rPr>
              <a:t>50%+</a:t>
            </a:r>
          </a:p>
          <a:p>
            <a:pPr marL="214630" indent="-214630">
              <a:buFontTx/>
              <a:buChar char="-"/>
            </a:pPr>
            <a:endParaRPr lang="en-US" altLang="zh-CN" sz="1600" dirty="0">
              <a:sym typeface="+mn-ea"/>
            </a:endParaRPr>
          </a:p>
          <a:p>
            <a:pPr marL="214630" indent="-214630">
              <a:buFontTx/>
              <a:buChar char="-"/>
            </a:pPr>
            <a:r>
              <a:rPr lang="zh-CN" altLang="en-US" sz="1600" dirty="0">
                <a:sym typeface="+mn-ea"/>
              </a:rPr>
              <a:t>数据质量</a:t>
            </a:r>
            <a:r>
              <a:rPr lang="zh-CN" altLang="en-US" sz="1600" dirty="0" smtClean="0">
                <a:sym typeface="+mn-ea"/>
              </a:rPr>
              <a:t>提高</a:t>
            </a:r>
            <a:r>
              <a:rPr lang="zh-CN" altLang="en-US" sz="1600" dirty="0">
                <a:sym typeface="+mn-ea"/>
              </a:rPr>
              <a:t>：</a:t>
            </a:r>
            <a:r>
              <a:rPr lang="zh-CN" altLang="zh-CN" sz="1600" dirty="0" smtClean="0"/>
              <a:t>生产故障</a:t>
            </a:r>
            <a:r>
              <a:rPr lang="zh-CN" altLang="en-US" sz="1600" dirty="0" smtClean="0"/>
              <a:t>同比</a:t>
            </a:r>
            <a:r>
              <a:rPr lang="zh-CN" altLang="zh-CN" sz="1600" dirty="0" smtClean="0"/>
              <a:t>总数</a:t>
            </a:r>
            <a:r>
              <a:rPr lang="zh-CN" altLang="zh-CN" sz="1600" dirty="0"/>
              <a:t>下降</a:t>
            </a:r>
            <a:r>
              <a:rPr lang="en-US" altLang="zh-CN" sz="1600" dirty="0"/>
              <a:t>50%</a:t>
            </a:r>
            <a:r>
              <a:rPr lang="zh-CN" altLang="en-US" sz="1600" dirty="0" smtClean="0">
                <a:sym typeface="+mn-ea"/>
              </a:rPr>
              <a:t>；数据延迟减少</a:t>
            </a:r>
            <a:r>
              <a:rPr lang="en-US" altLang="zh-CN" sz="1600" dirty="0" smtClean="0">
                <a:sym typeface="+mn-ea"/>
              </a:rPr>
              <a:t>99%</a:t>
            </a:r>
            <a:r>
              <a:rPr lang="zh-CN" altLang="en-US" sz="1600" dirty="0" smtClean="0">
                <a:sym typeface="+mn-ea"/>
              </a:rPr>
              <a:t>；埋</a:t>
            </a:r>
            <a:r>
              <a:rPr lang="zh-CN" altLang="en-US" sz="1600" dirty="0">
                <a:sym typeface="+mn-ea"/>
              </a:rPr>
              <a:t>点质量提升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591" y="4038094"/>
            <a:ext cx="10239375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300" y="2365325"/>
            <a:ext cx="250937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indent="-63500" latinLnBrk="1"/>
            <a:r>
              <a:rPr lang="en-US" sz="5000" b="1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菱形 13"/>
          <p:cNvSpPr/>
          <p:nvPr/>
        </p:nvSpPr>
        <p:spPr>
          <a:xfrm>
            <a:off x="1834895" y="3671472"/>
            <a:ext cx="417355" cy="3756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1829927" y="2976379"/>
            <a:ext cx="417355" cy="3756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826996" y="2225011"/>
            <a:ext cx="398753" cy="3693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酒店数仓重构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2794" y="2225011"/>
            <a:ext cx="2771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01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背景</a:t>
            </a:r>
            <a:r>
              <a:rPr lang="zh-CN" altLang="en-US" dirty="0"/>
              <a:t>介绍 </a:t>
            </a:r>
          </a:p>
        </p:txBody>
      </p:sp>
      <p:sp>
        <p:nvSpPr>
          <p:cNvPr id="11" name="矩形 10"/>
          <p:cNvSpPr/>
          <p:nvPr/>
        </p:nvSpPr>
        <p:spPr>
          <a:xfrm>
            <a:off x="1834895" y="2976379"/>
            <a:ext cx="181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02         </a:t>
            </a:r>
            <a:r>
              <a:rPr lang="zh-CN" altLang="en-US" dirty="0" smtClean="0"/>
              <a:t>具体措施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6996" y="3671472"/>
            <a:ext cx="181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03         </a:t>
            </a:r>
            <a:r>
              <a:rPr lang="zh-CN" altLang="en-US" dirty="0" smtClean="0"/>
              <a:t>成果总结</a:t>
            </a:r>
            <a:endParaRPr lang="zh-CN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酒店数仓重构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703512" y="1439645"/>
            <a:ext cx="8970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ym typeface="Wingdings" panose="05000000000000000000" pitchFamily="2" charset="2"/>
              </a:rPr>
              <a:t>背景</a:t>
            </a:r>
            <a:endParaRPr lang="en-US" altLang="zh-CN" sz="2400" b="1" dirty="0" smtClean="0">
              <a:sym typeface="Wingdings" panose="05000000000000000000" pitchFamily="2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03512" y="2285909"/>
            <a:ext cx="89707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</a:t>
            </a:r>
            <a:r>
              <a:rPr lang="zh-CN" altLang="en-US" dirty="0"/>
              <a:t>仓架构不合理，各主题耦合严重，数据模型通用性差</a:t>
            </a:r>
            <a:r>
              <a:rPr lang="zh-CN" altLang="en-US" dirty="0" smtClean="0"/>
              <a:t>，交付周期长</a:t>
            </a:r>
            <a:endParaRPr lang="en-US" altLang="zh-CN" dirty="0" smtClean="0"/>
          </a:p>
          <a:p>
            <a:pPr lvl="0"/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★ </a:t>
            </a:r>
            <a:r>
              <a:rPr lang="zh-CN" altLang="en-US" dirty="0" smtClean="0"/>
              <a:t>需求</a:t>
            </a:r>
            <a:r>
              <a:rPr lang="zh-CN" altLang="en-US" dirty="0"/>
              <a:t>方</a:t>
            </a:r>
            <a:r>
              <a:rPr lang="zh-CN" altLang="en-US" dirty="0" smtClean="0"/>
              <a:t>众多，多个数据研发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平均工时超过</a:t>
            </a:r>
            <a:r>
              <a:rPr lang="en-US" altLang="zh-CN" dirty="0" smtClean="0"/>
              <a:t>11h</a:t>
            </a:r>
            <a:r>
              <a:rPr lang="zh-CN" altLang="en-US" dirty="0" smtClean="0"/>
              <a:t>，仍只能支持其中</a:t>
            </a:r>
            <a:r>
              <a:rPr lang="zh-CN" altLang="en-US" dirty="0"/>
              <a:t>一部分需求，</a:t>
            </a:r>
            <a:r>
              <a:rPr lang="zh-CN" altLang="en-US" dirty="0" smtClean="0"/>
              <a:t>产品（</a:t>
            </a:r>
            <a:r>
              <a:rPr lang="en-US" altLang="zh-CN" dirty="0" smtClean="0"/>
              <a:t>180</a:t>
            </a:r>
            <a:r>
              <a:rPr lang="zh-CN" altLang="en-US" dirty="0" smtClean="0"/>
              <a:t>）、</a:t>
            </a:r>
            <a:r>
              <a:rPr lang="zh-CN" altLang="en-US" dirty="0"/>
              <a:t>业务、</a:t>
            </a:r>
            <a:r>
              <a:rPr lang="zh-CN" altLang="en-US" dirty="0" smtClean="0"/>
              <a:t>运营（</a:t>
            </a:r>
            <a:r>
              <a:rPr lang="en-US" altLang="zh-CN" dirty="0" smtClean="0"/>
              <a:t>290</a:t>
            </a:r>
            <a:r>
              <a:rPr lang="zh-CN" altLang="en-US" dirty="0" smtClean="0"/>
              <a:t>）有</a:t>
            </a:r>
            <a:r>
              <a:rPr lang="zh-CN" altLang="en-US" dirty="0"/>
              <a:t>大量数据开发流程</a:t>
            </a:r>
          </a:p>
          <a:p>
            <a:pPr lvl="0"/>
            <a:endParaRPr lang="zh-CN" altLang="en-US" dirty="0"/>
          </a:p>
          <a:p>
            <a:pPr lvl="0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★ </a:t>
            </a:r>
            <a:r>
              <a:rPr lang="zh-CN" altLang="en-US" dirty="0" smtClean="0"/>
              <a:t>历史</a:t>
            </a:r>
            <a:r>
              <a:rPr lang="zh-CN" altLang="en-US" dirty="0"/>
              <a:t>债沉重，</a:t>
            </a:r>
            <a:r>
              <a:rPr lang="en-US" altLang="zh-CN" dirty="0"/>
              <a:t>17w+hive</a:t>
            </a:r>
            <a:r>
              <a:rPr lang="zh-CN" altLang="en-US" dirty="0"/>
              <a:t>表，</a:t>
            </a:r>
            <a:r>
              <a:rPr lang="en-US" altLang="zh-CN" dirty="0"/>
              <a:t>4w</a:t>
            </a:r>
            <a:r>
              <a:rPr lang="zh-CN" altLang="en-US" dirty="0"/>
              <a:t>张有</a:t>
            </a:r>
            <a:r>
              <a:rPr lang="zh-CN" altLang="en-US" dirty="0" smtClean="0"/>
              <a:t>访问</a:t>
            </a:r>
            <a:r>
              <a:rPr lang="en-US" altLang="zh-CN" dirty="0" err="1" smtClean="0"/>
              <a:t>artnova</a:t>
            </a:r>
            <a:r>
              <a:rPr lang="zh-CN" altLang="en-US" dirty="0" smtClean="0"/>
              <a:t>报表</a:t>
            </a:r>
            <a:r>
              <a:rPr lang="zh-CN" altLang="en-US" dirty="0"/>
              <a:t>，维护成本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酒店魔方有</a:t>
            </a:r>
            <a:r>
              <a:rPr lang="en-US" altLang="zh-CN" dirty="0" smtClean="0">
                <a:sym typeface="+mn-ea"/>
              </a:rPr>
              <a:t>100+</a:t>
            </a:r>
            <a:r>
              <a:rPr lang="zh-CN" altLang="en-US" dirty="0" smtClean="0">
                <a:sym typeface="+mn-ea"/>
              </a:rPr>
              <a:t>数据看板，底表数据量大（</a:t>
            </a:r>
            <a:r>
              <a:rPr lang="en-US" altLang="zh-CN" dirty="0" smtClean="0">
                <a:sym typeface="+mn-ea"/>
              </a:rPr>
              <a:t>5~10</a:t>
            </a:r>
            <a:r>
              <a:rPr lang="zh-CN" altLang="en-US" dirty="0" smtClean="0">
                <a:sym typeface="+mn-ea"/>
              </a:rPr>
              <a:t>亿），需要大表</a:t>
            </a:r>
            <a:r>
              <a:rPr lang="en-US" altLang="zh-CN" dirty="0" smtClean="0">
                <a:sym typeface="+mn-ea"/>
              </a:rPr>
              <a:t>join</a:t>
            </a:r>
            <a:r>
              <a:rPr lang="zh-CN" altLang="en-US" dirty="0" smtClean="0">
                <a:sym typeface="+mn-ea"/>
              </a:rPr>
              <a:t>，查询</a:t>
            </a:r>
            <a:r>
              <a:rPr lang="zh-CN" altLang="en-US" dirty="0">
                <a:sym typeface="+mn-ea"/>
              </a:rPr>
              <a:t>耗时要求小于</a:t>
            </a:r>
            <a:r>
              <a:rPr lang="en-US" altLang="zh-CN" dirty="0">
                <a:sym typeface="+mn-ea"/>
              </a:rPr>
              <a:t>3s</a:t>
            </a:r>
            <a:r>
              <a:rPr lang="zh-CN" altLang="en-US" dirty="0">
                <a:sym typeface="+mn-ea"/>
              </a:rPr>
              <a:t>，存在高并发</a:t>
            </a:r>
            <a:r>
              <a:rPr lang="zh-CN" altLang="en-US" dirty="0" smtClean="0">
                <a:sym typeface="+mn-ea"/>
              </a:rPr>
              <a:t>场景，</a:t>
            </a:r>
            <a:r>
              <a:rPr lang="zh-CN" altLang="en-US" dirty="0">
                <a:sym typeface="+mn-ea"/>
              </a:rPr>
              <a:t>导致数仓应用层设计</a:t>
            </a:r>
            <a:r>
              <a:rPr lang="zh-CN" altLang="en-US" dirty="0" smtClean="0">
                <a:sym typeface="+mn-ea"/>
              </a:rPr>
              <a:t>复杂</a:t>
            </a:r>
            <a:endParaRPr lang="en-US" altLang="zh-CN" dirty="0" smtClean="0">
              <a:sym typeface="+mn-ea"/>
            </a:endParaRPr>
          </a:p>
          <a:p>
            <a:pPr lvl="0"/>
            <a:endParaRPr lang="en-US" altLang="zh-CN" dirty="0">
              <a:sym typeface="+mn-ea"/>
            </a:endParaRPr>
          </a:p>
          <a:p>
            <a:pPr lvl="0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★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数据质量：流程延迟频发，埋点质量差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84033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酒店数仓重构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703512" y="1439645"/>
            <a:ext cx="8970576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ym typeface="Wingdings" panose="05000000000000000000" pitchFamily="2" charset="2"/>
              </a:rPr>
              <a:t>措施</a:t>
            </a:r>
            <a:r>
              <a:rPr lang="en-US" altLang="zh-CN" sz="1600" dirty="0" smtClean="0">
                <a:sym typeface="Wingdings" panose="05000000000000000000" pitchFamily="2" charset="2"/>
              </a:rPr>
              <a:t>-</a:t>
            </a:r>
            <a:r>
              <a:rPr lang="zh-CN" altLang="en-US" sz="1600" dirty="0">
                <a:sym typeface="Wingdings" panose="05000000000000000000" pitchFamily="2" charset="2"/>
              </a:rPr>
              <a:t>架构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endParaRPr lang="en-US" altLang="zh-CN" sz="1600" b="1" dirty="0">
              <a:sym typeface="Wingdings" panose="05000000000000000000" pitchFamily="2" charset="2"/>
            </a:endParaRPr>
          </a:p>
          <a:p>
            <a:endParaRPr lang="en-US" altLang="zh-CN" sz="1600" b="1" dirty="0" smtClean="0">
              <a:sym typeface="Wingdings" panose="05000000000000000000" pitchFamily="2" charset="2"/>
            </a:endParaRPr>
          </a:p>
          <a:p>
            <a:endParaRPr lang="en-US" altLang="zh-CN" sz="1600" b="1" dirty="0">
              <a:sym typeface="Wingdings" panose="05000000000000000000" pitchFamily="2" charset="2"/>
            </a:endParaRPr>
          </a:p>
          <a:p>
            <a:endParaRPr lang="en-US" altLang="zh-CN" sz="2400" b="1" dirty="0" smtClean="0">
              <a:sym typeface="Wingdings" panose="05000000000000000000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32" y="1964119"/>
            <a:ext cx="8639261" cy="4403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酒店数仓重构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703512" y="1439645"/>
            <a:ext cx="897057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ym typeface="Wingdings" panose="05000000000000000000" pitchFamily="2" charset="2"/>
              </a:rPr>
              <a:t>措施</a:t>
            </a:r>
            <a:r>
              <a:rPr lang="en-US" altLang="zh-CN" sz="1600" dirty="0" smtClean="0">
                <a:sym typeface="Wingdings" panose="05000000000000000000" pitchFamily="2" charset="2"/>
              </a:rPr>
              <a:t>-</a:t>
            </a:r>
            <a:r>
              <a:rPr lang="zh-CN" altLang="en-US" sz="1600" dirty="0">
                <a:sym typeface="Wingdings" panose="05000000000000000000" pitchFamily="2" charset="2"/>
              </a:rPr>
              <a:t>明确</a:t>
            </a:r>
            <a:r>
              <a:rPr lang="zh-CN" altLang="en-US" sz="1600" dirty="0" smtClean="0">
                <a:sym typeface="Wingdings" panose="05000000000000000000" pitchFamily="2" charset="2"/>
              </a:rPr>
              <a:t>数仓职责</a:t>
            </a:r>
            <a:endParaRPr lang="en-US" altLang="zh-CN" sz="1600" b="1" dirty="0">
              <a:sym typeface="Wingdings" panose="05000000000000000000" pitchFamily="2" charset="2"/>
            </a:endParaRPr>
          </a:p>
          <a:p>
            <a:endParaRPr lang="en-US" altLang="zh-CN" sz="1600" b="1" dirty="0" smtClean="0">
              <a:sym typeface="Wingdings" panose="05000000000000000000" pitchFamily="2" charset="2"/>
            </a:endParaRPr>
          </a:p>
          <a:p>
            <a:r>
              <a:rPr lang="en-US" altLang="zh-CN" b="1" dirty="0" smtClean="0">
                <a:sym typeface="Wingdings" panose="05000000000000000000" pitchFamily="2" charset="2"/>
              </a:rPr>
              <a:t>--  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ym typeface="Wingdings" panose="05000000000000000000" pitchFamily="2" charset="2"/>
              </a:rPr>
              <a:t>数仓负责指标定义</a:t>
            </a:r>
            <a:r>
              <a:rPr lang="en-US" altLang="zh-CN" dirty="0" smtClean="0">
                <a:sym typeface="Wingdings" panose="05000000000000000000" pitchFamily="2" charset="2"/>
              </a:rPr>
              <a:t>&amp;</a:t>
            </a:r>
            <a:r>
              <a:rPr lang="zh-CN" altLang="en-US" dirty="0" smtClean="0">
                <a:sym typeface="Wingdings" panose="05000000000000000000" pitchFamily="2" charset="2"/>
              </a:rPr>
              <a:t>统计，建设更通用、更准确的数据模型</a:t>
            </a:r>
          </a:p>
          <a:p>
            <a:endParaRPr lang="zh-CN" altLang="en-US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--  </a:t>
            </a:r>
            <a:r>
              <a:rPr lang="zh-CN" altLang="en-US" dirty="0" smtClean="0">
                <a:sym typeface="Wingdings" panose="05000000000000000000" pitchFamily="2" charset="2"/>
              </a:rPr>
              <a:t>数仓除数据流程开发外，也要完成看板配置</a:t>
            </a:r>
            <a:r>
              <a:rPr lang="en-US" altLang="zh-CN" dirty="0" smtClean="0">
                <a:sym typeface="Wingdings" panose="05000000000000000000" pitchFamily="2" charset="2"/>
              </a:rPr>
              <a:t>&amp;</a:t>
            </a:r>
            <a:r>
              <a:rPr lang="zh-CN" altLang="en-US" dirty="0" smtClean="0">
                <a:sym typeface="Wingdings" panose="05000000000000000000" pitchFamily="2" charset="2"/>
              </a:rPr>
              <a:t>开发，提高自上而下建模能力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-- 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ym typeface="Wingdings" panose="05000000000000000000" pitchFamily="2" charset="2"/>
              </a:rPr>
              <a:t>数据链路整改，逐步清理历史债</a:t>
            </a:r>
          </a:p>
          <a:p>
            <a:endParaRPr lang="zh-CN" altLang="en-US" sz="1600" dirty="0" smtClean="0">
              <a:sym typeface="Wingdings" panose="05000000000000000000" pitchFamily="2" charset="2"/>
            </a:endParaRPr>
          </a:p>
          <a:p>
            <a:endParaRPr lang="en-US" altLang="zh-CN" sz="1600" b="1" dirty="0" smtClean="0">
              <a:sym typeface="Wingdings" panose="05000000000000000000" pitchFamily="2" charset="2"/>
            </a:endParaRPr>
          </a:p>
          <a:p>
            <a:endParaRPr lang="en-US" altLang="zh-CN" sz="1600" b="1" dirty="0">
              <a:sym typeface="Wingdings" panose="05000000000000000000" pitchFamily="2" charset="2"/>
            </a:endParaRPr>
          </a:p>
          <a:p>
            <a:endParaRPr lang="en-US" altLang="zh-CN" sz="2400" b="1" dirty="0" smtClean="0">
              <a:sym typeface="Wingdings" panose="05000000000000000000" pitchFamily="2" charset="2"/>
            </a:endParaRPr>
          </a:p>
        </p:txBody>
      </p:sp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2378653" y="5714941"/>
            <a:ext cx="7434695" cy="0"/>
          </a:xfrm>
          <a:prstGeom prst="lin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ysDot"/>
            <a:miter lim="800000"/>
          </a:ln>
          <a:effectLst/>
        </p:spPr>
      </p:cxnSp>
      <p:cxnSp>
        <p:nvCxnSpPr>
          <p:cNvPr id="25" name="直接箭头连接符 24"/>
          <p:cNvCxnSpPr/>
          <p:nvPr>
            <p:custDataLst>
              <p:tags r:id="rId2"/>
            </p:custDataLst>
          </p:nvPr>
        </p:nvCxnSpPr>
        <p:spPr>
          <a:xfrm flipV="1">
            <a:off x="3780349" y="5024345"/>
            <a:ext cx="0" cy="690597"/>
          </a:xfrm>
          <a:prstGeom prst="straightConnector1">
            <a:avLst/>
          </a:prstGeom>
          <a:noFill/>
          <a:ln w="6350" cap="flat" cmpd="sng" algn="ctr">
            <a:solidFill>
              <a:srgbClr val="F8931D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7" name="矩形 26"/>
          <p:cNvSpPr/>
          <p:nvPr>
            <p:custDataLst>
              <p:tags r:id="rId3"/>
            </p:custDataLst>
          </p:nvPr>
        </p:nvSpPr>
        <p:spPr>
          <a:xfrm>
            <a:off x="2908890" y="3891338"/>
            <a:ext cx="1742919" cy="1133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Nova</a:t>
            </a:r>
            <a:r>
              <a:rPr lang="zh-CN" altLang="en-US" b="1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仪表盘</a:t>
            </a:r>
          </a:p>
        </p:txBody>
      </p:sp>
      <p:cxnSp>
        <p:nvCxnSpPr>
          <p:cNvPr id="28" name="直接箭头连接符 27"/>
          <p:cNvCxnSpPr/>
          <p:nvPr>
            <p:custDataLst>
              <p:tags r:id="rId4"/>
            </p:custDataLst>
          </p:nvPr>
        </p:nvCxnSpPr>
        <p:spPr>
          <a:xfrm flipV="1">
            <a:off x="6096001" y="5024345"/>
            <a:ext cx="0" cy="690597"/>
          </a:xfrm>
          <a:prstGeom prst="straightConnector1">
            <a:avLst/>
          </a:prstGeom>
          <a:noFill/>
          <a:ln w="6350" cap="flat" cmpd="sng" algn="ctr">
            <a:solidFill>
              <a:srgbClr val="F8931D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9" name="矩形 28"/>
          <p:cNvSpPr/>
          <p:nvPr>
            <p:custDataLst>
              <p:tags r:id="rId5"/>
            </p:custDataLst>
          </p:nvPr>
        </p:nvSpPr>
        <p:spPr>
          <a:xfrm>
            <a:off x="5224541" y="3891338"/>
            <a:ext cx="1742919" cy="1133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15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自助取数</a:t>
            </a:r>
          </a:p>
        </p:txBody>
      </p:sp>
      <p:cxnSp>
        <p:nvCxnSpPr>
          <p:cNvPr id="30" name="直接箭头连接符 29"/>
          <p:cNvCxnSpPr/>
          <p:nvPr>
            <p:custDataLst>
              <p:tags r:id="rId6"/>
            </p:custDataLst>
          </p:nvPr>
        </p:nvCxnSpPr>
        <p:spPr>
          <a:xfrm flipV="1">
            <a:off x="8411653" y="5024345"/>
            <a:ext cx="0" cy="690597"/>
          </a:xfrm>
          <a:prstGeom prst="straightConnector1">
            <a:avLst/>
          </a:prstGeom>
          <a:noFill/>
          <a:ln w="6350" cap="flat" cmpd="sng" algn="ctr">
            <a:solidFill>
              <a:srgbClr val="F8931D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31" name="矩形 30"/>
          <p:cNvSpPr/>
          <p:nvPr>
            <p:custDataLst>
              <p:tags r:id="rId7"/>
            </p:custDataLst>
          </p:nvPr>
        </p:nvSpPr>
        <p:spPr>
          <a:xfrm>
            <a:off x="7562419" y="3891338"/>
            <a:ext cx="1742919" cy="1133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150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酒店圈选</a:t>
            </a:r>
            <a:endParaRPr lang="zh-CN" altLang="en-US" b="1" spc="150" dirty="0">
              <a:solidFill>
                <a:sysClr val="window" lastClr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4" name="椭圆 43"/>
          <p:cNvSpPr/>
          <p:nvPr>
            <p:custDataLst>
              <p:tags r:id="rId8"/>
            </p:custDataLst>
          </p:nvPr>
        </p:nvSpPr>
        <p:spPr>
          <a:xfrm flipH="1">
            <a:off x="3627396" y="5216688"/>
            <a:ext cx="305911" cy="30591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0000" lnSpcReduction="2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dirty="0">
                <a:solidFill>
                  <a:sysClr val="window" lastClr="FFFFFF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A</a:t>
            </a:r>
            <a:endParaRPr lang="zh-CN" altLang="en-US" dirty="0">
              <a:solidFill>
                <a:sysClr val="window" lastClr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5" name="椭圆 44"/>
          <p:cNvSpPr/>
          <p:nvPr>
            <p:custDataLst>
              <p:tags r:id="rId9"/>
            </p:custDataLst>
          </p:nvPr>
        </p:nvSpPr>
        <p:spPr>
          <a:xfrm flipH="1">
            <a:off x="5943047" y="5216688"/>
            <a:ext cx="305911" cy="30591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0000" lnSpcReduction="2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dirty="0">
                <a:solidFill>
                  <a:sysClr val="window" lastClr="FFFFFF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B</a:t>
            </a:r>
            <a:endParaRPr lang="zh-CN" altLang="en-US" dirty="0">
              <a:solidFill>
                <a:sysClr val="window" lastClr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6" name="椭圆 45"/>
          <p:cNvSpPr/>
          <p:nvPr>
            <p:custDataLst>
              <p:tags r:id="rId10"/>
            </p:custDataLst>
          </p:nvPr>
        </p:nvSpPr>
        <p:spPr>
          <a:xfrm flipH="1">
            <a:off x="8258699" y="5216688"/>
            <a:ext cx="305911" cy="30591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30000" lnSpcReduction="2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dirty="0">
                <a:solidFill>
                  <a:sysClr val="window" lastClr="FFFFFF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</a:t>
            </a:r>
            <a:endParaRPr lang="zh-CN" altLang="en-US" dirty="0">
              <a:solidFill>
                <a:sysClr val="window" lastClr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酒店数仓重构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693352" y="1439645"/>
            <a:ext cx="8970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ym typeface="Wingdings" panose="05000000000000000000" pitchFamily="2" charset="2"/>
              </a:rPr>
              <a:t>措施</a:t>
            </a:r>
            <a:r>
              <a:rPr lang="en-US" altLang="zh-CN" sz="1600" dirty="0" smtClean="0">
                <a:sym typeface="Wingdings" panose="05000000000000000000" pitchFamily="2" charset="2"/>
              </a:rPr>
              <a:t>-</a:t>
            </a:r>
            <a:r>
              <a:rPr lang="zh-CN" altLang="en-US" sz="1600" dirty="0" smtClean="0">
                <a:sym typeface="Wingdings" panose="05000000000000000000" pitchFamily="2" charset="2"/>
              </a:rPr>
              <a:t>订单重构</a:t>
            </a:r>
            <a:endParaRPr lang="en-US" altLang="zh-CN" sz="1600" dirty="0" smtClean="0"/>
          </a:p>
          <a:p>
            <a:endParaRPr lang="en-US" altLang="zh-CN" sz="1600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598328495"/>
              </p:ext>
            </p:extLst>
          </p:nvPr>
        </p:nvGraphicFramePr>
        <p:xfrm>
          <a:off x="717992" y="2035771"/>
          <a:ext cx="11108248" cy="4192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084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酒店数仓重构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703512" y="1439645"/>
            <a:ext cx="897057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ym typeface="Wingdings" panose="05000000000000000000" pitchFamily="2" charset="2"/>
              </a:rPr>
              <a:t>措施</a:t>
            </a:r>
            <a:r>
              <a:rPr lang="en-US" altLang="zh-CN" sz="1600" dirty="0" smtClean="0">
                <a:sym typeface="Wingdings" panose="05000000000000000000" pitchFamily="2" charset="2"/>
              </a:rPr>
              <a:t>-</a:t>
            </a:r>
            <a:r>
              <a:rPr lang="zh-CN" altLang="en-US" sz="1600" dirty="0" smtClean="0">
                <a:sym typeface="Wingdings" panose="05000000000000000000" pitchFamily="2" charset="2"/>
              </a:rPr>
              <a:t>流量重构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endParaRPr lang="en-US" altLang="zh-CN" sz="1600" dirty="0"/>
          </a:p>
          <a:p>
            <a:r>
              <a:rPr lang="zh-CN" altLang="en-US" sz="1600" dirty="0" smtClean="0"/>
              <a:t>完善埋点方案管理平台：提升效率</a:t>
            </a:r>
            <a:r>
              <a:rPr lang="en-US" altLang="zh-CN" sz="1600" dirty="0" smtClean="0"/>
              <a:t>&amp;</a:t>
            </a:r>
            <a:r>
              <a:rPr lang="zh-CN" altLang="en-US" sz="1600" dirty="0" smtClean="0"/>
              <a:t>埋点质量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监控管理：</a:t>
            </a:r>
            <a:r>
              <a:rPr lang="zh-CN" altLang="en-US" sz="1600" dirty="0"/>
              <a:t>总</a:t>
            </a:r>
            <a:r>
              <a:rPr lang="zh-CN" altLang="en-US" sz="1600" dirty="0" smtClean="0"/>
              <a:t>埋点量</a:t>
            </a:r>
            <a:r>
              <a:rPr lang="zh-CN" altLang="en-US" sz="1600" dirty="0"/>
              <a:t>　</a:t>
            </a:r>
            <a:r>
              <a:rPr lang="en-US" altLang="zh-CN" sz="1600" dirty="0" smtClean="0"/>
              <a:t>5426  </a:t>
            </a:r>
            <a:r>
              <a:rPr lang="zh-CN" altLang="en-US" sz="1600" dirty="0" smtClean="0"/>
              <a:t>　　核心埋点量　</a:t>
            </a:r>
            <a:r>
              <a:rPr lang="en-US" altLang="zh-CN" sz="1600" dirty="0" smtClean="0"/>
              <a:t>379</a:t>
            </a:r>
            <a:r>
              <a:rPr lang="en-US" altLang="zh-CN" sz="1600" dirty="0"/>
              <a:t>  </a:t>
            </a:r>
            <a:r>
              <a:rPr lang="zh-CN" altLang="en-US" sz="1600" dirty="0" smtClean="0"/>
              <a:t>　　核心埋点监控量　</a:t>
            </a:r>
            <a:r>
              <a:rPr lang="en-US" altLang="zh-CN" sz="1600" dirty="0" smtClean="0"/>
              <a:t>340</a:t>
            </a:r>
            <a:endParaRPr lang="en-US" altLang="zh-CN" sz="1600" b="1" dirty="0" smtClean="0">
              <a:sym typeface="Wingdings" panose="05000000000000000000" pitchFamily="2" charset="2"/>
            </a:endParaRPr>
          </a:p>
          <a:p>
            <a:endParaRPr lang="en-US" altLang="zh-CN" sz="1600" b="1" dirty="0">
              <a:sym typeface="Wingdings" panose="05000000000000000000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15929" t="10503"/>
          <a:stretch>
            <a:fillRect/>
          </a:stretch>
        </p:blipFill>
        <p:spPr>
          <a:xfrm>
            <a:off x="2101986" y="2335338"/>
            <a:ext cx="7437175" cy="3394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酒店数仓重构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703512" y="1439645"/>
            <a:ext cx="8970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ym typeface="Wingdings" panose="05000000000000000000" pitchFamily="2" charset="2"/>
              </a:rPr>
              <a:t>措施</a:t>
            </a:r>
            <a:r>
              <a:rPr lang="en-US" altLang="zh-CN" sz="1600" dirty="0" smtClean="0">
                <a:sym typeface="Wingdings" panose="05000000000000000000" pitchFamily="2" charset="2"/>
              </a:rPr>
              <a:t>-</a:t>
            </a:r>
            <a:r>
              <a:rPr lang="zh-CN" altLang="en-US" sz="1600" dirty="0" smtClean="0">
                <a:sym typeface="Wingdings" panose="05000000000000000000" pitchFamily="2" charset="2"/>
              </a:rPr>
              <a:t>流量重构</a:t>
            </a:r>
            <a:endParaRPr lang="en-US" altLang="zh-CN" sz="1600" dirty="0" smtClean="0"/>
          </a:p>
          <a:p>
            <a:endParaRPr lang="en-US" altLang="zh-CN" sz="1600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025796890"/>
              </p:ext>
            </p:extLst>
          </p:nvPr>
        </p:nvGraphicFramePr>
        <p:xfrm>
          <a:off x="1841974" y="2249131"/>
          <a:ext cx="4822986" cy="2251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469364216"/>
              </p:ext>
            </p:extLst>
          </p:nvPr>
        </p:nvGraphicFramePr>
        <p:xfrm>
          <a:off x="5394959" y="1581765"/>
          <a:ext cx="5618481" cy="358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4" name="下箭头 3"/>
          <p:cNvSpPr/>
          <p:nvPr/>
        </p:nvSpPr>
        <p:spPr>
          <a:xfrm>
            <a:off x="9280080" y="2468880"/>
            <a:ext cx="77280" cy="167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18720" y="310389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queryid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14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酒店数仓重构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389196" y="1347252"/>
            <a:ext cx="907851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ym typeface="Wingdings" panose="05000000000000000000" pitchFamily="2" charset="2"/>
              </a:rPr>
              <a:t>成果</a:t>
            </a:r>
            <a:endParaRPr lang="en-US" altLang="zh-CN" sz="2400" b="1" dirty="0" smtClean="0">
              <a:sym typeface="Wingdings" panose="05000000000000000000" pitchFamily="2" charset="2"/>
            </a:endParaRPr>
          </a:p>
          <a:p>
            <a:endParaRPr lang="en-US" altLang="zh-CN" sz="1600" dirty="0" smtClean="0"/>
          </a:p>
          <a:p>
            <a:pPr marL="285750" indent="-285750">
              <a:buFontTx/>
              <a:buChar char="-"/>
            </a:pPr>
            <a:r>
              <a:rPr lang="zh-CN" altLang="en-US" sz="1600" dirty="0"/>
              <a:t>整个重构项目从</a:t>
            </a:r>
            <a:r>
              <a:rPr lang="en-US" altLang="zh-CN" sz="1600" dirty="0"/>
              <a:t>21</a:t>
            </a:r>
            <a:r>
              <a:rPr lang="zh-CN" altLang="en-US" sz="1600" dirty="0"/>
              <a:t>年</a:t>
            </a:r>
            <a:r>
              <a:rPr lang="en-US" altLang="zh-CN" sz="1600" dirty="0"/>
              <a:t>9</a:t>
            </a:r>
            <a:r>
              <a:rPr lang="zh-CN" altLang="en-US" sz="1600" dirty="0"/>
              <a:t>月份开始，</a:t>
            </a:r>
            <a:r>
              <a:rPr lang="en-US" altLang="zh-CN" sz="1600" dirty="0"/>
              <a:t>22</a:t>
            </a:r>
            <a:r>
              <a:rPr lang="zh-CN" altLang="en-US" sz="1600" dirty="0"/>
              <a:t>年</a:t>
            </a:r>
            <a:r>
              <a:rPr lang="en-US" altLang="zh-CN" sz="1600" dirty="0"/>
              <a:t>7</a:t>
            </a:r>
            <a:r>
              <a:rPr lang="zh-CN" altLang="en-US" sz="1600" dirty="0" smtClean="0"/>
              <a:t>月份完成</a:t>
            </a:r>
            <a:r>
              <a:rPr lang="en-US" altLang="zh-CN" sz="1600" dirty="0" smtClean="0"/>
              <a:t>: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13</a:t>
            </a:r>
            <a:r>
              <a:rPr lang="zh-CN" altLang="en-US" sz="1600" dirty="0" smtClean="0"/>
              <a:t>一级主题，</a:t>
            </a:r>
            <a:r>
              <a:rPr lang="en-US" altLang="zh-CN" sz="1600" dirty="0" smtClean="0"/>
              <a:t>85</a:t>
            </a:r>
            <a:r>
              <a:rPr lang="zh-CN" altLang="en-US" sz="1600" dirty="0" smtClean="0"/>
              <a:t>二级主题</a:t>
            </a:r>
            <a:r>
              <a:rPr lang="zh-CN" altLang="zh-CN" sz="1600" dirty="0" smtClean="0"/>
              <a:t>，</a:t>
            </a:r>
            <a:r>
              <a:rPr lang="zh-CN" altLang="en-US" sz="1600" dirty="0" smtClean="0"/>
              <a:t>解决架构不合理问题，</a:t>
            </a:r>
            <a:r>
              <a:rPr lang="en-US" altLang="zh-CN" sz="1600" dirty="0" smtClean="0"/>
              <a:t>80</a:t>
            </a:r>
            <a:r>
              <a:rPr lang="en-US" altLang="zh-CN" sz="1600" dirty="0"/>
              <a:t>%+</a:t>
            </a:r>
            <a:r>
              <a:rPr lang="zh-CN" altLang="zh-CN" sz="1600" dirty="0"/>
              <a:t>的数仓开发</a:t>
            </a:r>
            <a:r>
              <a:rPr lang="zh-CN" altLang="zh-CN" sz="1600" dirty="0" smtClean="0"/>
              <a:t>需求一</a:t>
            </a:r>
            <a:r>
              <a:rPr lang="zh-CN" altLang="zh-CN" sz="1600" dirty="0"/>
              <a:t>个</a:t>
            </a:r>
            <a:r>
              <a:rPr lang="zh-CN" altLang="zh-CN" sz="1600" dirty="0" smtClean="0"/>
              <a:t>组</a:t>
            </a:r>
            <a:r>
              <a:rPr lang="zh-CN" altLang="en-US" sz="1600" dirty="0" smtClean="0"/>
              <a:t>完成；</a:t>
            </a:r>
            <a:r>
              <a:rPr lang="zh-CN" altLang="en-US" sz="1600" dirty="0"/>
              <a:t>模型通用型得到</a:t>
            </a:r>
            <a:r>
              <a:rPr lang="zh-CN" altLang="en-US" sz="1600" dirty="0" smtClean="0"/>
              <a:t>提升，</a:t>
            </a:r>
            <a:r>
              <a:rPr lang="en-US" altLang="zh-CN" sz="1600" dirty="0" err="1" smtClean="0"/>
              <a:t>idev</a:t>
            </a:r>
            <a:r>
              <a:rPr lang="zh-CN" altLang="zh-CN" sz="1600" dirty="0"/>
              <a:t>需求的交付吞吐量</a:t>
            </a:r>
            <a:r>
              <a:rPr lang="zh-CN" altLang="zh-CN" sz="1600" dirty="0" smtClean="0"/>
              <a:t>提高</a:t>
            </a:r>
            <a:r>
              <a:rPr lang="en-US" altLang="zh-CN" sz="1600" dirty="0" smtClean="0"/>
              <a:t>100</a:t>
            </a:r>
            <a:r>
              <a:rPr lang="en-US" altLang="zh-CN" sz="1600" dirty="0"/>
              <a:t>%</a:t>
            </a:r>
            <a:r>
              <a:rPr lang="zh-CN" altLang="zh-CN" sz="1600" dirty="0"/>
              <a:t>，交付周期中位数从</a:t>
            </a:r>
            <a:r>
              <a:rPr lang="en-US" altLang="zh-CN" sz="1600" dirty="0"/>
              <a:t>7</a:t>
            </a:r>
            <a:r>
              <a:rPr lang="zh-CN" altLang="zh-CN" sz="1600" dirty="0"/>
              <a:t>天降到</a:t>
            </a:r>
            <a:r>
              <a:rPr lang="en-US" altLang="zh-CN" sz="1600" dirty="0"/>
              <a:t>5</a:t>
            </a:r>
            <a:r>
              <a:rPr lang="zh-CN" altLang="zh-CN" sz="1600" dirty="0" smtClean="0"/>
              <a:t>天</a:t>
            </a:r>
            <a:r>
              <a:rPr lang="zh-CN" altLang="en-US" sz="1600" dirty="0"/>
              <a:t>，研发</a:t>
            </a:r>
            <a:r>
              <a:rPr lang="zh-CN" altLang="en-US" sz="1600" dirty="0" smtClean="0"/>
              <a:t>效率提升显著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endParaRPr lang="en-US" altLang="zh-CN" sz="1600" dirty="0" smtClean="0"/>
          </a:p>
        </p:txBody>
      </p:sp>
      <p:pic>
        <p:nvPicPr>
          <p:cNvPr id="13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036" y="3040023"/>
            <a:ext cx="10400665" cy="2553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160476_3*m_i*1_1"/>
  <p:tag name="KSO_WM_TEMPLATE_CATEGORY" val="diagram"/>
  <p:tag name="KSO_WM_TEMPLATE_INDEX" val="160476"/>
  <p:tag name="KSO_WM_UNIT_LAYERLEVEL" val="1_1"/>
  <p:tag name="KSO_WM_TAG_VERSION" val="1.0"/>
  <p:tag name="KSO_WM_BEAUTIFY_FLAG" val="#wm#"/>
  <p:tag name="KSO_WM_UNIT_LINE_FORE_SCHEMECOLOR_INDEX" val="6"/>
  <p:tag name="KSO_WM_UNIT_LINE_FILL_TYPE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2"/>
  <p:tag name="KSO_WM_UNIT_ID" val="diagram160476_3*m_h_i*1_3_2"/>
  <p:tag name="KSO_WM_TEMPLATE_CATEGORY" val="diagram"/>
  <p:tag name="KSO_WM_TEMPLATE_INDEX" val="16047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160476_3*m_h_i*1_1_1"/>
  <p:tag name="KSO_WM_TEMPLATE_CATEGORY" val="diagram"/>
  <p:tag name="KSO_WM_TEMPLATE_INDEX" val="160476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160476_3*m_h_f*1_1_1"/>
  <p:tag name="KSO_WM_TEMPLATE_CATEGORY" val="diagram"/>
  <p:tag name="KSO_WM_TEMPLATE_INDEX" val="160476"/>
  <p:tag name="KSO_WM_UNIT_LAYERLEVEL" val="1_1_1"/>
  <p:tag name="KSO_WM_TAG_VERSION" val="1.0"/>
  <p:tag name="KSO_WM_BEAUTIFY_FLAG" val="#wm#"/>
  <p:tag name="KSO_WM_UNIT_PRESET_TEXT" val="添加标题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160476_3*m_h_i*1_2_1"/>
  <p:tag name="KSO_WM_TEMPLATE_CATEGORY" val="diagram"/>
  <p:tag name="KSO_WM_TEMPLATE_INDEX" val="160476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160476_3*m_h_f*1_2_1"/>
  <p:tag name="KSO_WM_TEMPLATE_CATEGORY" val="diagram"/>
  <p:tag name="KSO_WM_TEMPLATE_INDEX" val="160476"/>
  <p:tag name="KSO_WM_UNIT_LAYERLEVEL" val="1_1_1"/>
  <p:tag name="KSO_WM_TAG_VERSION" val="1.0"/>
  <p:tag name="KSO_WM_BEAUTIFY_FLAG" val="#wm#"/>
  <p:tag name="KSO_WM_UNIT_PRESET_TEXT" val="添加标题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160476_3*m_h_i*1_3_1"/>
  <p:tag name="KSO_WM_TEMPLATE_CATEGORY" val="diagram"/>
  <p:tag name="KSO_WM_TEMPLATE_INDEX" val="160476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160476_3*m_h_f*1_3_1"/>
  <p:tag name="KSO_WM_TEMPLATE_CATEGORY" val="diagram"/>
  <p:tag name="KSO_WM_TEMPLATE_INDEX" val="160476"/>
  <p:tag name="KSO_WM_UNIT_LAYERLEVEL" val="1_1_1"/>
  <p:tag name="KSO_WM_TAG_VERSION" val="1.0"/>
  <p:tag name="KSO_WM_BEAUTIFY_FLAG" val="#wm#"/>
  <p:tag name="KSO_WM_UNIT_PRESET_TEXT" val="添加标题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diagram160476_3*m_h_i*1_1_2"/>
  <p:tag name="KSO_WM_TEMPLATE_CATEGORY" val="diagram"/>
  <p:tag name="KSO_WM_TEMPLATE_INDEX" val="16047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ID" val="diagram160476_3*m_h_i*1_2_2"/>
  <p:tag name="KSO_WM_TEMPLATE_CATEGORY" val="diagram"/>
  <p:tag name="KSO_WM_TEMPLATE_INDEX" val="16047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1228</Words>
  <Application>Microsoft Office PowerPoint</Application>
  <PresentationFormat>宽屏</PresentationFormat>
  <Paragraphs>135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宋体</vt:lpstr>
      <vt:lpstr>微软雅黑</vt:lpstr>
      <vt:lpstr>Arial</vt:lpstr>
      <vt:lpstr>Calibri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Xiaofeng Zhang （张晓峰）</dc:creator>
  <cp:lastModifiedBy>Maria Yu （于美丽）</cp:lastModifiedBy>
  <cp:revision>944</cp:revision>
  <dcterms:created xsi:type="dcterms:W3CDTF">2022-11-27T11:05:20Z</dcterms:created>
  <dcterms:modified xsi:type="dcterms:W3CDTF">2022-12-01T04:14:21Z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