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84" r:id="rId2"/>
    <p:sldId id="381" r:id="rId3"/>
    <p:sldId id="396" r:id="rId4"/>
    <p:sldId id="386" r:id="rId5"/>
    <p:sldId id="388" r:id="rId6"/>
    <p:sldId id="390" r:id="rId7"/>
    <p:sldId id="393" r:id="rId8"/>
    <p:sldId id="399" r:id="rId9"/>
    <p:sldId id="400" r:id="rId10"/>
    <p:sldId id="401" r:id="rId11"/>
    <p:sldId id="402" r:id="rId12"/>
  </p:sldIdLst>
  <p:sldSz cx="9144000" cy="6858000" type="screen4x3"/>
  <p:notesSz cx="6786563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6" userDrawn="1">
          <p15:clr>
            <a:srgbClr val="A4A3A4"/>
          </p15:clr>
        </p15:guide>
        <p15:guide id="2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9CA3"/>
    <a:srgbClr val="036A75"/>
    <a:srgbClr val="025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79765" autoAdjust="0"/>
  </p:normalViewPr>
  <p:slideViewPr>
    <p:cSldViewPr>
      <p:cViewPr varScale="1">
        <p:scale>
          <a:sx n="110" d="100"/>
          <a:sy n="110" d="100"/>
        </p:scale>
        <p:origin x="114" y="732"/>
      </p:cViewPr>
      <p:guideLst>
        <p:guide orient="horz" pos="1256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4002" y="114"/>
      </p:cViewPr>
      <p:guideLst/>
    </p:cSldViewPr>
  </p:notesViewPr>
  <p:gridSpacing cx="61199" cy="611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5F18-48CC-4A1D-9FF6-EB099217149D}" type="datetimeFigureOut">
              <a:rPr lang="ko-KR" altLang="en-US" smtClean="0"/>
              <a:pPr/>
              <a:t>2023-12-19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657" y="4712891"/>
            <a:ext cx="5429250" cy="446484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149" y="9424059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357AB-552E-4172-926F-8DC44664E9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9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D6A7A19-6BE8-4DE8-B2E0-E9C1517CE7C1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815B-59B0-4666-90AD-379A4D33DE99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3407-A919-4EC1-9E9E-1CA011998132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wrap="square"/>
          <a:lstStyle>
            <a:lvl1pPr latinLnBrk="0">
              <a:defRPr/>
            </a:lvl1pPr>
            <a:lvl2pPr latinLnBrk="0">
              <a:defRPr sz="2000"/>
            </a:lvl2pPr>
            <a:lvl3pPr latinLnBrk="0">
              <a:defRPr sz="2000"/>
            </a:lvl3pPr>
            <a:lvl4pPr latinLnBrk="0">
              <a:defRPr sz="2000"/>
            </a:lvl4pPr>
            <a:lvl5pPr latinLnBrk="0"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42D-2937-4846-9911-94824D358897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45-BC65-40D9-A88C-48112EDA0075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E4F-F497-4CED-895A-C7E17F89C10E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363A-B88E-474C-B5DF-F4718D1802A6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AD27-0123-4F30-A7F7-93EE4AE77DC0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CB1F-103E-4BBB-A165-C736F5D5B8D6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63-A9ED-4628-8E8A-118BB3829DBF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5114-DEFD-48FA-AA5A-ECE2CE014FB2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hyperlink" Target="https://web.cs.hacettepe.edu.tr/~selman/malev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24644F8-02C5-517F-BCF4-BB2D9983B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지능형 </a:t>
            </a:r>
            <a:r>
              <a:rPr lang="ko-KR" altLang="en-US" dirty="0" err="1"/>
              <a:t>맬웨어</a:t>
            </a:r>
            <a:r>
              <a:rPr lang="ko-KR" altLang="en-US" dirty="0"/>
              <a:t> 탐지를 위한</a:t>
            </a:r>
            <a:br>
              <a:rPr lang="en-US" altLang="ko-KR" dirty="0"/>
            </a:br>
            <a:r>
              <a:rPr lang="ko-KR" altLang="en-US" dirty="0" err="1"/>
              <a:t>머신러닝</a:t>
            </a:r>
            <a:r>
              <a:rPr lang="ko-KR" altLang="en-US" dirty="0"/>
              <a:t> 기반 분류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7AFDF1F-F5DB-CA1E-5991-95498C837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윤종인</a:t>
            </a:r>
            <a:endParaRPr lang="en-US" altLang="ko-KR" dirty="0"/>
          </a:p>
          <a:p>
            <a:r>
              <a:rPr lang="en-US" altLang="ko-KR" dirty="0"/>
              <a:t>219161118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7A781-1B93-7085-C4DE-3BE42C77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1BD34-49A2-0715-9959-953C2104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7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049D-5683-EC74-609E-DC4B089B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D8711-A876-8363-2BCF-3F2F3601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3438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성능 개선</a:t>
            </a: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손실함수의 개선을 통해 신경망 성능 향상 </a:t>
            </a:r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(</a:t>
            </a:r>
            <a:r>
              <a:rPr lang="en-US" altLang="ko-KR" dirty="0" err="1">
                <a:solidFill>
                  <a:srgbClr val="222222"/>
                </a:solidFill>
                <a:latin typeface="AppleSDGothicNeo-Light"/>
              </a:rPr>
              <a:t>ReLU</a:t>
            </a:r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)</a:t>
            </a:r>
            <a:br>
              <a:rPr lang="en-US" altLang="ko-KR" dirty="0">
                <a:solidFill>
                  <a:srgbClr val="222222"/>
                </a:solidFill>
                <a:latin typeface="AppleSDGothicNeo-Light"/>
              </a:rPr>
            </a:br>
            <a:r>
              <a:rPr lang="ko-KR" altLang="en-US" dirty="0">
                <a:solidFill>
                  <a:srgbClr val="222222"/>
                </a:solidFill>
                <a:latin typeface="+mj-lt"/>
              </a:rPr>
              <a:t>손실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 0.8 → 0.2~0.4</a:t>
            </a:r>
            <a:br>
              <a:rPr lang="en-US" altLang="ko-KR" dirty="0">
                <a:solidFill>
                  <a:srgbClr val="222222"/>
                </a:solidFill>
                <a:latin typeface="AppleSDGothicNeo-Light"/>
              </a:rPr>
            </a:b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대부분 </a:t>
            </a:r>
            <a:r>
              <a:rPr lang="ko-KR" altLang="en-US" dirty="0" err="1">
                <a:solidFill>
                  <a:srgbClr val="222222"/>
                </a:solidFill>
                <a:latin typeface="AppleSDGothicNeo-Light"/>
              </a:rPr>
              <a:t>맬웨어의</a:t>
            </a:r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 분류 성능 향상</a:t>
            </a:r>
            <a:br>
              <a:rPr lang="en-US" altLang="ko-KR" dirty="0">
                <a:solidFill>
                  <a:srgbClr val="222222"/>
                </a:solidFill>
                <a:latin typeface="AppleSDGothicNeo-Light"/>
              </a:rPr>
            </a:br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(</a:t>
            </a:r>
            <a:r>
              <a:rPr lang="en-US" altLang="ko-KR" dirty="0" err="1">
                <a:solidFill>
                  <a:srgbClr val="222222"/>
                </a:solidFill>
                <a:latin typeface="AppleSDGothicNeo-Light"/>
              </a:rPr>
              <a:t>Neshta</a:t>
            </a:r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외 일부</a:t>
            </a:r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제외</a:t>
            </a:r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D395-6081-D73D-E16E-13C652B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95342-5EFB-803F-E708-8C24A957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EAB66D-6F55-3A06-8A33-84D0A58B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33" y="4430226"/>
            <a:ext cx="1284847" cy="16746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CCA0A68-DADB-7772-D5B4-C8FE42F5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56" y="2817010"/>
            <a:ext cx="1310611" cy="327408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0464FEF-4410-30AC-FA99-20CCF2364D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324880" y="5267542"/>
            <a:ext cx="389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35212E87-D7EB-B69A-8DFC-4C301C6E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80" y="3527913"/>
            <a:ext cx="3314840" cy="26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5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049D-5683-EC74-609E-DC4B089B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 및 개발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D8711-A876-8363-2BCF-3F2F3601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3438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문제</a:t>
            </a: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정상 소프트웨어의 높은 </a:t>
            </a:r>
            <a:r>
              <a:rPr lang="ko-KR" altLang="en-US" dirty="0" err="1">
                <a:solidFill>
                  <a:srgbClr val="222222"/>
                </a:solidFill>
                <a:latin typeface="AppleSDGothicNeo-Light"/>
              </a:rPr>
              <a:t>맬웨어</a:t>
            </a:r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 오진 비율</a:t>
            </a:r>
            <a:br>
              <a:rPr lang="en-US" altLang="ko-KR" dirty="0">
                <a:solidFill>
                  <a:srgbClr val="222222"/>
                </a:solidFill>
                <a:latin typeface="AppleSDGothicNeo-Light"/>
              </a:rPr>
            </a:br>
            <a:r>
              <a:rPr lang="en-US" altLang="ko-KR" dirty="0" err="1">
                <a:solidFill>
                  <a:srgbClr val="222222"/>
                </a:solidFill>
                <a:latin typeface="AppleSDGothicNeo-Light"/>
              </a:rPr>
              <a:t>Neshta</a:t>
            </a:r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(17): 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25~30%</a:t>
            </a:r>
          </a:p>
          <a:p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원인</a:t>
            </a: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정상 소프트웨어에 바이러스 코드를 추가하여 전파하는 종류</a:t>
            </a: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복잡도가 높음</a:t>
            </a: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lvl="1"/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솔루션</a:t>
            </a: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데이터셋 추가 및 다른 기법 사용</a:t>
            </a:r>
            <a:br>
              <a:rPr lang="en-US" altLang="ko-KR" dirty="0">
                <a:solidFill>
                  <a:srgbClr val="222222"/>
                </a:solidFill>
                <a:latin typeface="AppleSDGothicNeo-Light"/>
              </a:rPr>
            </a:b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D395-6081-D73D-E16E-13C652B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95342-5EFB-803F-E708-8C24A957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42BBF6-815B-233B-BF49-DF996F01E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3" t="63795" r="14711" b="32133"/>
          <a:stretch/>
        </p:blipFill>
        <p:spPr>
          <a:xfrm>
            <a:off x="685863" y="5759423"/>
            <a:ext cx="7772273" cy="34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5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72FF3-CA08-8278-4D02-9A87888C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F6F4D-D434-F816-A165-EC77BDF8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지능형 </a:t>
            </a:r>
            <a:r>
              <a:rPr lang="ko-KR" altLang="en-US" dirty="0" err="1"/>
              <a:t>맬웨어</a:t>
            </a:r>
            <a:r>
              <a:rPr lang="ko-KR" altLang="en-US" dirty="0"/>
              <a:t> 탐지 </a:t>
            </a:r>
            <a:endParaRPr lang="en-US" altLang="ko-KR" dirty="0"/>
          </a:p>
          <a:p>
            <a:pPr lvl="1"/>
            <a:r>
              <a:rPr lang="ko-KR" altLang="en-US" dirty="0" err="1"/>
              <a:t>맬웨어</a:t>
            </a:r>
            <a:r>
              <a:rPr lang="en-US" altLang="ko-KR" dirty="0"/>
              <a:t>: '</a:t>
            </a:r>
            <a:r>
              <a:rPr lang="ko-KR" altLang="en-US" dirty="0"/>
              <a:t>악성 소프트웨어</a:t>
            </a:r>
            <a:r>
              <a:rPr lang="en-US" altLang="ko-KR" dirty="0"/>
              <a:t>’</a:t>
            </a:r>
            <a:br>
              <a:rPr lang="en-US" altLang="ko-KR" dirty="0"/>
            </a:br>
            <a:r>
              <a:rPr lang="ko-KR" altLang="en-US" sz="1950" dirty="0"/>
              <a:t>시스템에 해를 끼치거나 정보 도용을 목적으로 설계된 소프트웨어</a:t>
            </a:r>
            <a:endParaRPr lang="en-US" altLang="ko-KR" sz="1950" dirty="0"/>
          </a:p>
          <a:p>
            <a:pPr lvl="1"/>
            <a:r>
              <a:rPr lang="ko-KR" altLang="en-US" dirty="0"/>
              <a:t>보안 우회를 위해 복잡하게 설계된 </a:t>
            </a:r>
            <a:r>
              <a:rPr lang="ko-KR" altLang="en-US" dirty="0" err="1"/>
              <a:t>맬웨어</a:t>
            </a:r>
            <a:r>
              <a:rPr lang="ko-KR" altLang="en-US" dirty="0"/>
              <a:t> 탐지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기반 </a:t>
            </a:r>
            <a:r>
              <a:rPr lang="ko-KR" altLang="en-US" dirty="0" err="1"/>
              <a:t>맬웨어</a:t>
            </a:r>
            <a:r>
              <a:rPr lang="ko-KR" altLang="en-US" dirty="0"/>
              <a:t> 분류</a:t>
            </a:r>
            <a:endParaRPr lang="en-US" altLang="ko-KR" dirty="0"/>
          </a:p>
          <a:p>
            <a:pPr lvl="1"/>
            <a:r>
              <a:rPr lang="ko-KR" altLang="en-US" dirty="0" err="1"/>
              <a:t>머신러닝</a:t>
            </a:r>
            <a:r>
              <a:rPr lang="en-US" altLang="ko-KR" dirty="0"/>
              <a:t>: </a:t>
            </a:r>
            <a:r>
              <a:rPr lang="ko-KR" altLang="en-US" dirty="0"/>
              <a:t>데이터로부터 학습하여 패턴을 인식하고 예측하는 인공지능 기술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머신러닝</a:t>
            </a:r>
            <a:r>
              <a:rPr lang="ko-KR" altLang="en-US" dirty="0"/>
              <a:t> 모델을 개발해 </a:t>
            </a:r>
            <a:r>
              <a:rPr lang="ko-KR" altLang="en-US" dirty="0" err="1"/>
              <a:t>맬웨어</a:t>
            </a:r>
            <a:r>
              <a:rPr lang="ko-KR" altLang="en-US" dirty="0"/>
              <a:t> 탐지 및 분류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84264-3EE2-8E01-A661-F0946AD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40F4A4-92E3-1E7F-DF4B-DDF4321D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1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049D-5683-EC74-609E-DC4B089B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D8711-A876-8363-2BCF-3F2F3601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58211"/>
          </a:xfrm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ko-KR" altLang="en-US" dirty="0"/>
              <a:t>원인</a:t>
            </a:r>
            <a:endParaRPr lang="en-US" altLang="ko-KR" dirty="0"/>
          </a:p>
          <a:p>
            <a:pPr lvl="1"/>
            <a:r>
              <a:rPr lang="ko-KR" altLang="en-US" dirty="0"/>
              <a:t>보안 우회를 위한 지능형 </a:t>
            </a:r>
            <a:r>
              <a:rPr lang="ko-KR" altLang="en-US" dirty="0" err="1"/>
              <a:t>맬웨어</a:t>
            </a:r>
            <a:r>
              <a:rPr lang="ko-KR" altLang="en-US" dirty="0"/>
              <a:t> 증가로</a:t>
            </a:r>
            <a:br>
              <a:rPr lang="en-US" altLang="ko-KR" dirty="0"/>
            </a:br>
            <a:r>
              <a:rPr lang="ko-KR" altLang="en-US" dirty="0"/>
              <a:t>전통적인 </a:t>
            </a:r>
            <a:r>
              <a:rPr lang="ko-KR" altLang="en-US" dirty="0" err="1"/>
              <a:t>맬웨어</a:t>
            </a:r>
            <a:r>
              <a:rPr lang="ko-KR" altLang="en-US" dirty="0"/>
              <a:t> 분류 방법의 한계가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심각성</a:t>
            </a:r>
            <a:endParaRPr lang="en-US" altLang="ko-KR" dirty="0"/>
          </a:p>
          <a:p>
            <a:pPr lvl="1"/>
            <a:r>
              <a:rPr lang="ko-KR" altLang="en-US" dirty="0" err="1"/>
              <a:t>맬웨어로</a:t>
            </a:r>
            <a:r>
              <a:rPr lang="ko-KR" altLang="en-US" dirty="0"/>
              <a:t> 인한 피해 발생 증가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D395-6081-D73D-E16E-13C652B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95342-5EFB-803F-E708-8C24A957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9A5F4B6-FB05-0F03-1156-D5B58E017D95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1028" name="Picture 4" descr="Record di cyberattacchi in Italia">
            <a:extLst>
              <a:ext uri="{FF2B5EF4-FFF2-40B4-BE49-F238E27FC236}">
                <a16:creationId xmlns:a16="http://schemas.microsoft.com/office/drawing/2014/main" id="{FDBD5615-67B2-4F86-8DEA-1287E48EE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62" y="3796194"/>
            <a:ext cx="3182348" cy="202580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7397B0-28F9-CC9E-7D24-4891F628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4" y="3897319"/>
            <a:ext cx="4435262" cy="6489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436240-E567-B35A-A85B-FA0CCD6B4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4" y="4809094"/>
            <a:ext cx="4425902" cy="8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2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049D-5683-EC74-609E-DC4B089B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D8711-A876-8363-2BCF-3F2F3601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– </a:t>
            </a:r>
            <a:r>
              <a:rPr lang="ko-KR" altLang="en-US" dirty="0"/>
              <a:t>바이너리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 </a:t>
            </a:r>
            <a:r>
              <a:rPr lang="ko-KR" altLang="en-US" dirty="0"/>
              <a:t>샘플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ko-KR" altLang="en-US" dirty="0"/>
              <a:t> 기반 분류</a:t>
            </a:r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 –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D395-6081-D73D-E16E-13C652B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95342-5EFB-803F-E708-8C24A957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9A787BE-307B-F168-C752-82C9BA42E5A8}"/>
              </a:ext>
            </a:extLst>
          </p:cNvPr>
          <p:cNvSpPr/>
          <p:nvPr/>
        </p:nvSpPr>
        <p:spPr>
          <a:xfrm>
            <a:off x="900060" y="3789145"/>
            <a:ext cx="1690740" cy="145724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0C37D2-A900-4E1F-9F17-0677A728924D}"/>
              </a:ext>
            </a:extLst>
          </p:cNvPr>
          <p:cNvSpPr/>
          <p:nvPr/>
        </p:nvSpPr>
        <p:spPr>
          <a:xfrm>
            <a:off x="3367833" y="3272479"/>
            <a:ext cx="2563120" cy="249057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818F46D-2764-4681-0276-F1CB87C32D9B}"/>
              </a:ext>
            </a:extLst>
          </p:cNvPr>
          <p:cNvSpPr/>
          <p:nvPr/>
        </p:nvSpPr>
        <p:spPr>
          <a:xfrm>
            <a:off x="3738345" y="4773780"/>
            <a:ext cx="1768135" cy="708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신경망 기반</a:t>
            </a:r>
            <a:br>
              <a:rPr lang="en-US" altLang="ko-KR" dirty="0"/>
            </a:br>
            <a:r>
              <a:rPr lang="ko-KR" altLang="en-US" dirty="0"/>
              <a:t>분류 모델</a:t>
            </a:r>
            <a:endParaRPr lang="en-US" altLang="ko-KR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5C49632-4262-B8B4-63A0-4A064EDBDA75}"/>
              </a:ext>
            </a:extLst>
          </p:cNvPr>
          <p:cNvSpPr/>
          <p:nvPr/>
        </p:nvSpPr>
        <p:spPr>
          <a:xfrm>
            <a:off x="4233974" y="3064482"/>
            <a:ext cx="766780" cy="41296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52E077B-F472-8A2B-D05B-6EE147192384}"/>
              </a:ext>
            </a:extLst>
          </p:cNvPr>
          <p:cNvSpPr/>
          <p:nvPr/>
        </p:nvSpPr>
        <p:spPr>
          <a:xfrm>
            <a:off x="1362040" y="3582664"/>
            <a:ext cx="766780" cy="41296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082DC4-6CBD-DEEC-87B9-C3C945883CE7}"/>
              </a:ext>
            </a:extLst>
          </p:cNvPr>
          <p:cNvSpPr/>
          <p:nvPr/>
        </p:nvSpPr>
        <p:spPr>
          <a:xfrm>
            <a:off x="1112298" y="4174240"/>
            <a:ext cx="1266263" cy="687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바이너리</a:t>
            </a:r>
            <a:endParaRPr lang="en-US" altLang="ko-KR" dirty="0"/>
          </a:p>
          <a:p>
            <a:pPr algn="ctr"/>
            <a:r>
              <a:rPr lang="ko-KR" altLang="en-US" dirty="0"/>
              <a:t>샘플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996BE74-530C-4D54-7F54-1E5D7D883B91}"/>
              </a:ext>
            </a:extLst>
          </p:cNvPr>
          <p:cNvSpPr/>
          <p:nvPr/>
        </p:nvSpPr>
        <p:spPr>
          <a:xfrm>
            <a:off x="6707987" y="3789145"/>
            <a:ext cx="1690740" cy="145724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1502F3-8B8F-53F5-BEB2-FBCCF74ADCDF}"/>
              </a:ext>
            </a:extLst>
          </p:cNvPr>
          <p:cNvSpPr/>
          <p:nvPr/>
        </p:nvSpPr>
        <p:spPr>
          <a:xfrm>
            <a:off x="7169967" y="3582664"/>
            <a:ext cx="766780" cy="41296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4E3CBF5-88FD-B1A4-ABE7-33D43A6F4014}"/>
              </a:ext>
            </a:extLst>
          </p:cNvPr>
          <p:cNvSpPr/>
          <p:nvPr/>
        </p:nvSpPr>
        <p:spPr>
          <a:xfrm>
            <a:off x="6920225" y="4087919"/>
            <a:ext cx="1266263" cy="3792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분류결과</a:t>
            </a:r>
            <a:endParaRPr lang="en-US" altLang="ko-KR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85DEE1D-3127-F40A-DC37-ED49183DFDB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90800" y="4517766"/>
            <a:ext cx="593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D19082-E473-A832-A08E-295F75D05AC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930953" y="4517766"/>
            <a:ext cx="622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8CDEF11-16A8-D8E5-D489-447DCDA77B49}"/>
              </a:ext>
            </a:extLst>
          </p:cNvPr>
          <p:cNvSpPr/>
          <p:nvPr/>
        </p:nvSpPr>
        <p:spPr>
          <a:xfrm>
            <a:off x="6920224" y="4611162"/>
            <a:ext cx="1266263" cy="3792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평가결과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4B6DF2E-3CFA-CFB9-7DD7-15457B7EC545}"/>
              </a:ext>
            </a:extLst>
          </p:cNvPr>
          <p:cNvSpPr/>
          <p:nvPr/>
        </p:nvSpPr>
        <p:spPr>
          <a:xfrm>
            <a:off x="3733297" y="3669725"/>
            <a:ext cx="1768135" cy="708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바이너리</a:t>
            </a:r>
            <a:br>
              <a:rPr lang="en-US" altLang="ko-KR" dirty="0"/>
            </a:br>
            <a:r>
              <a:rPr lang="ko-KR" altLang="en-US" dirty="0"/>
              <a:t>이미지 추출</a:t>
            </a:r>
            <a:endParaRPr lang="en-US" altLang="ko-KR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DED0F20-E1E4-CC74-357D-8AA81664E79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617364" y="4377825"/>
            <a:ext cx="1" cy="296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2767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049D-5683-EC74-609E-DC4B089B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D8711-A876-8363-2BCF-3F2F3601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hlinkClick r:id="rId2"/>
              </a:rPr>
              <a:t>MaleVis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데이터셋</a:t>
            </a:r>
            <a:endParaRPr lang="en-US" altLang="ko-KR" dirty="0"/>
          </a:p>
          <a:p>
            <a:pPr lvl="1"/>
            <a:r>
              <a:rPr lang="ko-KR" altLang="en-US" dirty="0"/>
              <a:t>코모도 그룹에서 제공하는 </a:t>
            </a:r>
            <a:r>
              <a:rPr lang="ko-KR" altLang="en-US" dirty="0" err="1"/>
              <a:t>맬웨어</a:t>
            </a:r>
            <a:r>
              <a:rPr lang="ko-KR" altLang="en-US" dirty="0"/>
              <a:t> 파일 사용</a:t>
            </a:r>
            <a:endParaRPr lang="en-US" altLang="ko-KR" dirty="0"/>
          </a:p>
          <a:p>
            <a:pPr lvl="1"/>
            <a:r>
              <a:rPr lang="en-US" altLang="ko-KR" dirty="0"/>
              <a:t>Bin2png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 err="1"/>
              <a:t>맬웨어</a:t>
            </a:r>
            <a:r>
              <a:rPr lang="ko-KR" altLang="en-US" dirty="0"/>
              <a:t> 파일은 이미지화</a:t>
            </a:r>
            <a:r>
              <a:rPr lang="en-US" altLang="ko-KR" dirty="0"/>
              <a:t> </a:t>
            </a:r>
            <a:r>
              <a:rPr lang="ko-KR" altLang="en-US" dirty="0"/>
              <a:t>되어있음</a:t>
            </a:r>
            <a:endParaRPr lang="en-US" altLang="ko-KR" dirty="0"/>
          </a:p>
          <a:p>
            <a:pPr lvl="1"/>
            <a:r>
              <a:rPr lang="en-US" altLang="ko-KR" dirty="0"/>
              <a:t>26</a:t>
            </a:r>
            <a:r>
              <a:rPr lang="ko-KR" altLang="en-US" dirty="0"/>
              <a:t>개 클래스</a:t>
            </a:r>
            <a:r>
              <a:rPr lang="en-US" altLang="ko-KR" dirty="0"/>
              <a:t>: </a:t>
            </a:r>
            <a:r>
              <a:rPr lang="ko-KR" altLang="en-US" dirty="0" err="1"/>
              <a:t>맬웨어</a:t>
            </a:r>
            <a:r>
              <a:rPr lang="ko-KR" altLang="en-US" dirty="0"/>
              <a:t> 유형 </a:t>
            </a:r>
            <a:r>
              <a:rPr lang="en-US" altLang="ko-KR" dirty="0"/>
              <a:t>25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정상 소프트웨어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ko-KR" altLang="en-US" dirty="0"/>
              <a:t>데이터셋 구조</a:t>
            </a:r>
            <a:endParaRPr lang="en-US" altLang="ko-KR" dirty="0"/>
          </a:p>
          <a:p>
            <a:pPr lvl="2"/>
            <a:r>
              <a:rPr lang="ko-KR" altLang="en-US" dirty="0"/>
              <a:t>훈련 이미지 </a:t>
            </a:r>
            <a:r>
              <a:rPr lang="en-US" altLang="ko-KR" dirty="0"/>
              <a:t>9100</a:t>
            </a:r>
            <a:r>
              <a:rPr lang="ko-KR" altLang="en-US" dirty="0"/>
              <a:t>개 </a:t>
            </a:r>
            <a:r>
              <a:rPr lang="en-US" altLang="ko-KR" dirty="0"/>
              <a:t>/ </a:t>
            </a:r>
            <a:r>
              <a:rPr lang="ko-KR" altLang="en-US" dirty="0"/>
              <a:t>검증 이미지 </a:t>
            </a:r>
            <a:r>
              <a:rPr lang="en-US" altLang="ko-KR" dirty="0"/>
              <a:t>5126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클래스 당 </a:t>
            </a:r>
            <a:r>
              <a:rPr lang="en-US" altLang="ko-KR" dirty="0"/>
              <a:t>350</a:t>
            </a:r>
            <a:r>
              <a:rPr lang="ko-KR" altLang="en-US" dirty="0"/>
              <a:t>개 이미지</a:t>
            </a:r>
            <a:endParaRPr lang="en-US" altLang="ko-KR" dirty="0"/>
          </a:p>
          <a:p>
            <a:pPr lvl="2"/>
            <a:r>
              <a:rPr lang="ko-KR" altLang="en-US" dirty="0" err="1"/>
              <a:t>맬웨어</a:t>
            </a:r>
            <a:r>
              <a:rPr lang="ko-KR" altLang="en-US" dirty="0"/>
              <a:t> 검증이 중요하므로</a:t>
            </a:r>
            <a:r>
              <a:rPr lang="en-US" altLang="ko-KR" dirty="0"/>
              <a:t> </a:t>
            </a:r>
            <a:r>
              <a:rPr lang="ko-KR" altLang="en-US" dirty="0"/>
              <a:t>정상 샘플이 더 많음</a:t>
            </a:r>
            <a:br>
              <a:rPr lang="en-US" altLang="ko-KR" dirty="0"/>
            </a:br>
            <a:r>
              <a:rPr lang="en-US" altLang="ko-KR" sz="1600" dirty="0"/>
              <a:t>(</a:t>
            </a:r>
            <a:r>
              <a:rPr lang="ko-KR" altLang="en-US" sz="1600" dirty="0" err="1"/>
              <a:t>맬웨어</a:t>
            </a:r>
            <a:r>
              <a:rPr lang="ko-KR" altLang="en-US" sz="1600" dirty="0"/>
              <a:t> 클래스당 </a:t>
            </a:r>
            <a:r>
              <a:rPr lang="en-US" altLang="ko-KR" sz="1600" dirty="0"/>
              <a:t>350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정상 샘플 </a:t>
            </a:r>
            <a:r>
              <a:rPr lang="en-US" altLang="ko-KR" sz="1600" dirty="0"/>
              <a:t>1482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D395-6081-D73D-E16E-13C652B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95342-5EFB-803F-E708-8C24A957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 descr="스크린샷, 텍스트, 직사각형, 사진 액자이(가) 표시된 사진&#10;&#10;자동 생성된 설명">
            <a:extLst>
              <a:ext uri="{FF2B5EF4-FFF2-40B4-BE49-F238E27FC236}">
                <a16:creationId xmlns:a16="http://schemas.microsoft.com/office/drawing/2014/main" id="{CCB4FC4F-DF4B-B2C7-A780-A2567B58C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" y="4897776"/>
            <a:ext cx="1093638" cy="1088645"/>
          </a:xfrm>
          <a:prstGeom prst="rect">
            <a:avLst/>
          </a:prstGeom>
        </p:spPr>
      </p:pic>
      <p:pic>
        <p:nvPicPr>
          <p:cNvPr id="7" name="그림 6" descr="스크린샷, 다채로움, 패턴, 라일락이(가) 표시된 사진&#10;&#10;자동 생성된 설명">
            <a:extLst>
              <a:ext uri="{FF2B5EF4-FFF2-40B4-BE49-F238E27FC236}">
                <a16:creationId xmlns:a16="http://schemas.microsoft.com/office/drawing/2014/main" id="{1F6D85E3-2638-AABD-E110-2D8FC5316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89" y="4897776"/>
            <a:ext cx="1093639" cy="1088645"/>
          </a:xfrm>
          <a:prstGeom prst="rect">
            <a:avLst/>
          </a:prstGeom>
        </p:spPr>
      </p:pic>
      <p:pic>
        <p:nvPicPr>
          <p:cNvPr id="8" name="그림 7" descr="의류, 패턴, 패브릭, 스크린샷이(가) 표시된 사진&#10;&#10;자동 생성된 설명">
            <a:extLst>
              <a:ext uri="{FF2B5EF4-FFF2-40B4-BE49-F238E27FC236}">
                <a16:creationId xmlns:a16="http://schemas.microsoft.com/office/drawing/2014/main" id="{3BD09E35-BA72-3218-B07D-980680BBD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10" y="4897776"/>
            <a:ext cx="1093639" cy="1088646"/>
          </a:xfrm>
          <a:prstGeom prst="rect">
            <a:avLst/>
          </a:prstGeom>
        </p:spPr>
      </p:pic>
      <p:pic>
        <p:nvPicPr>
          <p:cNvPr id="9" name="그림 8" descr="패턴, 패브릭, 의류, 라일락이(가) 표시된 사진&#10;&#10;자동 생성된 설명">
            <a:extLst>
              <a:ext uri="{FF2B5EF4-FFF2-40B4-BE49-F238E27FC236}">
                <a16:creationId xmlns:a16="http://schemas.microsoft.com/office/drawing/2014/main" id="{AF5C86E7-D69B-92A8-E4E3-C3CE1D442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19" y="4897776"/>
            <a:ext cx="1093638" cy="1088645"/>
          </a:xfrm>
          <a:prstGeom prst="rect">
            <a:avLst/>
          </a:prstGeom>
        </p:spPr>
      </p:pic>
      <p:pic>
        <p:nvPicPr>
          <p:cNvPr id="10" name="그림 9" descr="패턴, 예술, 다채로움, 모자이크이(가) 표시된 사진&#10;&#10;자동 생성된 설명">
            <a:extLst>
              <a:ext uri="{FF2B5EF4-FFF2-40B4-BE49-F238E27FC236}">
                <a16:creationId xmlns:a16="http://schemas.microsoft.com/office/drawing/2014/main" id="{346893BE-D9F5-6C4F-4129-365DF2280D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75" y="4897776"/>
            <a:ext cx="1093638" cy="10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049D-5683-EC74-609E-DC4B089B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/</a:t>
            </a:r>
            <a:r>
              <a:rPr lang="ko-KR" altLang="en-US" dirty="0"/>
              <a:t>검증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D8711-A876-8363-2BCF-3F2F3601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121212"/>
                </a:solidFill>
                <a:effectLst/>
                <a:latin typeface="Pretendard"/>
              </a:rPr>
              <a:t>분류 모델</a:t>
            </a:r>
            <a:endParaRPr lang="en-US" altLang="ko-KR" b="0" i="0" dirty="0">
              <a:solidFill>
                <a:srgbClr val="121212"/>
              </a:solidFill>
              <a:effectLst/>
              <a:latin typeface="Pretendard"/>
            </a:endParaRPr>
          </a:p>
          <a:p>
            <a:pPr lvl="1"/>
            <a:r>
              <a:rPr lang="en-US" altLang="ko-KR" b="0" i="0" dirty="0">
                <a:solidFill>
                  <a:srgbClr val="121212"/>
                </a:solidFill>
                <a:effectLst/>
                <a:latin typeface="Pretendard"/>
              </a:rPr>
              <a:t>CNN </a:t>
            </a:r>
            <a:r>
              <a:rPr lang="en-US" altLang="ko-KR" sz="1400" b="0" i="0" dirty="0">
                <a:solidFill>
                  <a:srgbClr val="121212"/>
                </a:solidFill>
                <a:effectLst/>
                <a:latin typeface="Pretendard"/>
              </a:rPr>
              <a:t>Convolutional Neural Networks</a:t>
            </a: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lvl="1"/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r>
              <a:rPr lang="ko-KR" altLang="en-US" b="0" i="0" dirty="0">
                <a:solidFill>
                  <a:srgbClr val="121212"/>
                </a:solidFill>
                <a:effectLst/>
                <a:latin typeface="Pretendard"/>
              </a:rPr>
              <a:t>검증 방법</a:t>
            </a:r>
            <a:endParaRPr lang="en-US" altLang="ko-KR" b="0" i="0" dirty="0">
              <a:solidFill>
                <a:srgbClr val="121212"/>
              </a:solidFill>
              <a:effectLst/>
              <a:latin typeface="Pretendard"/>
            </a:endParaRPr>
          </a:p>
          <a:p>
            <a:pPr lvl="1"/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Light"/>
              </a:rPr>
              <a:t>교차 검증 </a:t>
            </a:r>
            <a:r>
              <a:rPr lang="en-US" altLang="ko-KR" sz="1400" i="0" dirty="0">
                <a:effectLst/>
                <a:latin typeface="Söhne"/>
              </a:rPr>
              <a:t>Cross-validation</a:t>
            </a:r>
            <a:endParaRPr lang="en-US" altLang="ko-KR" sz="1400" i="0" dirty="0">
              <a:solidFill>
                <a:srgbClr val="222222"/>
              </a:solidFill>
              <a:effectLst/>
              <a:latin typeface="AppleSDGothicNeo-Light"/>
            </a:endParaRP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성능 평가</a:t>
            </a:r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정확도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정밀도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Söhne"/>
              </a:rPr>
              <a:t>재현율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, F1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점수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endParaRPr lang="en-US" altLang="ko-KR" sz="1400" dirty="0">
              <a:solidFill>
                <a:srgbClr val="222222"/>
              </a:solidFill>
              <a:latin typeface="AppleSDGothicNeo-Light"/>
            </a:endParaRPr>
          </a:p>
          <a:p>
            <a:pPr lvl="1"/>
            <a:endParaRPr lang="en-US" altLang="ko-KR" b="0" i="0" dirty="0">
              <a:solidFill>
                <a:srgbClr val="121212"/>
              </a:solidFill>
              <a:effectLst/>
              <a:latin typeface="Pretendard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D395-6081-D73D-E16E-13C652B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95342-5EFB-803F-E708-8C24A957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77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049D-5683-EC74-609E-DC4B089B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D8711-A876-8363-2BCF-3F2F3601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121212"/>
                </a:solidFill>
                <a:effectLst/>
                <a:latin typeface="Pretendard"/>
              </a:rPr>
              <a:t>데이터 스케일링</a:t>
            </a:r>
            <a:endParaRPr lang="en-US" altLang="ko-KR" dirty="0">
              <a:solidFill>
                <a:srgbClr val="121212"/>
              </a:solidFill>
              <a:latin typeface="Pretendard"/>
            </a:endParaRPr>
          </a:p>
          <a:p>
            <a:endParaRPr lang="en-US" altLang="ko-KR" b="0" i="0" dirty="0">
              <a:solidFill>
                <a:srgbClr val="121212"/>
              </a:solidFill>
              <a:effectLst/>
              <a:latin typeface="Pretendard"/>
            </a:endParaRPr>
          </a:p>
          <a:p>
            <a:endParaRPr lang="en-US" altLang="ko-KR" dirty="0">
              <a:solidFill>
                <a:srgbClr val="121212"/>
              </a:solidFill>
              <a:latin typeface="Pretendard"/>
            </a:endParaRPr>
          </a:p>
          <a:p>
            <a:pPr marL="0" indent="0">
              <a:buNone/>
            </a:pPr>
            <a:endParaRPr lang="en-US" altLang="ko-KR" dirty="0">
              <a:solidFill>
                <a:srgbClr val="121212"/>
              </a:solidFill>
              <a:latin typeface="Pretendard"/>
            </a:endParaRPr>
          </a:p>
          <a:p>
            <a:pPr lvl="1"/>
            <a:r>
              <a:rPr lang="ko-KR" altLang="en-US" dirty="0">
                <a:solidFill>
                  <a:srgbClr val="121212"/>
                </a:solidFill>
                <a:latin typeface="Pretendard"/>
              </a:rPr>
              <a:t>학습을 위해 이미지 픽셀 값을 </a:t>
            </a:r>
            <a:r>
              <a:rPr lang="en-US" altLang="ko-KR" dirty="0">
                <a:solidFill>
                  <a:srgbClr val="121212"/>
                </a:solidFill>
                <a:latin typeface="Pretendard"/>
              </a:rPr>
              <a:t>0</a:t>
            </a:r>
            <a:r>
              <a:rPr lang="ko-KR" altLang="en-US" dirty="0">
                <a:solidFill>
                  <a:srgbClr val="121212"/>
                </a:solidFill>
                <a:latin typeface="Pretendard"/>
              </a:rPr>
              <a:t>과 </a:t>
            </a:r>
            <a:r>
              <a:rPr lang="en-US" altLang="ko-KR" dirty="0">
                <a:solidFill>
                  <a:srgbClr val="121212"/>
                </a:solidFill>
                <a:latin typeface="Pretendard"/>
              </a:rPr>
              <a:t>1</a:t>
            </a:r>
            <a:r>
              <a:rPr lang="ko-KR" altLang="en-US" dirty="0">
                <a:solidFill>
                  <a:srgbClr val="121212"/>
                </a:solidFill>
                <a:latin typeface="Pretendard"/>
              </a:rPr>
              <a:t>사이로 정규화 </a:t>
            </a:r>
            <a:r>
              <a:rPr lang="en-US" altLang="ko-KR" dirty="0">
                <a:solidFill>
                  <a:srgbClr val="121212"/>
                </a:solidFill>
                <a:latin typeface="Pretendard"/>
              </a:rPr>
              <a:t>(map)</a:t>
            </a:r>
            <a:endParaRPr lang="en-US" altLang="ko-KR" b="0" i="0" dirty="0">
              <a:solidFill>
                <a:srgbClr val="121212"/>
              </a:solidFill>
              <a:effectLst/>
              <a:latin typeface="Pretendard"/>
            </a:endParaRPr>
          </a:p>
          <a:p>
            <a:endParaRPr lang="en-US" altLang="ko-KR" b="0" i="0" dirty="0">
              <a:solidFill>
                <a:srgbClr val="121212"/>
              </a:solidFill>
              <a:effectLst/>
              <a:latin typeface="Pretendard"/>
            </a:endParaRPr>
          </a:p>
          <a:p>
            <a:endParaRPr lang="en-US" altLang="ko-KR" dirty="0">
              <a:solidFill>
                <a:srgbClr val="121212"/>
              </a:solidFill>
              <a:latin typeface="Pretendard"/>
            </a:endParaRPr>
          </a:p>
          <a:p>
            <a:pPr marL="0" indent="0">
              <a:buNone/>
            </a:pPr>
            <a:endParaRPr lang="en-US" altLang="ko-KR" dirty="0">
              <a:solidFill>
                <a:srgbClr val="121212"/>
              </a:solidFill>
              <a:latin typeface="Pretendard"/>
            </a:endParaRPr>
          </a:p>
          <a:p>
            <a:r>
              <a:rPr lang="ko-KR" altLang="en-US" dirty="0">
                <a:solidFill>
                  <a:srgbClr val="121212"/>
                </a:solidFill>
                <a:latin typeface="Pretendard"/>
              </a:rPr>
              <a:t>데이터 분할</a:t>
            </a:r>
            <a:endParaRPr lang="en-US" altLang="ko-KR" dirty="0">
              <a:solidFill>
                <a:srgbClr val="121212"/>
              </a:solidFill>
              <a:latin typeface="Pretendard"/>
            </a:endParaRPr>
          </a:p>
          <a:p>
            <a:pPr lvl="1"/>
            <a:r>
              <a:rPr lang="ko-KR" altLang="en-US" dirty="0">
                <a:solidFill>
                  <a:srgbClr val="121212"/>
                </a:solidFill>
                <a:latin typeface="Pretendard"/>
              </a:rPr>
              <a:t>훈련 </a:t>
            </a:r>
            <a:r>
              <a:rPr lang="en-US" altLang="ko-KR" dirty="0">
                <a:solidFill>
                  <a:srgbClr val="121212"/>
                </a:solidFill>
                <a:latin typeface="Pretendard"/>
              </a:rPr>
              <a:t>80%, </a:t>
            </a:r>
            <a:r>
              <a:rPr lang="ko-KR" altLang="en-US" dirty="0">
                <a:solidFill>
                  <a:srgbClr val="121212"/>
                </a:solidFill>
                <a:latin typeface="Pretendard"/>
              </a:rPr>
              <a:t>검증 </a:t>
            </a:r>
            <a:r>
              <a:rPr lang="en-US" altLang="ko-KR" dirty="0">
                <a:solidFill>
                  <a:srgbClr val="121212"/>
                </a:solidFill>
                <a:latin typeface="Pretendard"/>
              </a:rPr>
              <a:t>20%</a:t>
            </a:r>
          </a:p>
          <a:p>
            <a:pPr marL="0" indent="0">
              <a:buNone/>
            </a:pPr>
            <a:endParaRPr lang="en-US" altLang="ko-KR" dirty="0">
              <a:solidFill>
                <a:srgbClr val="121212"/>
              </a:solidFill>
              <a:latin typeface="Pretendard"/>
            </a:endParaRPr>
          </a:p>
          <a:p>
            <a:endParaRPr lang="en-US" altLang="ko-KR" b="0" i="0" dirty="0">
              <a:solidFill>
                <a:srgbClr val="121212"/>
              </a:solidFill>
              <a:effectLst/>
              <a:latin typeface="Pretendard"/>
            </a:endParaRPr>
          </a:p>
          <a:p>
            <a:pPr marL="0" indent="0">
              <a:buNone/>
            </a:pPr>
            <a:endParaRPr lang="en-US" altLang="ko-KR" dirty="0">
              <a:solidFill>
                <a:srgbClr val="121212"/>
              </a:solidFill>
              <a:latin typeface="Pretendard"/>
            </a:endParaRPr>
          </a:p>
          <a:p>
            <a:pPr lvl="1"/>
            <a:endParaRPr lang="en-US" altLang="ko-KR" b="0" i="0" dirty="0">
              <a:solidFill>
                <a:srgbClr val="121212"/>
              </a:solidFill>
              <a:effectLst/>
              <a:latin typeface="Pretendard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D395-6081-D73D-E16E-13C652B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95342-5EFB-803F-E708-8C24A957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 descr="스크린샷, 라인, 다채로움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30A86D8-B26E-64F3-070D-EEC2DE435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58" y="1531831"/>
            <a:ext cx="4892884" cy="12239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549E5B-F9D3-84AD-364E-68B9D566C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146" y="3306602"/>
            <a:ext cx="3199707" cy="9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6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049D-5683-EC74-609E-DC4B089B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D8711-A876-8363-2BCF-3F2F3601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3438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TensorFlow</a:t>
            </a:r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와 </a:t>
            </a:r>
            <a:r>
              <a:rPr lang="en-US" altLang="ko-KR" dirty="0" err="1">
                <a:solidFill>
                  <a:srgbClr val="222222"/>
                </a:solidFill>
                <a:latin typeface="AppleSDGothicNeo-Light"/>
              </a:rPr>
              <a:t>Keras</a:t>
            </a:r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 사용</a:t>
            </a: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딥러닝 모델 구축 및 학습</a:t>
            </a: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파라미터 조정</a:t>
            </a: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222222"/>
              </a:solidFill>
              <a:latin typeface="AppleSDGothicNeo-Ligh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D395-6081-D73D-E16E-13C652B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95342-5EFB-803F-E708-8C24A957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90085B42-3F39-222B-F2AB-707D0F7279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15" y="3318714"/>
            <a:ext cx="1741429" cy="1443883"/>
          </a:xfrm>
          <a:prstGeom prst="rect">
            <a:avLst/>
          </a:prstGeom>
        </p:spPr>
      </p:pic>
      <p:pic>
        <p:nvPicPr>
          <p:cNvPr id="9" name="그림 8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D2D8015A-A615-FEAE-79D7-8B84E98649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15" y="4762597"/>
            <a:ext cx="1741430" cy="1467640"/>
          </a:xfrm>
          <a:prstGeom prst="rect">
            <a:avLst/>
          </a:prstGeom>
        </p:spPr>
      </p:pic>
      <p:pic>
        <p:nvPicPr>
          <p:cNvPr id="11" name="그림 1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3D4BECBF-5417-8CBD-B1B3-E90543516C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67" y="3318713"/>
            <a:ext cx="1741430" cy="1443883"/>
          </a:xfrm>
          <a:prstGeom prst="rect">
            <a:avLst/>
          </a:prstGeom>
        </p:spPr>
      </p:pic>
      <p:pic>
        <p:nvPicPr>
          <p:cNvPr id="13" name="그림 12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9A91FBFA-01F1-C7A7-6E2B-939DEDE001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79" y="4762596"/>
            <a:ext cx="1741429" cy="1467639"/>
          </a:xfrm>
          <a:prstGeom prst="rect">
            <a:avLst/>
          </a:prstGeom>
        </p:spPr>
      </p:pic>
      <p:pic>
        <p:nvPicPr>
          <p:cNvPr id="15" name="그림 14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83B518B8-65CD-B4E9-AA08-D60A0754EB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51" y="3324068"/>
            <a:ext cx="1741429" cy="1443883"/>
          </a:xfrm>
          <a:prstGeom prst="rect">
            <a:avLst/>
          </a:prstGeom>
        </p:spPr>
      </p:pic>
      <p:pic>
        <p:nvPicPr>
          <p:cNvPr id="17" name="그림 16" descr="텍스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E75ACF14-F9E4-F38A-D7A1-B7A24194FE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57" y="4774259"/>
            <a:ext cx="1738824" cy="1465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DDBCC7-2EC0-D8E4-3AF8-76A6EB911C11}"/>
              </a:ext>
            </a:extLst>
          </p:cNvPr>
          <p:cNvSpPr txBox="1"/>
          <p:nvPr/>
        </p:nvSpPr>
        <p:spPr>
          <a:xfrm>
            <a:off x="6168284" y="294938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1,856,394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E0B7F-13C9-9C32-E2FA-41FF60616C9C}"/>
              </a:ext>
            </a:extLst>
          </p:cNvPr>
          <p:cNvSpPr txBox="1"/>
          <p:nvPr/>
        </p:nvSpPr>
        <p:spPr>
          <a:xfrm>
            <a:off x="3989752" y="294883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3,703,050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E4138E-BCF1-45AD-2726-05EF7545F64B}"/>
              </a:ext>
            </a:extLst>
          </p:cNvPr>
          <p:cNvSpPr txBox="1"/>
          <p:nvPr/>
        </p:nvSpPr>
        <p:spPr>
          <a:xfrm>
            <a:off x="1814281" y="294842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5,559,170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62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049D-5683-EC74-609E-DC4B089B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D8711-A876-8363-2BCF-3F2F3601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3438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초기 모델 성능 평가</a:t>
            </a: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정상 샘플 </a:t>
            </a:r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: 18</a:t>
            </a:r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번 레이블</a:t>
            </a: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lvl="1"/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정상 샘플 오진 비율이 높음</a:t>
            </a:r>
            <a:br>
              <a:rPr lang="en-US" altLang="ko-KR" dirty="0">
                <a:solidFill>
                  <a:srgbClr val="222222"/>
                </a:solidFill>
                <a:latin typeface="AppleSDGothicNeo-Light"/>
              </a:rPr>
            </a:br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43% </a:t>
            </a:r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확률로 오진 </a:t>
            </a:r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(1482:845)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222222"/>
              </a:solidFill>
              <a:latin typeface="AppleSDGothicNeo-Light"/>
            </a:endParaRP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검증 세트 정확도</a:t>
            </a:r>
            <a:br>
              <a:rPr lang="en-US" altLang="ko-KR" dirty="0">
                <a:solidFill>
                  <a:srgbClr val="222222"/>
                </a:solidFill>
                <a:latin typeface="AppleSDGothicNeo-Light"/>
              </a:rPr>
            </a:br>
            <a:r>
              <a:rPr lang="ko-KR" altLang="en-US" dirty="0">
                <a:solidFill>
                  <a:srgbClr val="222222"/>
                </a:solidFill>
                <a:latin typeface="AppleSDGothicNeo-Light"/>
              </a:rPr>
              <a:t>전체 샘플</a:t>
            </a:r>
            <a:r>
              <a:rPr lang="en-US" altLang="ko-KR" dirty="0">
                <a:solidFill>
                  <a:srgbClr val="222222"/>
                </a:solidFill>
                <a:latin typeface="AppleSDGothicNeo-Light"/>
              </a:rPr>
              <a:t>: 92%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D395-6081-D73D-E16E-13C652B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95342-5EFB-803F-E708-8C24A957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8" name="그림 17" descr="텍스트, 스크린샷, 패턴, 다채로움이(가) 표시된 사진&#10;&#10;자동 생성된 설명">
            <a:extLst>
              <a:ext uri="{FF2B5EF4-FFF2-40B4-BE49-F238E27FC236}">
                <a16:creationId xmlns:a16="http://schemas.microsoft.com/office/drawing/2014/main" id="{5497550C-0F98-3948-83DE-760311D67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99" y="1232221"/>
            <a:ext cx="4194321" cy="354954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21CC60A-D6C9-F1DB-7970-43E3A6CDE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7" y="5033256"/>
            <a:ext cx="8112786" cy="2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0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56348</TotalTime>
  <Words>366</Words>
  <Application>Microsoft Office PowerPoint</Application>
  <PresentationFormat>화면 슬라이드 쇼(4:3)</PresentationFormat>
  <Paragraphs>110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AppleSDGothicNeo-Light</vt:lpstr>
      <vt:lpstr>Pretendard</vt:lpstr>
      <vt:lpstr>Söhne</vt:lpstr>
      <vt:lpstr>맑은 고딕</vt:lpstr>
      <vt:lpstr>Arial</vt:lpstr>
      <vt:lpstr>Office 테마</vt:lpstr>
      <vt:lpstr>지능형 맬웨어 탐지를 위한 머신러닝 기반 분류</vt:lpstr>
      <vt:lpstr>주제분야</vt:lpstr>
      <vt:lpstr>문제점</vt:lpstr>
      <vt:lpstr>솔루션</vt:lpstr>
      <vt:lpstr>입력</vt:lpstr>
      <vt:lpstr>모델/검증 방법</vt:lpstr>
      <vt:lpstr>전처리</vt:lpstr>
      <vt:lpstr>학습</vt:lpstr>
      <vt:lpstr>성능 평가</vt:lpstr>
      <vt:lpstr>성능 평가</vt:lpstr>
      <vt:lpstr>결과 분석 및 개발 방안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Data Races on Real-time Operating Systems</dc:title>
  <dc:creator>Microsoft Corporation</dc:creator>
  <cp:lastModifiedBy>윤종인</cp:lastModifiedBy>
  <cp:revision>2623</cp:revision>
  <cp:lastPrinted>2021-09-05T10:47:27Z</cp:lastPrinted>
  <dcterms:created xsi:type="dcterms:W3CDTF">2006-10-05T04:04:58Z</dcterms:created>
  <dcterms:modified xsi:type="dcterms:W3CDTF">2023-12-18T23:40:18Z</dcterms:modified>
</cp:coreProperties>
</file>