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0D0345-BE30-4E3E-B457-97D7CA1DCCB2}">
  <a:tblStyle styleId="{CC0D0345-BE30-4E3E-B457-97D7CA1DCC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d2f4939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d2f4939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d0e70f14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d0e70f14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1d656d91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1d656d91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1d656d9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1d656d9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3e4c20f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3e4c20f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3e15a22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3e15a22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3e15a22c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3e15a22c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3e15a22c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3e15a22c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5929eb6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5929eb6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5929eb6d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5929eb6d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d0e70f14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d0e70f14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5929eb6d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5929eb6d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d0e70f14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d0e70f14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d2f4939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d2f493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d0e70f14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d0e70f14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5929eb6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5929eb6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1d656d91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1d656d91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d0e70f14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d0e70f14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5769509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5769509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 </a:t>
            </a:r>
            <a:r>
              <a:rPr lang="ru"/>
              <a:t>Assembly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Разбираем на снипетах</a:t>
            </a:r>
            <a:endParaRPr/>
          </a:p>
        </p:txBody>
      </p:sp>
      <p:graphicFrame>
        <p:nvGraphicFramePr>
          <p:cNvPr id="122" name="Google Shape;122;p22"/>
          <p:cNvGraphicFramePr/>
          <p:nvPr/>
        </p:nvGraphicFramePr>
        <p:xfrm>
          <a:off x="952500" y="122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{CC0D0345-BE30-4E3E-B457-97D7CA1DCCB2}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int(x) + 3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ADDQ    $3, AX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int(x) + 1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INCQ    AX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uint(x) / 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SHRQ    $1, AX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int(x) / 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MOVQ    AX, CX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SHRQ    $63, AX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ADDQ    CX, AX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SARQ    $1, AX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*x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MOVQ (AX), AX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&amp;x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LEAQ    "".x+16(SP), AX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Разбираем на снипетах</a:t>
            </a:r>
            <a:endParaRPr/>
          </a:p>
        </p:txBody>
      </p:sp>
      <p:graphicFrame>
        <p:nvGraphicFramePr>
          <p:cNvPr id="128" name="Google Shape;128;p23"/>
          <p:cNvGraphicFramePr/>
          <p:nvPr/>
        </p:nvGraphicFramePr>
        <p:xfrm>
          <a:off x="952500" y="130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{CC0D0345-BE30-4E3E-B457-97D7CA1DCCB2}</a:tableStyleId>
              </a:tblPr>
              <a:tblGrid>
                <a:gridCol w="3619500"/>
                <a:gridCol w="3619500"/>
              </a:tblGrid>
              <a:tr h="38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mutex.Lock()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CALL    sync.(*Mutex).lockSlow(SB)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os.Exit(1)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MOVL    $1, AX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CALL    syscall.Exit(SB)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2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if x == 10 {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 z = 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} else {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 z = 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CMPQ         AX, $10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MOVL          $2, AX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MOVL          $1, CX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CMOVQEQ CX, AX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Разбираем на снипетах</a:t>
            </a:r>
            <a:endParaRPr/>
          </a:p>
        </p:txBody>
      </p:sp>
      <p:graphicFrame>
        <p:nvGraphicFramePr>
          <p:cNvPr id="134" name="Google Shape;134;p24"/>
          <p:cNvGraphicFramePr/>
          <p:nvPr/>
        </p:nvGraphicFramePr>
        <p:xfrm>
          <a:off x="952500" y="130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{CC0D0345-BE30-4E3E-B457-97D7CA1DCCB2}</a:tableStyleId>
              </a:tblPr>
              <a:tblGrid>
                <a:gridCol w="3619500"/>
                <a:gridCol w="3619500"/>
              </a:tblGrid>
              <a:tr h="185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for i := 0; i &lt; 5; i++ {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        …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MARK1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  MOVQ    AX, "".i+16(SP)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  …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  MOVQ    "".i+16(SP), AX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  INCQ    AX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  CMPQ    AX, $5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  JLT     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MARK1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Разбираем на снипетах</a:t>
            </a:r>
            <a:endParaRPr/>
          </a:p>
        </p:txBody>
      </p:sp>
      <p:graphicFrame>
        <p:nvGraphicFramePr>
          <p:cNvPr id="140" name="Google Shape;140;p25"/>
          <p:cNvGraphicFramePr/>
          <p:nvPr/>
        </p:nvGraphicFramePr>
        <p:xfrm>
          <a:off x="952500" y="130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{CC0D0345-BE30-4E3E-B457-97D7CA1DCCB2}</a:tableStyleId>
              </a:tblPr>
              <a:tblGrid>
                <a:gridCol w="2728550"/>
                <a:gridCol w="4510450"/>
              </a:tblGrid>
              <a:tr h="185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//go:noinline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func Square(x uint) uint {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    return x * 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TEXT    "".Square(SB), NOSPLIT|ABIInternal, $0-8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FUNCDATA        $0, gclocals·33c…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FUNCDATA        $1, gclocals·33c…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FUNCDATA        $5, "".Square.arginfo1(SB)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FUNCDATA        $6, "".Square.argliveinfo(SB)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PCDATA  $3, $1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IMULQ   AX, AX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RET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6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z := Square(x)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MOVL    $100, AX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CALL     "".Square(SB)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MOVQ   AX, "".z+8(SP)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Calling convention</a:t>
            </a:r>
            <a:endParaRPr/>
          </a:p>
        </p:txBody>
      </p:sp>
      <p:graphicFrame>
        <p:nvGraphicFramePr>
          <p:cNvPr id="146" name="Google Shape;146;p26"/>
          <p:cNvGraphicFramePr/>
          <p:nvPr/>
        </p:nvGraphicFramePr>
        <p:xfrm>
          <a:off x="952500" y="130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{CC0D0345-BE30-4E3E-B457-97D7CA1DCCB2}</a:tableStyleId>
              </a:tblPr>
              <a:tblGrid>
                <a:gridCol w="2728550"/>
                <a:gridCol w="4510450"/>
              </a:tblGrid>
              <a:tr h="132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OLD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Stack based (ABI0)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4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NEW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Register based (ABIInternal)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7" name="Google Shape;147;p26"/>
          <p:cNvSpPr txBox="1"/>
          <p:nvPr/>
        </p:nvSpPr>
        <p:spPr>
          <a:xfrm>
            <a:off x="2914650" y="39665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FF"/>
                </a:solidFill>
              </a:rPr>
              <a:t>https://habr.com/ru/post/571420/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Stdlib (math)</a:t>
            </a:r>
            <a:endParaRPr/>
          </a:p>
        </p:txBody>
      </p:sp>
      <p:graphicFrame>
        <p:nvGraphicFramePr>
          <p:cNvPr id="153" name="Google Shape;153;p27"/>
          <p:cNvGraphicFramePr/>
          <p:nvPr/>
        </p:nvGraphicFramePr>
        <p:xfrm>
          <a:off x="9525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{CC0D0345-BE30-4E3E-B457-97D7CA1DCCB2}</a:tableStyleId>
              </a:tblPr>
              <a:tblGrid>
                <a:gridCol w="3141600"/>
                <a:gridCol w="4097400"/>
              </a:tblGrid>
              <a:tr h="375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func sqrt(x float64) float64 {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	switch {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	case x == 0 || IsNaN(x) || IsInf(x, 1):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		return 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	case x &lt; 0: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		return NaN()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	}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	ix := Float64bits(x)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	exp := int((ix &gt;&gt; shift) &amp; mask)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	if exp == 0 { // subnormal 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		for ix&amp;(1&lt;&lt;shift) == 0 {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			ix &lt;&lt;= 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			exp--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		}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		exp++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	}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	exp -= bias // unbias exponent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	ix &amp;^= mask &lt;&lt; shift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	ix |= 1 &lt;&lt; shift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	…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	ix = q&gt;&gt;1 + uint64(exp-1+bias)&lt;&lt;shift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	return Float64frombits(ix)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}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TEXT ·archSqrt(SB), NOSPLIT, $0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	XORPS  X0, X0 // break dependency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	SQRTSD x+0(FP), X0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	MOVSD  X0, ret+8(FP)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	RET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Stdlib (runtime)</a:t>
            </a:r>
            <a:endParaRPr/>
          </a:p>
        </p:txBody>
      </p:sp>
      <p:graphicFrame>
        <p:nvGraphicFramePr>
          <p:cNvPr id="159" name="Google Shape;159;p28"/>
          <p:cNvGraphicFramePr/>
          <p:nvPr/>
        </p:nvGraphicFramePr>
        <p:xfrm>
          <a:off x="9525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{CC0D0345-BE30-4E3E-B457-97D7CA1DCCB2}</a:tableStyleId>
              </a:tblPr>
              <a:tblGrid>
                <a:gridCol w="2728550"/>
                <a:gridCol w="4510450"/>
              </a:tblGrid>
              <a:tr h="37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// asyncPreempt saves all user registers and calls asyncPreempt2.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//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// When stack scanning encounters an asyncPreempt frame, it scans that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// frame and its parent frame conservatively.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//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// asyncPreempt is implemented in assembly.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func asyncPreempt()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chemeClr val="dk1"/>
                          </a:solidFill>
                        </a:rPr>
                        <a:t>TEXT ·asyncPreempt(SB),NOSPLIT|NOFRAME,$0-0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chemeClr val="dk1"/>
                          </a:solidFill>
                        </a:rPr>
                        <a:t>PUSHQ BP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chemeClr val="dk1"/>
                          </a:solidFill>
                        </a:rPr>
                        <a:t>MOVQ SP, BP // Save flags before clobbering them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chemeClr val="dk1"/>
                          </a:solidFill>
                        </a:rPr>
                        <a:t>PUSHFQ // obj doesn't understand ADD/SUB on SP, but does understand ADJSP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chemeClr val="dk1"/>
                          </a:solidFill>
                        </a:rPr>
                        <a:t>ADJSP $368 </a:t>
                      </a:r>
                      <a:r>
                        <a:rPr lang="ru" sz="900">
                          <a:solidFill>
                            <a:schemeClr val="dk1"/>
                          </a:solidFill>
                        </a:rPr>
                        <a:t>// But vet doesn't know ADJSP, so suppress vet stack checking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chemeClr val="dk1"/>
                          </a:solidFill>
                        </a:rPr>
                        <a:t>NOP SP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chemeClr val="dk1"/>
                          </a:solidFill>
                        </a:rPr>
                        <a:t>MOVQ AX, 0(SP)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chemeClr val="dk1"/>
                          </a:solidFill>
                        </a:rPr>
                        <a:t>MOVQ CX, 8(SP)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chemeClr val="dk1"/>
                          </a:solidFill>
                        </a:rPr>
                        <a:t>MOVQ DX, 16(SP)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chemeClr val="dk1"/>
                          </a:solidFill>
                        </a:rPr>
                        <a:t>MOVQ BX, 24(SP)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chemeClr val="dk1"/>
                          </a:solidFill>
                        </a:rPr>
                        <a:t>MOVUPS X14, 336(SP)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chemeClr val="dk1"/>
                          </a:solidFill>
                        </a:rPr>
                        <a:t>MOVUPS X15, 352(SP)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chemeClr val="dk1"/>
                          </a:solidFill>
                        </a:rPr>
                        <a:t>CALL ·asyncPreempt2(SB)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chemeClr val="dk1"/>
                          </a:solidFill>
                        </a:rPr>
                        <a:t>MOVUPS 352(SP), X15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chemeClr val="dk1"/>
                          </a:solidFill>
                        </a:rPr>
                        <a:t>MOVUPS 336(SP), X14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chemeClr val="dk1"/>
                          </a:solidFill>
                        </a:rPr>
                        <a:t>MOVQ 24(SP), BX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chemeClr val="dk1"/>
                          </a:solidFill>
                        </a:rPr>
                        <a:t>MOVQ 16(SP), DX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chemeClr val="dk1"/>
                          </a:solidFill>
                        </a:rPr>
                        <a:t>MOVQ 8(SP), CX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chemeClr val="dk1"/>
                          </a:solidFill>
                        </a:rPr>
                        <a:t>MOVQ 0(SP), AX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chemeClr val="dk1"/>
                          </a:solidFill>
                        </a:rPr>
                        <a:t>ADJSP $-368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chemeClr val="dk1"/>
                          </a:solidFill>
                        </a:rPr>
                        <a:t>POPFQ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chemeClr val="dk1"/>
                          </a:solidFill>
                        </a:rPr>
                        <a:t>POPQ BP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chemeClr val="dk1"/>
                          </a:solidFill>
                        </a:rPr>
                        <a:t>RET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</a:t>
            </a:r>
            <a:r>
              <a:rPr lang="ru"/>
              <a:t>нтроспекция собственного кода</a:t>
            </a:r>
            <a:endParaRPr/>
          </a:p>
        </p:txBody>
      </p:sp>
      <p:graphicFrame>
        <p:nvGraphicFramePr>
          <p:cNvPr id="165" name="Google Shape;165;p29"/>
          <p:cNvGraphicFramePr/>
          <p:nvPr/>
        </p:nvGraphicFramePr>
        <p:xfrm>
          <a:off x="4498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{CC0D0345-BE30-4E3E-B457-97D7CA1DCCB2}</a:tableStyleId>
              </a:tblPr>
              <a:tblGrid>
                <a:gridCol w="3767475"/>
                <a:gridCol w="3974200"/>
              </a:tblGrid>
              <a:tr h="400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func first1000Sum_v1(arr []int) int {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	z := 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	for i := 1000; i &gt; 0; i-- {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		z += arr[i]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	}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	return z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func first1000Sum_v2(arr []int) int {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	z := arr[1000]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	for i := 999; i &gt; 0; i-- {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		z += arr[i]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	}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	return z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Интроспекция собственного кода</a:t>
            </a:r>
            <a:r>
              <a:rPr lang="ru"/>
              <a:t> (</a:t>
            </a:r>
            <a:r>
              <a:rPr lang="ru"/>
              <a:t>Type assertions</a:t>
            </a:r>
            <a:r>
              <a:rPr lang="ru"/>
              <a:t>)</a:t>
            </a:r>
            <a:endParaRPr/>
          </a:p>
        </p:txBody>
      </p:sp>
      <p:graphicFrame>
        <p:nvGraphicFramePr>
          <p:cNvPr id="171" name="Google Shape;171;p30"/>
          <p:cNvGraphicFramePr/>
          <p:nvPr/>
        </p:nvGraphicFramePr>
        <p:xfrm>
          <a:off x="4771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{CC0D0345-BE30-4E3E-B457-97D7CA1DCCB2}</a:tableStyleId>
              </a:tblPr>
              <a:tblGrid>
                <a:gridCol w="3868875"/>
                <a:gridCol w="4437775"/>
              </a:tblGrid>
              <a:tr h="400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//go:noinline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func barNoCheck(c any) int {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	return c.(SomeStruct).bar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//go:noinline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func barCheck(c any) int {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	if c, ok := c.(SomeStruct); ok {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		return c.bar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	}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	return 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Оптимизация (SIMD)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7550"/>
            <a:ext cx="8520599" cy="38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Зачем?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не паниковать при встрече с ассемблером в stdlib (runtime, math/big, crypto, etc..)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интроспекция собственного кода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хардкорное профилирование кода (pprof + </a:t>
            </a:r>
            <a:r>
              <a:rPr lang="ru"/>
              <a:t>disasm</a:t>
            </a:r>
            <a:r>
              <a:rPr lang="ru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- хардкорная оптимизация кода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Оптимизация (AVO)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https://github.com/mmcloughlin/avo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ассемблер?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</a:t>
            </a:r>
            <a:r>
              <a:rPr lang="ru"/>
              <a:t>ашинно-ориентированный язык программирования низкого уровня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Программа на языке ассемблер - последовательность инструкций:</a:t>
            </a:r>
            <a:endParaRPr/>
          </a:p>
          <a:p>
            <a:pPr indent="-316563" lvl="0" marL="457200" rtl="0" algn="l">
              <a:spcBef>
                <a:spcPts val="1200"/>
              </a:spcBef>
              <a:spcAft>
                <a:spcPts val="0"/>
              </a:spcAft>
              <a:buSzPts val="1385"/>
              <a:buChar char="●"/>
            </a:pPr>
            <a:r>
              <a:rPr lang="ru" sz="1385"/>
              <a:t>Команды пересылки данных (mov и др.)</a:t>
            </a:r>
            <a:endParaRPr sz="1385"/>
          </a:p>
          <a:p>
            <a:pPr indent="-316563" lvl="0" marL="457200" rtl="0" algn="l">
              <a:spcBef>
                <a:spcPts val="0"/>
              </a:spcBef>
              <a:spcAft>
                <a:spcPts val="0"/>
              </a:spcAft>
              <a:buSzPts val="1385"/>
              <a:buChar char="●"/>
            </a:pPr>
            <a:r>
              <a:rPr lang="ru" sz="1385"/>
              <a:t>Арифметические команды (add, sub, imul и др.)</a:t>
            </a:r>
            <a:endParaRPr sz="1385"/>
          </a:p>
          <a:p>
            <a:pPr indent="-316563" lvl="0" marL="457200" rtl="0" algn="l">
              <a:spcBef>
                <a:spcPts val="0"/>
              </a:spcBef>
              <a:spcAft>
                <a:spcPts val="0"/>
              </a:spcAft>
              <a:buSzPts val="1385"/>
              <a:buChar char="●"/>
            </a:pPr>
            <a:r>
              <a:rPr lang="ru" sz="1385"/>
              <a:t>Логические и побитовые операции (or, and, xor, shr и др.)</a:t>
            </a:r>
            <a:endParaRPr sz="1385"/>
          </a:p>
          <a:p>
            <a:pPr indent="-316563" lvl="0" marL="457200" rtl="0" algn="l">
              <a:spcBef>
                <a:spcPts val="0"/>
              </a:spcBef>
              <a:spcAft>
                <a:spcPts val="0"/>
              </a:spcAft>
              <a:buSzPts val="1385"/>
              <a:buChar char="●"/>
            </a:pPr>
            <a:r>
              <a:rPr lang="ru" sz="1385"/>
              <a:t>Команды управления ходом выполнения программы (jmp, loop, ret и др.)</a:t>
            </a:r>
            <a:endParaRPr sz="1385"/>
          </a:p>
          <a:p>
            <a:pPr indent="-316563" lvl="0" marL="457200" rtl="0" algn="l">
              <a:spcBef>
                <a:spcPts val="0"/>
              </a:spcBef>
              <a:spcAft>
                <a:spcPts val="0"/>
              </a:spcAft>
              <a:buSzPts val="1385"/>
              <a:buChar char="●"/>
            </a:pPr>
            <a:r>
              <a:rPr lang="ru" sz="1385"/>
              <a:t>Команды вызова прерываний (иногда относят к командам управления): int</a:t>
            </a:r>
            <a:endParaRPr sz="1385"/>
          </a:p>
          <a:p>
            <a:pPr indent="-316563" lvl="0" marL="457200" rtl="0" algn="l">
              <a:spcBef>
                <a:spcPts val="0"/>
              </a:spcBef>
              <a:spcAft>
                <a:spcPts val="0"/>
              </a:spcAft>
              <a:buSzPts val="1385"/>
              <a:buChar char="●"/>
            </a:pPr>
            <a:r>
              <a:rPr lang="ru" sz="1385"/>
              <a:t>Команды ввода-вывода в порты (in, out)</a:t>
            </a:r>
            <a:endParaRPr sz="13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ассемблер?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8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Инструкция принимает на вход несколько операндов. Например source и dest. Аргументами могут быть ячейки памяти, регистры процессора, константы.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4492150" y="2051400"/>
            <a:ext cx="2021400" cy="138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movf    0x40,W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GO ассемблер?</a:t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3698500" y="1774525"/>
            <a:ext cx="1355100" cy="4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 code</a:t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3698500" y="2578275"/>
            <a:ext cx="1355100" cy="4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 assembly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1126200" y="3566450"/>
            <a:ext cx="1355100" cy="4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amd64 assembly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3089900" y="3566450"/>
            <a:ext cx="1355100" cy="4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WASM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5053600" y="3566450"/>
            <a:ext cx="1355100" cy="4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ARM assembly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6950450" y="3566450"/>
            <a:ext cx="1355100" cy="44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…</a:t>
            </a:r>
            <a:endParaRPr/>
          </a:p>
        </p:txBody>
      </p:sp>
      <p:cxnSp>
        <p:nvCxnSpPr>
          <p:cNvPr id="86" name="Google Shape;86;p17"/>
          <p:cNvCxnSpPr>
            <a:stCxn id="81" idx="2"/>
            <a:endCxn id="84" idx="0"/>
          </p:cNvCxnSpPr>
          <p:nvPr/>
        </p:nvCxnSpPr>
        <p:spPr>
          <a:xfrm>
            <a:off x="4376050" y="3027375"/>
            <a:ext cx="1355100" cy="5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7"/>
          <p:cNvCxnSpPr>
            <a:stCxn id="81" idx="2"/>
            <a:endCxn id="83" idx="0"/>
          </p:cNvCxnSpPr>
          <p:nvPr/>
        </p:nvCxnSpPr>
        <p:spPr>
          <a:xfrm flipH="1">
            <a:off x="3767350" y="3027375"/>
            <a:ext cx="608700" cy="5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7"/>
          <p:cNvCxnSpPr>
            <a:stCxn id="80" idx="2"/>
            <a:endCxn id="81" idx="0"/>
          </p:cNvCxnSpPr>
          <p:nvPr/>
        </p:nvCxnSpPr>
        <p:spPr>
          <a:xfrm>
            <a:off x="4376050" y="2223625"/>
            <a:ext cx="0" cy="3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7"/>
          <p:cNvCxnSpPr>
            <a:stCxn id="81" idx="2"/>
            <a:endCxn id="82" idx="0"/>
          </p:cNvCxnSpPr>
          <p:nvPr/>
        </p:nvCxnSpPr>
        <p:spPr>
          <a:xfrm flipH="1">
            <a:off x="1803850" y="3027375"/>
            <a:ext cx="2572200" cy="5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7"/>
          <p:cNvCxnSpPr>
            <a:stCxn id="81" idx="2"/>
            <a:endCxn id="85" idx="0"/>
          </p:cNvCxnSpPr>
          <p:nvPr/>
        </p:nvCxnSpPr>
        <p:spPr>
          <a:xfrm>
            <a:off x="4376050" y="3027375"/>
            <a:ext cx="3252000" cy="5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7"/>
          <p:cNvSpPr txBox="1"/>
          <p:nvPr/>
        </p:nvSpPr>
        <p:spPr>
          <a:xfrm>
            <a:off x="311700" y="1088325"/>
            <a:ext cx="338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Ассемблер GO это промежуточное представление программы на GO которое транслируется в целевой ассемблер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GO ассемблер?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913800" y="1152475"/>
            <a:ext cx="3918600" cy="1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FFFF"/>
                </a:solidFill>
              </a:rPr>
              <a:t>https://github.com/golang/go/tree/master/src/cmd/internal/obj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24" y="1152475"/>
            <a:ext cx="4641076" cy="279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GO ассемблер?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константы: $0x20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порядок операндов — вначале источник, затем приёмник (AT&amp;T)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регистры AX, BX, CX, DI, SI, R8, R9, R10, R11, X0 – X14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FP: Frame pointer, </a:t>
            </a:r>
            <a:r>
              <a:rPr lang="ru"/>
              <a:t>PC: Program counter, SB: Static base pointer, SP: Stack pointer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GO ассемблер?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go build -gcflags -S x.go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go tool objdump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godbolt.org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pprof disasm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objdump / radar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GO ассемблер?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MOV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ADD/SUB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INC/DEC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LEA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CMP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JMP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CALL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NOP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