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1" r:id="rId7"/>
    <p:sldId id="264" r:id="rId8"/>
    <p:sldId id="274" r:id="rId9"/>
    <p:sldId id="266" r:id="rId11"/>
    <p:sldId id="267" r:id="rId12"/>
    <p:sldId id="263" r:id="rId13"/>
    <p:sldId id="260" r:id="rId14"/>
    <p:sldId id="262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8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Kubernetes </a:t>
            </a:r>
            <a:r>
              <a:rPr lang="en-US" altLang="zh-CN"/>
              <a:t>CNI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8s-cni-con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165" y="0"/>
            <a:ext cx="522414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0650" y="343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右图展示的是</a:t>
            </a:r>
            <a:r>
              <a:rPr lang="en-US" altLang="zh-CN"/>
              <a:t>flannel</a:t>
            </a:r>
            <a:r>
              <a:rPr lang="zh-CN" altLang="en-US"/>
              <a:t>的工作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CNI</a:t>
            </a:r>
            <a:r>
              <a:rPr lang="zh-CN" altLang="en-US"/>
              <a:t>插件的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9310" y="1457960"/>
            <a:ext cx="4483100" cy="2179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latin typeface="PingFang SC Semibold" panose="020B0400000000000000" charset="-122"/>
                <a:ea typeface="PingFang SC Semibold" panose="020B0400000000000000" charset="-122"/>
              </a:rPr>
              <a:t>实现目标</a:t>
            </a:r>
            <a:r>
              <a:rPr lang="en-US" altLang="zh-CN" sz="2400"/>
              <a:t>：</a:t>
            </a:r>
            <a:endParaRPr lang="en-US" altLang="zh-CN" sz="2400"/>
          </a:p>
          <a:p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 IP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的分配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（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与回收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），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即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IPAM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节点上所有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的网络互通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以及健康检测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集群内所有节点通信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其他功能支持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 Pod、Service、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主机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、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外部服务通信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5" name="图片 4" descr="流程图-CNI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9820" y="790575"/>
            <a:ext cx="4772025" cy="1152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5790" y="2246630"/>
            <a:ext cx="3354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插件所需要实现的命令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5790" y="6186170"/>
            <a:ext cx="3354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官方提供的插件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工具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3" name="Picture 2" descr="K8s-CNI-Stru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20" y="2738755"/>
            <a:ext cx="5309235" cy="3367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391160"/>
            <a:ext cx="4101465" cy="705485"/>
          </a:xfrm>
        </p:spPr>
        <p:txBody>
          <a:bodyPr/>
          <a:p>
            <a:r>
              <a:rPr lang="zh-CN" altLang="en-US"/>
              <a:t>实现流程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99505" y="40233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上图展示的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Add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命令的实现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主要是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IP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分配与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网络建立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8330" y="1247140"/>
            <a:ext cx="3402330" cy="310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解析参数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endParaRPr lang="en-US" altLang="zh-CN" b="1"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IfName、ContainerID、NetNS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是由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CRI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创建并在调用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时作为参数输入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config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是自定义部分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定义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网络创建时所需要的参数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它分固定结构和自定义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部分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indent="0">
              <a:buFont typeface="Arial" panose="02080604020202020204" pitchFamily="34" charset="0"/>
              <a:buNone/>
            </a:pPr>
            <a:endParaRPr lang="zh-CN" altLang="en-US" sz="1600"/>
          </a:p>
          <a:p>
            <a:pPr indent="0">
              <a:buFont typeface="Arial" panose="02080604020202020204" pitchFamily="34" charset="0"/>
              <a:buNone/>
            </a:pP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节点网络分配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endParaRPr lang="en-US" altLang="zh-CN" b="1"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节点内的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IP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分配与回收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不同节点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IP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定义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（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划分子网段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、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规避冲突问题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）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r>
              <a:rPr lang="zh-CN" altLang="en-US" sz="1600"/>
              <a:t> </a:t>
            </a:r>
            <a:r>
              <a:rPr lang="en-US" altLang="zh-CN" sz="16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3" name="图片 12" descr="流程图-CNI-ADD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0" y="391160"/>
            <a:ext cx="6646545" cy="3453765"/>
          </a:xfrm>
          <a:prstGeom prst="rect">
            <a:avLst/>
          </a:prstGeom>
        </p:spPr>
      </p:pic>
      <p:pic>
        <p:nvPicPr>
          <p:cNvPr id="15" name="图片 14" descr="流程图-CNI-DEL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0" y="4675505"/>
            <a:ext cx="2838450" cy="17240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160385" y="5418455"/>
            <a:ext cx="34747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左边是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Del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命令实现的基本流程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3828415" cy="705485"/>
          </a:xfrm>
        </p:spPr>
        <p:txBody>
          <a:bodyPr/>
          <a:p>
            <a:r>
              <a:rPr lang="zh-CN" altLang="en-US"/>
              <a:t>配置与</a:t>
            </a:r>
            <a:r>
              <a:rPr lang="zh-CN" altLang="en-US"/>
              <a:t>部署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0220" y="1507490"/>
            <a:ext cx="2954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的配置是遵循固定的格式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：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9020" y="352425"/>
            <a:ext cx="4500245" cy="5356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6515" y="592899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上图使用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官方提供的工具配置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2038350"/>
            <a:ext cx="2959100" cy="1889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5135" y="4208145"/>
            <a:ext cx="41541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配置文件一般位于宿主机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/etc/cni/net.d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目录下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每个网络配置都有一个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JSON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格式文件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比如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：10-mynet.conflist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二进制文件一般放置于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/opt/cni/bin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目录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下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2045" y="682625"/>
            <a:ext cx="3524250" cy="3086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name: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网络的名字，用于标识网络。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cniVersion: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CNI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规范版本，通常是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0.3.1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。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plugins: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一个插件列表，每个插件负责网络的一个特定方面。例如：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type: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指定插件的类型（如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calico, flannel, portmap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等）。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ipam: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IP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地址管理插件类型，例如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calico-ipam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。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portmap: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端口映射插件，用于将容器端口映射到宿主机端口。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9250" y="225806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Flannel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Calico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Cilium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03650" y="2077720"/>
            <a:ext cx="4343400" cy="2077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/>
              <a:t>完毕</a:t>
            </a:r>
            <a:endParaRPr lang="zh-CN" altLang="en-US" sz="4000"/>
          </a:p>
          <a:p>
            <a:pPr algn="ctr"/>
            <a:endParaRPr lang="zh-CN" altLang="en-US" sz="4000"/>
          </a:p>
          <a:p>
            <a:pPr algn="ctr"/>
            <a:r>
              <a:rPr lang="zh-CN" altLang="en-US" sz="4000"/>
              <a:t>谢谢</a:t>
            </a:r>
            <a:r>
              <a:rPr lang="en-US" altLang="zh-CN" sz="4000"/>
              <a:t>！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5695" y="233362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了解</a:t>
            </a:r>
            <a:r>
              <a:rPr lang="en-US" altLang="zh-CN"/>
              <a:t>Kubernetes</a:t>
            </a:r>
            <a:r>
              <a:rPr lang="zh-CN" altLang="en-US"/>
              <a:t>的网络</a:t>
            </a:r>
            <a:r>
              <a:rPr lang="zh-CN" altLang="en-US"/>
              <a:t>模型</a:t>
            </a:r>
            <a:endParaRPr lang="zh-CN" altLang="en-US"/>
          </a:p>
          <a:p>
            <a:pPr indent="0">
              <a:buFont typeface="Arial" panose="0208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了解</a:t>
            </a:r>
            <a:r>
              <a:rPr lang="en-US" altLang="zh-CN"/>
              <a:t>CNI</a:t>
            </a:r>
            <a:r>
              <a:rPr lang="zh-CN" altLang="en-US"/>
              <a:t>的运行</a:t>
            </a:r>
            <a:r>
              <a:rPr lang="zh-CN" altLang="en-US"/>
              <a:t>机制</a:t>
            </a:r>
            <a:endParaRPr lang="zh-CN" altLang="en-US"/>
          </a:p>
          <a:p>
            <a:pPr indent="0">
              <a:buFont typeface="Arial" panose="0208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了解</a:t>
            </a:r>
            <a:r>
              <a:rPr lang="en-US" altLang="zh-CN"/>
              <a:t>CNI</a:t>
            </a:r>
            <a:r>
              <a:rPr lang="zh-CN" altLang="en-US"/>
              <a:t>插件的开发以及</a:t>
            </a:r>
            <a:r>
              <a:rPr lang="zh-CN" altLang="en-US"/>
              <a:t>部署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CNI</a:t>
            </a:r>
            <a:r>
              <a:rPr lang="zh-CN" altLang="en-US"/>
              <a:t>的技术</a:t>
            </a:r>
            <a:r>
              <a:rPr lang="zh-CN" altLang="en-US"/>
              <a:t>背景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CNI</a:t>
            </a:r>
            <a:r>
              <a:rPr lang="zh-CN" altLang="en-US"/>
              <a:t>的技术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1383665"/>
            <a:ext cx="5144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charset="0"/>
                <a:ea typeface="仿宋" charset="0"/>
                <a:cs typeface="仿宋" charset="0"/>
              </a:rPr>
              <a:t>Kubernetes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网络模型遵循的一个核心原则是每个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都拥有一个唯一且独立的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IP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地址；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  <a:p>
            <a:r>
              <a:rPr lang="zh-CN" altLang="en-US">
                <a:latin typeface="仿宋" charset="0"/>
                <a:ea typeface="仿宋" charset="0"/>
                <a:cs typeface="仿宋" charset="0"/>
              </a:rPr>
              <a:t>同一个集群里的所有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形成了一个扁平的、可相互通信的网络组织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。</a:t>
            </a:r>
            <a:endParaRPr lang="en-US" altLang="zh-CN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20510" y="858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kubernetes </a:t>
            </a:r>
            <a:r>
              <a:rPr lang="zh-CN" altLang="en-US"/>
              <a:t>网络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620510" y="1383665"/>
            <a:ext cx="2534285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r>
              <a:rPr lang="zh-CN" altLang="en-US"/>
              <a:t>内容器间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20510" y="2199005"/>
            <a:ext cx="2534285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集群内部</a:t>
            </a:r>
            <a:r>
              <a:rPr lang="en-US" altLang="zh-CN"/>
              <a:t>Pod</a:t>
            </a:r>
            <a:r>
              <a:rPr lang="zh-CN" altLang="en-US"/>
              <a:t>间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657715" y="1740535"/>
            <a:ext cx="1844040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同一节点不同</a:t>
            </a:r>
            <a:r>
              <a:rPr lang="en-US" altLang="zh-CN" sz="1400"/>
              <a:t>Pod</a:t>
            </a:r>
            <a:r>
              <a:rPr lang="zh-CN" altLang="en-US" sz="1400"/>
              <a:t>间通信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9657715" y="2517775"/>
            <a:ext cx="1844040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不同节点上</a:t>
            </a:r>
            <a:r>
              <a:rPr lang="en-US" altLang="zh-CN" sz="1400"/>
              <a:t>Pod</a:t>
            </a:r>
            <a:r>
              <a:rPr lang="zh-CN" altLang="en-US" sz="1400"/>
              <a:t>间通信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6620510" y="3109595"/>
            <a:ext cx="2534285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r>
              <a:rPr lang="zh-CN" altLang="en-US"/>
              <a:t>与</a:t>
            </a:r>
            <a:r>
              <a:rPr lang="en-US" altLang="zh-CN"/>
              <a:t>Service</a:t>
            </a:r>
            <a:r>
              <a:rPr lang="zh-CN" altLang="en-US"/>
              <a:t>间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20510" y="3926840"/>
            <a:ext cx="2534285" cy="5683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集群外部与</a:t>
            </a:r>
            <a:r>
              <a:rPr lang="en-US" altLang="zh-CN" sz="1400"/>
              <a:t>Service</a:t>
            </a:r>
            <a:r>
              <a:rPr lang="zh-CN" altLang="en-US" sz="1400"/>
              <a:t>间</a:t>
            </a:r>
            <a:r>
              <a:rPr lang="zh-CN" altLang="en-US" sz="1400"/>
              <a:t>通信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608330" y="2847975"/>
            <a:ext cx="4733925" cy="2726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1.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任意节点上的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在不借助于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NAT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的情况下与任意节点上的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进行通信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2.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节点上的代理可以在不借助于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NAT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的情况下与该节点上的任意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进行通信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3.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出于一个节点的主机网络中的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可以在不借助于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NAT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的情况下与任意节点上的任意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进行通信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4.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不论在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内部还是外部，该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IP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地址和端口信息都是一致的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0410" y="702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CNI</a:t>
            </a:r>
            <a:r>
              <a:rPr lang="zh-CN" altLang="en-US"/>
              <a:t>是如何被调用</a:t>
            </a:r>
            <a:endParaRPr lang="en-US" altLang="zh-CN"/>
          </a:p>
        </p:txBody>
      </p:sp>
      <p:pic>
        <p:nvPicPr>
          <p:cNvPr id="6" name="图片 5" descr="k8s-cni-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9525" y="535305"/>
            <a:ext cx="6609080" cy="5787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2940" y="26828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pause </a:t>
            </a:r>
            <a:r>
              <a:rPr lang="zh-CN" altLang="en-US"/>
              <a:t>容器</a:t>
            </a:r>
            <a:r>
              <a:rPr lang="en-US" altLang="zh-CN"/>
              <a:t>（</a:t>
            </a:r>
            <a:r>
              <a:rPr lang="en-US" altLang="zh-CN"/>
              <a:t>sandbox）：</a:t>
            </a:r>
            <a:r>
              <a:rPr lang="zh-CN" altLang="en-US"/>
              <a:t>为</a:t>
            </a:r>
            <a:r>
              <a:rPr lang="en-US" altLang="zh-CN"/>
              <a:t>Pod</a:t>
            </a:r>
            <a:r>
              <a:rPr lang="zh-CN" altLang="en-US"/>
              <a:t>提供网络和存储的共享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0410" y="17037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右边展示的调度好的</a:t>
            </a:r>
            <a:r>
              <a:rPr lang="en-US" altLang="zh-CN"/>
              <a:t>Pod</a:t>
            </a:r>
            <a:r>
              <a:rPr lang="zh-CN" altLang="en-US"/>
              <a:t>调用</a:t>
            </a:r>
            <a:r>
              <a:rPr lang="en-US" altLang="zh-CN"/>
              <a:t>CNI</a:t>
            </a:r>
            <a:r>
              <a:rPr lang="zh-CN" altLang="en-US"/>
              <a:t>创建网络的整体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5036820" cy="705485"/>
          </a:xfrm>
        </p:spPr>
        <p:txBody>
          <a:bodyPr>
            <a:normAutofit/>
          </a:bodyPr>
          <a:p>
            <a:r>
              <a:rPr lang="en-US" altLang="zh-CN"/>
              <a:t>Pod</a:t>
            </a:r>
            <a:r>
              <a:rPr lang="zh-CN" altLang="en-US"/>
              <a:t>的网络</a:t>
            </a:r>
            <a:r>
              <a:rPr lang="zh-CN" altLang="en-US"/>
              <a:t>创建</a:t>
            </a:r>
            <a:endParaRPr lang="zh-CN" altLang="en-US"/>
          </a:p>
        </p:txBody>
      </p:sp>
      <p:pic>
        <p:nvPicPr>
          <p:cNvPr id="9" name="图片 8" descr="流程图-pod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2420" y="1033145"/>
            <a:ext cx="5867400" cy="4791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8330" y="167830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veth</a:t>
            </a:r>
            <a:r>
              <a:rPr lang="zh-CN" altLang="en-US"/>
              <a:t>是</a:t>
            </a:r>
            <a:r>
              <a:rPr lang="en-US" altLang="zh-CN"/>
              <a:t>Linux</a:t>
            </a:r>
            <a:r>
              <a:rPr lang="zh-CN" altLang="en-US"/>
              <a:t>虚拟网络设备的一种，以成对的形式存在，充当不同网络命名空间或不同容器之间的桥梁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Network Namespace</a:t>
            </a:r>
            <a:r>
              <a:rPr lang="zh-CN" altLang="en-US"/>
              <a:t>是有</a:t>
            </a:r>
            <a:r>
              <a:rPr lang="en-US" altLang="zh-CN"/>
              <a:t>CRI</a:t>
            </a:r>
            <a:r>
              <a:rPr lang="zh-CN" altLang="en-US"/>
              <a:t>创建好后</a:t>
            </a:r>
            <a:r>
              <a:rPr lang="en-US" altLang="zh-CN"/>
              <a:t>，</a:t>
            </a:r>
            <a:r>
              <a:rPr lang="zh-CN" altLang="en-US"/>
              <a:t>以参数方式通过调用</a:t>
            </a:r>
            <a:r>
              <a:rPr lang="en-US" altLang="zh-CN"/>
              <a:t>CNI</a:t>
            </a:r>
            <a:r>
              <a:rPr lang="zh-CN" altLang="en-US"/>
              <a:t>创建</a:t>
            </a:r>
            <a:r>
              <a:rPr lang="en-US" altLang="zh-CN"/>
              <a:t>Pod</a:t>
            </a:r>
            <a:r>
              <a:rPr lang="zh-CN" altLang="en-US"/>
              <a:t>的网络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30" y="394335"/>
            <a:ext cx="4201160" cy="705485"/>
          </a:xfrm>
        </p:spPr>
        <p:txBody>
          <a:bodyPr/>
          <a:p>
            <a:r>
              <a:rPr lang="zh-CN" altLang="en-US">
                <a:ea typeface="SimSun" charset="0"/>
              </a:rPr>
              <a:t>同一节点</a:t>
            </a:r>
            <a:r>
              <a:rPr lang="en-US" altLang="zh-CN">
                <a:ea typeface="SimSun" charset="0"/>
              </a:rPr>
              <a:t>Pod</a:t>
            </a:r>
            <a:r>
              <a:rPr lang="zh-CN" altLang="en-US">
                <a:ea typeface="SimSun" charset="0"/>
              </a:rPr>
              <a:t>通信</a:t>
            </a:r>
            <a:endParaRPr lang="zh-CN" altLang="en-US">
              <a:ea typeface="SimSun" charset="0"/>
            </a:endParaRPr>
          </a:p>
        </p:txBody>
      </p:sp>
      <p:pic>
        <p:nvPicPr>
          <p:cNvPr id="5" name="Picture 4" descr="cni-on-save-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1351915"/>
            <a:ext cx="4295775" cy="2486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42060" y="4004945"/>
            <a:ext cx="3108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Noto Mono" panose="020B0609030804020204" charset="0"/>
                <a:cs typeface="Noto Mono" panose="020B0609030804020204" charset="0"/>
              </a:rPr>
              <a:t>Pod0 -&gt; Pod1 </a:t>
            </a:r>
            <a:r>
              <a:rPr lang="zh-CN" altLang="en-US">
                <a:latin typeface="Noto Mono" panose="020B0609030804020204" charset="0"/>
                <a:ea typeface="SimSun" charset="0"/>
                <a:cs typeface="Noto Mono" panose="020B0609030804020204" charset="0"/>
              </a:rPr>
              <a:t>的通信示图</a:t>
            </a:r>
            <a:endParaRPr lang="zh-CN" altLang="en-US">
              <a:latin typeface="Noto Mono" panose="020B0609030804020204" charset="0"/>
              <a:ea typeface="SimSun" charset="0"/>
              <a:cs typeface="Noto Mono" panose="020B0609030804020204" charset="0"/>
            </a:endParaRPr>
          </a:p>
        </p:txBody>
      </p:sp>
      <p:pic>
        <p:nvPicPr>
          <p:cNvPr id="7" name="Picture 6" descr="bridge-list-e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4860290"/>
            <a:ext cx="9624695" cy="12477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298825" y="6247130"/>
            <a:ext cx="2978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SimSun" charset="0"/>
              </a:rPr>
              <a:t>网桥中包含的虚拟设备</a:t>
            </a:r>
            <a:r>
              <a:rPr lang="en-US" altLang="zh-CN">
                <a:ea typeface="SimSun" charset="0"/>
              </a:rPr>
              <a:t>veth</a:t>
            </a:r>
            <a:endParaRPr lang="en-US" altLang="zh-CN">
              <a:ea typeface="SimSun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66080" y="802005"/>
            <a:ext cx="6342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ea typeface="SimSun" charset="0"/>
              </a:rPr>
              <a:t>cni0(</a:t>
            </a:r>
            <a:r>
              <a:rPr lang="zh-CN" altLang="en-US">
                <a:ea typeface="SimSun" charset="0"/>
              </a:rPr>
              <a:t>网桥</a:t>
            </a:r>
            <a:r>
              <a:rPr lang="en-US" altLang="zh-CN">
                <a:ea typeface="SimSun" charset="0"/>
              </a:rPr>
              <a:t> bridge)</a:t>
            </a:r>
            <a:r>
              <a:rPr lang="zh-CN" altLang="en-US">
                <a:ea typeface="SimSun" charset="0"/>
              </a:rPr>
              <a:t>：</a:t>
            </a:r>
            <a:r>
              <a:rPr lang="en-US" altLang="zh-CN">
                <a:ea typeface="SimSun" charset="0"/>
              </a:rPr>
              <a:t> 桥接就是把一台机器上的额若干网络接口连接起来</a:t>
            </a:r>
            <a:endParaRPr lang="en-US" altLang="zh-CN">
              <a:ea typeface="SimSun" charset="0"/>
            </a:endParaRPr>
          </a:p>
        </p:txBody>
      </p:sp>
      <p:pic>
        <p:nvPicPr>
          <p:cNvPr id="11" name="Picture 10" descr="route-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45" y="1539240"/>
            <a:ext cx="6980555" cy="1238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626100" y="2873375"/>
            <a:ext cx="5262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Noto Mono" panose="020B0609030804020204" charset="0"/>
                <a:ea typeface="SimSun" charset="0"/>
                <a:cs typeface="Noto Mono" panose="020B0609030804020204" charset="0"/>
              </a:rPr>
              <a:t>发往</a:t>
            </a:r>
            <a:r>
              <a:rPr lang="en-US" altLang="zh-CN" sz="1600">
                <a:latin typeface="Noto Mono" panose="020B0609030804020204" charset="0"/>
                <a:ea typeface="SimSun" charset="0"/>
                <a:cs typeface="Noto Mono" panose="020B0609030804020204" charset="0"/>
              </a:rPr>
              <a:t>Pod2(10.42.0.3)-&gt;10.42.0.1(</a:t>
            </a:r>
            <a:r>
              <a:rPr lang="zh-CN" altLang="en-US" sz="1600">
                <a:latin typeface="Noto Mono" panose="020B0609030804020204" charset="0"/>
                <a:ea typeface="SimSun" charset="0"/>
                <a:cs typeface="Noto Mono" panose="020B0609030804020204" charset="0"/>
              </a:rPr>
              <a:t>匹配</a:t>
            </a:r>
            <a:r>
              <a:rPr lang="en-US" altLang="zh-CN" sz="1600">
                <a:latin typeface="Noto Mono" panose="020B0609030804020204" charset="0"/>
                <a:ea typeface="SimSun" charset="0"/>
                <a:cs typeface="Noto Mono" panose="020B0609030804020204" charset="0"/>
              </a:rPr>
              <a:t>)-&gt; cni0</a:t>
            </a:r>
            <a:endParaRPr lang="en-US" altLang="zh-CN" sz="1600">
              <a:latin typeface="Noto Mono" panose="020B0609030804020204" charset="0"/>
              <a:ea typeface="SimSun" charset="0"/>
              <a:cs typeface="Noto Mono" panose="020B060903080402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466080" y="3338830"/>
            <a:ext cx="5225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cni0</a:t>
            </a:r>
            <a:r>
              <a:rPr lang="zh-CN" altLang="en-US">
                <a:ea typeface="SimSun" charset="0"/>
              </a:rPr>
              <a:t>是如何知道目的</a:t>
            </a:r>
            <a:r>
              <a:rPr lang="en-US" altLang="zh-CN">
                <a:ea typeface="SimSun" charset="0"/>
              </a:rPr>
              <a:t>MAC</a:t>
            </a:r>
            <a:r>
              <a:rPr lang="zh-CN" altLang="en-US">
                <a:ea typeface="SimSun" charset="0"/>
              </a:rPr>
              <a:t>：</a:t>
            </a:r>
            <a:r>
              <a:rPr lang="en-US" altLang="zh-CN">
                <a:ea typeface="SimSun" charset="0"/>
              </a:rPr>
              <a:t> </a:t>
            </a:r>
            <a:r>
              <a:rPr lang="zh-CN" altLang="en-US">
                <a:ea typeface="SimSun" charset="0"/>
              </a:rPr>
              <a:t>（</a:t>
            </a:r>
            <a:r>
              <a:rPr lang="en-US" altLang="zh-CN">
                <a:ea typeface="SimSun" charset="0"/>
              </a:rPr>
              <a:t>mac </a:t>
            </a:r>
            <a:r>
              <a:rPr lang="zh-CN" altLang="en-US">
                <a:ea typeface="SimSun" charset="0"/>
              </a:rPr>
              <a:t>地址映射）：</a:t>
            </a:r>
            <a:endParaRPr lang="zh-CN" altLang="en-US">
              <a:ea typeface="SimSun" charset="0"/>
            </a:endParaRPr>
          </a:p>
          <a:p>
            <a:r>
              <a:rPr lang="en-US" altLang="zh-CN">
                <a:ea typeface="SimSun" charset="0"/>
              </a:rPr>
              <a:t>   bridge fdb show br cni0</a:t>
            </a: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97815"/>
            <a:ext cx="5118735" cy="705485"/>
          </a:xfrm>
        </p:spPr>
        <p:txBody>
          <a:bodyPr/>
          <a:p>
            <a:r>
              <a:rPr lang="zh-CN" altLang="en-US"/>
              <a:t>不同节点间</a:t>
            </a:r>
            <a:r>
              <a:rPr lang="en-US" altLang="zh-CN"/>
              <a:t>Pod</a:t>
            </a:r>
            <a:r>
              <a:rPr lang="zh-CN" altLang="en-US">
                <a:ea typeface="SimSun" charset="0"/>
              </a:rPr>
              <a:t>通信</a:t>
            </a:r>
            <a:endParaRPr lang="zh-CN" altLang="en-US">
              <a:ea typeface="SimSun" charset="0"/>
            </a:endParaRPr>
          </a:p>
        </p:txBody>
      </p:sp>
      <p:pic>
        <p:nvPicPr>
          <p:cNvPr id="3" name="Picture 2" descr="cni-on-diff-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235075"/>
            <a:ext cx="5915025" cy="33432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69670" y="4563110"/>
            <a:ext cx="3637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Noto Mono" panose="020B0609030804020204" charset="0"/>
                <a:ea typeface="SimSun" charset="0"/>
                <a:cs typeface="Noto Mono" panose="020B0609030804020204" charset="0"/>
              </a:rPr>
              <a:t>不同节点上</a:t>
            </a:r>
            <a:r>
              <a:rPr lang="en-US" altLang="zh-CN" sz="1600">
                <a:latin typeface="Noto Mono" panose="020B0609030804020204" charset="0"/>
                <a:ea typeface="SimSun" charset="0"/>
                <a:cs typeface="Noto Mono" panose="020B0609030804020204" charset="0"/>
              </a:rPr>
              <a:t>Pod</a:t>
            </a:r>
            <a:r>
              <a:rPr lang="zh-CN" altLang="en-US" sz="1600">
                <a:latin typeface="Noto Mono" panose="020B0609030804020204" charset="0"/>
                <a:ea typeface="SimSun" charset="0"/>
                <a:cs typeface="Noto Mono" panose="020B0609030804020204" charset="0"/>
              </a:rPr>
              <a:t>的通信</a:t>
            </a:r>
            <a:r>
              <a:rPr lang="en-US" altLang="zh-CN" sz="1600">
                <a:latin typeface="Noto Mono" panose="020B0609030804020204" charset="0"/>
                <a:ea typeface="SimSun" charset="0"/>
                <a:cs typeface="Noto Mono" panose="020B0609030804020204" charset="0"/>
              </a:rPr>
              <a:t>(Pod1-&gt;Pod4)</a:t>
            </a:r>
            <a:endParaRPr lang="en-US" altLang="zh-CN" sz="1600">
              <a:latin typeface="Noto Mono" panose="020B0609030804020204" charset="0"/>
              <a:ea typeface="SimSun" charset="0"/>
              <a:cs typeface="Noto Mono" panose="020B0609030804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43650" y="777240"/>
            <a:ext cx="18897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ea typeface="SimSun" charset="0"/>
              </a:rPr>
              <a:t>flannel.1: vxlan</a:t>
            </a:r>
            <a:r>
              <a:rPr lang="zh-CN" altLang="en-US" sz="1400">
                <a:ea typeface="SimSun" charset="0"/>
              </a:rPr>
              <a:t>设备</a:t>
            </a:r>
            <a:endParaRPr lang="zh-CN" altLang="en-US" sz="1400">
              <a:ea typeface="SimSun" charset="0"/>
            </a:endParaRPr>
          </a:p>
        </p:txBody>
      </p:sp>
      <p:pic>
        <p:nvPicPr>
          <p:cNvPr id="10" name="Picture 9" descr="vxlan-data-fr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5017770"/>
            <a:ext cx="6856095" cy="1409700"/>
          </a:xfrm>
          <a:prstGeom prst="rect">
            <a:avLst/>
          </a:prstGeom>
        </p:spPr>
      </p:pic>
      <p:pic>
        <p:nvPicPr>
          <p:cNvPr id="11" name="Picture 10" descr="f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55" y="1969135"/>
            <a:ext cx="4581525" cy="5715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107555" y="1475105"/>
            <a:ext cx="3941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flannel.1</a:t>
            </a:r>
            <a:r>
              <a:rPr lang="zh-CN" altLang="en-US">
                <a:ea typeface="SimSun" charset="0"/>
              </a:rPr>
              <a:t>存储者对外节点的</a:t>
            </a:r>
            <a:r>
              <a:rPr lang="en-US" altLang="zh-CN">
                <a:ea typeface="SimSun" charset="0"/>
              </a:rPr>
              <a:t>mac</a:t>
            </a:r>
            <a:r>
              <a:rPr lang="zh-CN" altLang="en-US">
                <a:ea typeface="SimSun" charset="0"/>
              </a:rPr>
              <a:t>信息</a:t>
            </a:r>
            <a:endParaRPr lang="zh-CN" altLang="en-US">
              <a:ea typeface="SimSun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107555" y="2666365"/>
            <a:ext cx="1924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flannel.1 </a:t>
            </a:r>
            <a:r>
              <a:rPr lang="zh-CN" altLang="en-US">
                <a:ea typeface="SimSun" charset="0"/>
              </a:rPr>
              <a:t>获取？</a:t>
            </a:r>
            <a:endParaRPr lang="zh-CN" altLang="en-US">
              <a:ea typeface="SimSun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Pod</a:t>
            </a:r>
            <a:r>
              <a:rPr lang="zh-CN" altLang="en-US"/>
              <a:t>与</a:t>
            </a:r>
            <a:r>
              <a:rPr lang="en-US" altLang="zh-CN"/>
              <a:t>Service</a:t>
            </a:r>
            <a:r>
              <a:rPr lang="zh-CN" altLang="en-US"/>
              <a:t>通信</a:t>
            </a:r>
            <a:endParaRPr lang="zh-CN" altLang="en-US"/>
          </a:p>
        </p:txBody>
      </p:sp>
      <p:pic>
        <p:nvPicPr>
          <p:cNvPr id="4" name="图片 3" descr="流程图-pod-servic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215" y="1527810"/>
            <a:ext cx="6057900" cy="2581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527810"/>
            <a:ext cx="3258820" cy="2419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Presentation</Application>
  <PresentationFormat>宽屏</PresentationFormat>
  <Paragraphs>137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64" baseType="lpstr">
      <vt:lpstr>Arial</vt:lpstr>
      <vt:lpstr>SimSun</vt:lpstr>
      <vt:lpstr>Wingdings</vt:lpstr>
      <vt:lpstr>DejaVu Sans</vt:lpstr>
      <vt:lpstr>Wingdings</vt:lpstr>
      <vt:lpstr>AR PL UKai CN</vt:lpstr>
      <vt:lpstr>仿宋</vt:lpstr>
      <vt:lpstr>Droid Sans Fallback</vt:lpstr>
      <vt:lpstr>PingFang SC Semibold</vt:lpstr>
      <vt:lpstr>Noto Sans CJK HK DemiLight</vt:lpstr>
      <vt:lpstr>苹方-简</vt:lpstr>
      <vt:lpstr>Gubbi</vt:lpstr>
      <vt:lpstr>Microsoft YaHei</vt:lpstr>
      <vt:lpstr>Arial Unicode MS</vt:lpstr>
      <vt:lpstr>SimSun</vt:lpstr>
      <vt:lpstr>OpenSymbol</vt:lpstr>
      <vt:lpstr>C059</vt:lpstr>
      <vt:lpstr>Jamrul</vt:lpstr>
      <vt:lpstr>P052</vt:lpstr>
      <vt:lpstr>Umpush</vt:lpstr>
      <vt:lpstr>AR PL UKai TW MBE</vt:lpstr>
      <vt:lpstr>Bitstream Charter</vt:lpstr>
      <vt:lpstr>Chilanka</vt:lpstr>
      <vt:lpstr>DejaVu Math TeX Gyre</vt:lpstr>
      <vt:lpstr>KacstPoster</vt:lpstr>
      <vt:lpstr>Karumbi</vt:lpstr>
      <vt:lpstr>Keraleeyam</vt:lpstr>
      <vt:lpstr>Kalapi</vt:lpstr>
      <vt:lpstr>Lohit Devanagari</vt:lpstr>
      <vt:lpstr>Lohit Tamil</vt:lpstr>
      <vt:lpstr>Noto Sans CJK HK Thin</vt:lpstr>
      <vt:lpstr>Noto Sans CJK KR Thin</vt:lpstr>
      <vt:lpstr>Noto Sans CJK KR Medium</vt:lpstr>
      <vt:lpstr>Noto Sans CJK HK</vt:lpstr>
      <vt:lpstr>Noto Mono</vt:lpstr>
      <vt:lpstr>DejaVu Sans Mono</vt:lpstr>
      <vt:lpstr>Garuda</vt:lpstr>
      <vt:lpstr>KacstQurn</vt:lpstr>
      <vt:lpstr>Liberation Sans</vt:lpstr>
      <vt:lpstr>Lohit Odia</vt:lpstr>
      <vt:lpstr>Chandas</vt:lpstr>
      <vt:lpstr>FreeMono</vt:lpstr>
      <vt:lpstr>KacstTitle</vt:lpstr>
      <vt:lpstr>LKLUG</vt:lpstr>
      <vt:lpstr>Loma</vt:lpstr>
      <vt:lpstr>Mukti Narrow</vt:lpstr>
      <vt:lpstr>Nimbus Sans Narrow</vt:lpstr>
      <vt:lpstr>Noto Color Emoji</vt:lpstr>
      <vt:lpstr>WPS</vt:lpstr>
      <vt:lpstr>Kubernetes CNI</vt:lpstr>
      <vt:lpstr>目标</vt:lpstr>
      <vt:lpstr>CNI的技术背景</vt:lpstr>
      <vt:lpstr>CNI的技术原理</vt:lpstr>
      <vt:lpstr>PowerPoint 演示文稿</vt:lpstr>
      <vt:lpstr>Pod的网络创建</vt:lpstr>
      <vt:lpstr>PowerPoint 演示文稿</vt:lpstr>
      <vt:lpstr>集群内Pod间通信</vt:lpstr>
      <vt:lpstr>Pod与Service通信</vt:lpstr>
      <vt:lpstr>PowerPoint 演示文稿</vt:lpstr>
      <vt:lpstr>CNI插件的开发</vt:lpstr>
      <vt:lpstr>实现流程</vt:lpstr>
      <vt:lpstr>配置与部署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zuvakin</cp:lastModifiedBy>
  <cp:revision>329</cp:revision>
  <dcterms:created xsi:type="dcterms:W3CDTF">2025-06-25T12:10:43Z</dcterms:created>
  <dcterms:modified xsi:type="dcterms:W3CDTF">2025-06-25T12:10:43Z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>0718CB2BA40333DF7DC85A68268AF0E9_43</vt:lpwstr>
  </property>
</Properties>
</file>