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1" r:id="rId7"/>
    <p:sldId id="264" r:id="rId8"/>
    <p:sldId id="266" r:id="rId9"/>
    <p:sldId id="267" r:id="rId10"/>
    <p:sldId id="263" r:id="rId11"/>
    <p:sldId id="260" r:id="rId12"/>
    <p:sldId id="262" r:id="rId13"/>
    <p:sldId id="268" r:id="rId15"/>
    <p:sldId id="270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Kubernetes </a:t>
            </a:r>
            <a:r>
              <a:rPr lang="en-US" altLang="zh-CN"/>
              <a:t>CNI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插件的</a:t>
            </a:r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310" y="1457960"/>
            <a:ext cx="4483100" cy="2179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PingFang SC Semibold" panose="020B0400000000000000" charset="-122"/>
                <a:ea typeface="PingFang SC Semibold" panose="020B0400000000000000" charset="-122"/>
              </a:rPr>
              <a:t>实现目标</a:t>
            </a:r>
            <a:r>
              <a:rPr lang="en-US" altLang="zh-CN" sz="2400"/>
              <a:t>：</a:t>
            </a:r>
            <a:endParaRPr lang="en-US" altLang="zh-CN" sz="2400"/>
          </a:p>
          <a:p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 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的分配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（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与回收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），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即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IPAM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节点上所有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的网络互通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以及健康检测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集群内所有节点通信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其他功能支持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 Pod、Service、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主机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外部服务通信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5" name="图片 4" descr="流程图-CNI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313815"/>
            <a:ext cx="4772025" cy="1152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115" y="2663190"/>
            <a:ext cx="3354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插件所需要实现的命令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89115" y="6261100"/>
            <a:ext cx="3354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官方提供的插件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工具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391160"/>
            <a:ext cx="4101465" cy="705485"/>
          </a:xfrm>
        </p:spPr>
        <p:txBody>
          <a:bodyPr/>
          <a:p>
            <a:r>
              <a:rPr lang="zh-CN" altLang="en-US"/>
              <a:t>实现流程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99505" y="40233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上图展示的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Add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命令的实现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主要是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分配与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网络建立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08330" y="1247140"/>
            <a:ext cx="3402330" cy="310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解析参数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IfName、ContainerID、NetNS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是由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CRI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创建并在调用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时作为参数输入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config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是自定义部分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定义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网络创建时所需要的参数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它分固定结构和自定义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部分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zh-CN" altLang="en-US" sz="1600"/>
          </a:p>
          <a:p>
            <a:pPr indent="0">
              <a:buFont typeface="Arial" panose="020B0604020202090204" pitchFamily="34" charset="0"/>
              <a:buNone/>
            </a:pP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节点网络分配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：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节点内的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分配与回收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不同节点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定义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（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划分子网段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、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规避冲突问题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）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r>
              <a:rPr lang="zh-CN" altLang="en-US" sz="1600"/>
              <a:t> </a:t>
            </a:r>
            <a:r>
              <a:rPr lang="en-US" altLang="zh-CN" sz="1600"/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3" name="图片 12" descr="流程图-CNI-AD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550" y="391160"/>
            <a:ext cx="6646545" cy="3453765"/>
          </a:xfrm>
          <a:prstGeom prst="rect">
            <a:avLst/>
          </a:prstGeom>
        </p:spPr>
      </p:pic>
      <p:pic>
        <p:nvPicPr>
          <p:cNvPr id="15" name="图片 14" descr="流程图-CNI-DEL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0" y="4675505"/>
            <a:ext cx="2838450" cy="1724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60385" y="5418455"/>
            <a:ext cx="3474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左边是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Del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命令实现的基本流程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3828415" cy="705485"/>
          </a:xfrm>
        </p:spPr>
        <p:txBody>
          <a:bodyPr/>
          <a:p>
            <a:r>
              <a:rPr lang="zh-CN" altLang="en-US"/>
              <a:t>配置与</a:t>
            </a:r>
            <a:r>
              <a:rPr lang="zh-CN" altLang="en-US"/>
              <a:t>部署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90220" y="1507490"/>
            <a:ext cx="29546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的配置是遵循固定的格式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：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9020" y="352425"/>
            <a:ext cx="4500245" cy="5356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6515" y="592899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上图使用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官方提供的工具配置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" y="2038350"/>
            <a:ext cx="2959100" cy="18897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45135" y="4208145"/>
            <a:ext cx="41541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配置文件一般位于宿主机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/etc/cni/net.d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目录下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每个网络配置都有一个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JSON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格式文件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，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比如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：10-mynet.conflist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CNI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二进制文件一般放置于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/opt/cni/bin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目录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下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62045" y="682625"/>
            <a:ext cx="3524250" cy="3086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name: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网络的名字，用于标识网络。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cniVersion: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CNI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规范版本，通常是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0.3.1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plugins: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一个插件列表，每个插件负责网络的一个特定方面。例如：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type: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指定插件的类型（如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calico, flannel, portmap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等）。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ipam: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IP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地址管理插件类型，例如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calico-ipam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 b="1">
                <a:latin typeface="仿宋" charset="0"/>
                <a:ea typeface="仿宋" charset="0"/>
                <a:cs typeface="仿宋" charset="0"/>
              </a:rPr>
              <a:t>portmap: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端口映射插件，用于将容器端口映射到宿主机端口。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9250" y="225806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Flannel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Calico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Cilium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03650" y="2077720"/>
            <a:ext cx="4343400" cy="2077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000"/>
              <a:t>完毕</a:t>
            </a:r>
            <a:endParaRPr lang="zh-CN" altLang="en-US" sz="4000"/>
          </a:p>
          <a:p>
            <a:pPr algn="ctr"/>
            <a:endParaRPr lang="zh-CN" altLang="en-US" sz="4000"/>
          </a:p>
          <a:p>
            <a:pPr algn="ctr"/>
            <a:r>
              <a:rPr lang="zh-CN" altLang="en-US" sz="4000"/>
              <a:t>谢谢</a:t>
            </a:r>
            <a:r>
              <a:rPr lang="en-US" altLang="zh-CN" sz="4000"/>
              <a:t>！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15695" y="233362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Kubernetes</a:t>
            </a:r>
            <a:r>
              <a:rPr lang="zh-CN" altLang="en-US"/>
              <a:t>的网络</a:t>
            </a:r>
            <a:r>
              <a:rPr lang="zh-CN" altLang="en-US"/>
              <a:t>模型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CNI</a:t>
            </a:r>
            <a:r>
              <a:rPr lang="zh-CN" altLang="en-US"/>
              <a:t>的运行</a:t>
            </a:r>
            <a:r>
              <a:rPr lang="zh-CN" altLang="en-US"/>
              <a:t>机制</a:t>
            </a:r>
            <a:endParaRPr lang="zh-CN" altLang="en-US"/>
          </a:p>
          <a:p>
            <a:pPr indent="0">
              <a:buFont typeface="Arial" panose="020B0604020202090204" pitchFamily="34" charset="0"/>
              <a:buNone/>
            </a:pP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/>
              <a:t>了解</a:t>
            </a:r>
            <a:r>
              <a:rPr lang="en-US" altLang="zh-CN"/>
              <a:t>CNI</a:t>
            </a:r>
            <a:r>
              <a:rPr lang="zh-CN" altLang="en-US"/>
              <a:t>插件的开发以及</a:t>
            </a:r>
            <a:r>
              <a:rPr lang="zh-CN" altLang="en-US"/>
              <a:t>部署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的技术</a:t>
            </a:r>
            <a:r>
              <a:rPr lang="zh-CN" altLang="en-US"/>
              <a:t>背景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CNI</a:t>
            </a:r>
            <a:r>
              <a:rPr lang="zh-CN" altLang="en-US"/>
              <a:t>的技术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8330" y="1383665"/>
            <a:ext cx="51441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仿宋" charset="0"/>
                <a:ea typeface="仿宋" charset="0"/>
                <a:cs typeface="仿宋" charset="0"/>
              </a:rPr>
              <a:t>Kubernetes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网络模型遵循的一个核心原则是每个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都拥有一个唯一且独立的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地址；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r>
              <a:rPr lang="zh-CN" altLang="en-US">
                <a:latin typeface="仿宋" charset="0"/>
                <a:ea typeface="仿宋" charset="0"/>
                <a:cs typeface="仿宋" charset="0"/>
              </a:rPr>
              <a:t>同一个集群里的所有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形成了一个扁平的、可相互通信的网络组织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。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20510" y="858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kubernetes </a:t>
            </a:r>
            <a:r>
              <a:rPr lang="zh-CN" altLang="en-US"/>
              <a:t>网络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620510" y="138366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r>
              <a:rPr lang="zh-CN" altLang="en-US"/>
              <a:t>内容器间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620510" y="219900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集群内部</a:t>
            </a:r>
            <a:r>
              <a:rPr lang="en-US" altLang="zh-CN"/>
              <a:t>Pod</a:t>
            </a:r>
            <a:r>
              <a:rPr lang="zh-CN" altLang="en-US"/>
              <a:t>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657715" y="1740535"/>
            <a:ext cx="18440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同一节点不同</a:t>
            </a:r>
            <a:r>
              <a:rPr lang="en-US" altLang="zh-CN" sz="1400"/>
              <a:t>Pod</a:t>
            </a:r>
            <a:r>
              <a:rPr lang="zh-CN" altLang="en-US" sz="1400"/>
              <a:t>间通信</a:t>
            </a:r>
            <a:endParaRPr lang="zh-CN" altLang="en-US" sz="1400"/>
          </a:p>
        </p:txBody>
      </p:sp>
      <p:sp>
        <p:nvSpPr>
          <p:cNvPr id="12" name="圆角矩形 11"/>
          <p:cNvSpPr/>
          <p:nvPr/>
        </p:nvSpPr>
        <p:spPr>
          <a:xfrm>
            <a:off x="9657715" y="2517775"/>
            <a:ext cx="1844040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不同节点上</a:t>
            </a:r>
            <a:r>
              <a:rPr lang="en-US" altLang="zh-CN" sz="1400"/>
              <a:t>Pod</a:t>
            </a:r>
            <a:r>
              <a:rPr lang="zh-CN" altLang="en-US" sz="1400"/>
              <a:t>间通信</a:t>
            </a:r>
            <a:endParaRPr lang="zh-CN" altLang="en-US" sz="1400"/>
          </a:p>
        </p:txBody>
      </p:sp>
      <p:sp>
        <p:nvSpPr>
          <p:cNvPr id="13" name="圆角矩形 12"/>
          <p:cNvSpPr/>
          <p:nvPr/>
        </p:nvSpPr>
        <p:spPr>
          <a:xfrm>
            <a:off x="6620510" y="3109595"/>
            <a:ext cx="2534285" cy="4584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r>
              <a:rPr lang="zh-CN" altLang="en-US"/>
              <a:t>与</a:t>
            </a:r>
            <a:r>
              <a:rPr lang="en-US" altLang="zh-CN"/>
              <a:t>Service</a:t>
            </a:r>
            <a:r>
              <a:rPr lang="zh-CN" altLang="en-US"/>
              <a:t>间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20510" y="3926840"/>
            <a:ext cx="2534285" cy="5683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集群外部与</a:t>
            </a:r>
            <a:r>
              <a:rPr lang="en-US" altLang="zh-CN" sz="1400"/>
              <a:t>Service</a:t>
            </a:r>
            <a:r>
              <a:rPr lang="zh-CN" altLang="en-US" sz="1400"/>
              <a:t>间</a:t>
            </a:r>
            <a:r>
              <a:rPr lang="zh-CN" altLang="en-US" sz="1400"/>
              <a:t>通信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608330" y="2847975"/>
            <a:ext cx="4733925" cy="2726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1.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任意节点上的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的情况下与任意节点上的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2.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节点上的代理可以在不借助于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的情况下与该节点上的任意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3.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出于一个节点的主机网络中的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可以在不借助于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NAT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的情况下与任意节点上的任意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进行通信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  <a:p>
            <a:endParaRPr lang="en-US" altLang="zh-CN" sz="1600">
              <a:latin typeface="仿宋" charset="0"/>
              <a:ea typeface="仿宋" charset="0"/>
              <a:cs typeface="仿宋" charset="0"/>
            </a:endParaRPr>
          </a:p>
          <a:p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4. 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不论在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内部还是外部，该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Pod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的</a:t>
            </a:r>
            <a:r>
              <a:rPr lang="en-US" altLang="zh-CN" sz="1600">
                <a:latin typeface="仿宋" charset="0"/>
                <a:ea typeface="仿宋" charset="0"/>
                <a:cs typeface="仿宋" charset="0"/>
              </a:rPr>
              <a:t>IP</a:t>
            </a:r>
            <a:r>
              <a:rPr lang="zh-CN" altLang="en-US" sz="1600">
                <a:latin typeface="仿宋" charset="0"/>
                <a:ea typeface="仿宋" charset="0"/>
                <a:cs typeface="仿宋" charset="0"/>
              </a:rPr>
              <a:t>地址和端口信息都是一致的</a:t>
            </a:r>
            <a:endParaRPr lang="zh-CN" altLang="en-US" sz="1600">
              <a:latin typeface="仿宋" charset="0"/>
              <a:ea typeface="仿宋" charset="0"/>
              <a:cs typeface="仿宋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0410" y="702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CNI</a:t>
            </a:r>
            <a:r>
              <a:rPr lang="zh-CN" altLang="en-US"/>
              <a:t>是如何被调用</a:t>
            </a:r>
            <a:endParaRPr lang="en-US" altLang="zh-CN"/>
          </a:p>
        </p:txBody>
      </p:sp>
      <p:pic>
        <p:nvPicPr>
          <p:cNvPr id="6" name="图片 5" descr="k8s-cni-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9525" y="535305"/>
            <a:ext cx="6609080" cy="5787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940" y="26828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pause </a:t>
            </a:r>
            <a:r>
              <a:rPr lang="zh-CN" altLang="en-US"/>
              <a:t>容器</a:t>
            </a:r>
            <a:r>
              <a:rPr lang="en-US" altLang="zh-CN"/>
              <a:t>（</a:t>
            </a:r>
            <a:r>
              <a:rPr lang="en-US" altLang="zh-CN"/>
              <a:t>sandbox）：</a:t>
            </a:r>
            <a:r>
              <a:rPr lang="zh-CN" altLang="en-US"/>
              <a:t>为</a:t>
            </a:r>
            <a:r>
              <a:rPr lang="en-US" altLang="zh-CN"/>
              <a:t>Pod</a:t>
            </a:r>
            <a:r>
              <a:rPr lang="zh-CN" altLang="en-US"/>
              <a:t>提供网络和存储的共享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40410" y="17037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右边展示的调度好的</a:t>
            </a:r>
            <a:r>
              <a:rPr lang="en-US" altLang="zh-CN"/>
              <a:t>Pod</a:t>
            </a:r>
            <a:r>
              <a:rPr lang="zh-CN" altLang="en-US"/>
              <a:t>调用</a:t>
            </a:r>
            <a:r>
              <a:rPr lang="en-US" altLang="zh-CN"/>
              <a:t>CNI</a:t>
            </a:r>
            <a:r>
              <a:rPr lang="zh-CN" altLang="en-US"/>
              <a:t>创建网络的整体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5036820" cy="705485"/>
          </a:xfrm>
        </p:spPr>
        <p:txBody>
          <a:bodyPr>
            <a:normAutofit/>
          </a:bodyPr>
          <a:p>
            <a:r>
              <a:rPr lang="en-US" altLang="zh-CN"/>
              <a:t>Pod</a:t>
            </a:r>
            <a:r>
              <a:rPr lang="zh-CN" altLang="en-US"/>
              <a:t>的网络</a:t>
            </a:r>
            <a:r>
              <a:rPr lang="zh-CN" altLang="en-US"/>
              <a:t>创建</a:t>
            </a:r>
            <a:endParaRPr lang="zh-CN" altLang="en-US"/>
          </a:p>
        </p:txBody>
      </p:sp>
      <p:pic>
        <p:nvPicPr>
          <p:cNvPr id="9" name="图片 8" descr="流程图-pod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2420" y="1033145"/>
            <a:ext cx="5867400" cy="4791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330" y="167830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veth</a:t>
            </a:r>
            <a:r>
              <a:rPr lang="zh-CN" altLang="en-US"/>
              <a:t>是</a:t>
            </a:r>
            <a:r>
              <a:rPr lang="en-US" altLang="zh-CN"/>
              <a:t>Linux</a:t>
            </a:r>
            <a:r>
              <a:rPr lang="zh-CN" altLang="en-US"/>
              <a:t>虚拟网络设备的一种，以成对的形式存在，充当不同网络命名空间或不同容器之间的桥梁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Network Namespace</a:t>
            </a:r>
            <a:r>
              <a:rPr lang="zh-CN" altLang="en-US"/>
              <a:t>是有</a:t>
            </a:r>
            <a:r>
              <a:rPr lang="en-US" altLang="zh-CN"/>
              <a:t>CRI</a:t>
            </a:r>
            <a:r>
              <a:rPr lang="zh-CN" altLang="en-US"/>
              <a:t>创建好后</a:t>
            </a:r>
            <a:r>
              <a:rPr lang="en-US" altLang="zh-CN"/>
              <a:t>，</a:t>
            </a:r>
            <a:r>
              <a:rPr lang="zh-CN" altLang="en-US"/>
              <a:t>以参数方式通过调用</a:t>
            </a:r>
            <a:r>
              <a:rPr lang="en-US" altLang="zh-CN"/>
              <a:t>CNI</a:t>
            </a:r>
            <a:r>
              <a:rPr lang="zh-CN" altLang="en-US"/>
              <a:t>创建</a:t>
            </a:r>
            <a:r>
              <a:rPr lang="en-US" altLang="zh-CN"/>
              <a:t>Pod</a:t>
            </a:r>
            <a:r>
              <a:rPr lang="zh-CN" altLang="en-US"/>
              <a:t>的网络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97815"/>
            <a:ext cx="5118735" cy="705485"/>
          </a:xfrm>
        </p:spPr>
        <p:txBody>
          <a:bodyPr/>
          <a:p>
            <a:r>
              <a:rPr lang="zh-CN" altLang="en-US"/>
              <a:t>集群内</a:t>
            </a:r>
            <a:r>
              <a:rPr lang="en-US" altLang="zh-CN"/>
              <a:t>Pod</a:t>
            </a:r>
            <a:r>
              <a:rPr lang="zh-CN" altLang="en-US"/>
              <a:t>间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5" name="图片 4" descr="流程图-pod-on-same-nod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003300"/>
            <a:ext cx="4295775" cy="3343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8510" y="4422140"/>
            <a:ext cx="3954145" cy="1970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1. </a:t>
            </a:r>
            <a:r>
              <a:rPr lang="zh-CN" altLang="en-US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创建</a:t>
            </a:r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bridge</a:t>
            </a:r>
            <a:endParaRPr lang="en-US" altLang="zh-CN" sz="14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r>
              <a:rPr lang="en-US" altLang="zh-CN" sz="1400"/>
              <a:t>ip link add br0 type bridge 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2. </a:t>
            </a:r>
            <a:r>
              <a:rPr lang="zh-CN" altLang="en-US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将</a:t>
            </a:r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veth</a:t>
            </a:r>
            <a:r>
              <a:rPr lang="zh-CN" altLang="en-US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的另一端加入到</a:t>
            </a:r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bridge br0</a:t>
            </a:r>
            <a:endParaRPr lang="en-US" altLang="zh-CN" sz="14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r>
              <a:rPr lang="en-US" altLang="zh-CN" sz="1400"/>
              <a:t>ip link set veth0 master br0</a:t>
            </a:r>
            <a:endParaRPr lang="en-US" altLang="zh-CN" sz="1400"/>
          </a:p>
          <a:p>
            <a:r>
              <a:rPr lang="en-US" altLang="zh-CN" sz="1400"/>
              <a:t>ip link set veth1 master br0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3. </a:t>
            </a:r>
            <a:r>
              <a:rPr lang="zh-CN" altLang="en-US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添加路由</a:t>
            </a:r>
            <a:r>
              <a:rPr lang="en-US" altLang="zh-CN" sz="14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ip</a:t>
            </a:r>
            <a:endParaRPr lang="en-US" altLang="zh-CN" sz="14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  <a:p>
            <a:r>
              <a:rPr lang="en-US" altLang="zh-CN" sz="1400"/>
              <a:t>ip link add 10.40.0.1/24</a:t>
            </a:r>
            <a:endParaRPr lang="en-US" altLang="zh-CN" sz="1400"/>
          </a:p>
        </p:txBody>
      </p:sp>
      <p:pic>
        <p:nvPicPr>
          <p:cNvPr id="8" name="图片 7" descr="流程图-pod-on-diff-node.draw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60" y="471170"/>
            <a:ext cx="5438775" cy="3533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96660" y="4238625"/>
            <a:ext cx="511873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当请求到达网桥，网桥询问哪个</a:t>
            </a:r>
            <a:r>
              <a:rPr lang="en-US" altLang="zh-CN" sz="1400"/>
              <a:t> pod </a:t>
            </a:r>
            <a:r>
              <a:rPr lang="zh-CN" altLang="en-US" sz="1400"/>
              <a:t>拥有该</a:t>
            </a:r>
            <a:r>
              <a:rPr lang="en-US" altLang="zh-CN" sz="1400"/>
              <a:t> IP </a:t>
            </a:r>
            <a:r>
              <a:rPr lang="zh-CN" altLang="en-US" sz="1400"/>
              <a:t>但是没有得到回应。流程进入主机的路由寻址过程，到更高的集群层面</a:t>
            </a:r>
            <a:endParaRPr lang="zh-CN" altLang="en-US" sz="1400"/>
          </a:p>
          <a:p>
            <a:r>
              <a:rPr lang="zh-CN" altLang="en-US" sz="1400"/>
              <a:t>在集群层面有一张路由表，里面存储着每个节点的</a:t>
            </a:r>
            <a:r>
              <a:rPr lang="en-US" altLang="zh-CN" sz="1400"/>
              <a:t> Pod IP </a:t>
            </a:r>
            <a:r>
              <a:rPr lang="zh-CN" altLang="en-US" sz="1400"/>
              <a:t>网段（节点加入到集群时会分配一个</a:t>
            </a:r>
            <a:r>
              <a:rPr lang="en-US" altLang="zh-CN" sz="1400"/>
              <a:t> Pod </a:t>
            </a:r>
            <a:r>
              <a:rPr lang="zh-CN" altLang="en-US" sz="1400"/>
              <a:t>网段（</a:t>
            </a:r>
            <a:r>
              <a:rPr lang="en-US" altLang="zh-CN" sz="1400"/>
              <a:t>Pod CIDR</a:t>
            </a:r>
            <a:r>
              <a:rPr lang="zh-CN" altLang="en-US" sz="1400"/>
              <a:t>），比如在</a:t>
            </a:r>
            <a:r>
              <a:rPr lang="en-US" altLang="zh-CN" sz="1400"/>
              <a:t> k3s </a:t>
            </a:r>
            <a:r>
              <a:rPr lang="zh-CN" altLang="en-US" sz="1400"/>
              <a:t>中默认的</a:t>
            </a:r>
            <a:r>
              <a:rPr lang="en-US" altLang="zh-CN" sz="1400"/>
              <a:t> Pod CIDR </a:t>
            </a:r>
            <a:r>
              <a:rPr lang="zh-CN" altLang="en-US" sz="1400"/>
              <a:t>是</a:t>
            </a:r>
            <a:r>
              <a:rPr lang="en-US" altLang="zh-CN" sz="1400"/>
              <a:t> 10.42.0.0/16</a:t>
            </a:r>
            <a:r>
              <a:rPr lang="zh-CN" altLang="en-US" sz="1400"/>
              <a:t>，节点获取到的网段是</a:t>
            </a:r>
            <a:r>
              <a:rPr lang="en-US" altLang="zh-CN" sz="1400"/>
              <a:t> 10.42.0.0/24</a:t>
            </a:r>
            <a:r>
              <a:rPr lang="zh-CN" altLang="en-US" sz="1400"/>
              <a:t>、</a:t>
            </a:r>
            <a:r>
              <a:rPr lang="en-US" altLang="zh-CN" sz="1400"/>
              <a:t>10.42.1.0/24</a:t>
            </a:r>
            <a:r>
              <a:rPr lang="zh-CN" altLang="en-US" sz="1400"/>
              <a:t>、</a:t>
            </a:r>
            <a:r>
              <a:rPr lang="en-US" altLang="zh-CN" sz="1400"/>
              <a:t>10.42.2.0/24</a:t>
            </a:r>
            <a:r>
              <a:rPr lang="zh-CN" altLang="en-US" sz="1400"/>
              <a:t>，依次类推）。通过节点的</a:t>
            </a:r>
            <a:r>
              <a:rPr lang="en-US" altLang="zh-CN" sz="1400"/>
              <a:t> Pod IP </a:t>
            </a:r>
            <a:r>
              <a:rPr lang="zh-CN" altLang="en-US" sz="1400"/>
              <a:t>网段可以判断出请求</a:t>
            </a:r>
            <a:r>
              <a:rPr lang="en-US" altLang="zh-CN" sz="1400"/>
              <a:t> IP </a:t>
            </a:r>
            <a:r>
              <a:rPr lang="zh-CN" altLang="en-US" sz="1400"/>
              <a:t>的节点，然后请求被发送到该节点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Pod</a:t>
            </a:r>
            <a:r>
              <a:rPr lang="zh-CN" altLang="en-US"/>
              <a:t>与</a:t>
            </a:r>
            <a:r>
              <a:rPr lang="en-US" altLang="zh-CN"/>
              <a:t>Service</a:t>
            </a:r>
            <a:r>
              <a:rPr lang="zh-CN" altLang="en-US"/>
              <a:t>通信</a:t>
            </a:r>
            <a:endParaRPr lang="zh-CN" altLang="en-US"/>
          </a:p>
        </p:txBody>
      </p:sp>
      <p:pic>
        <p:nvPicPr>
          <p:cNvPr id="4" name="图片 3" descr="流程图-pod-service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215" y="1527810"/>
            <a:ext cx="6057900" cy="2581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k8s-cni-con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165" y="0"/>
            <a:ext cx="5224145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90650" y="343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右图展示的是</a:t>
            </a:r>
            <a:r>
              <a:rPr lang="en-US" altLang="zh-CN"/>
              <a:t>flannel</a:t>
            </a:r>
            <a:r>
              <a:rPr lang="zh-CN" altLang="en-US"/>
              <a:t>的工作</a:t>
            </a:r>
            <a:r>
              <a:rPr lang="zh-CN" altLang="en-US"/>
              <a:t>流程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129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仿宋</vt:lpstr>
      <vt:lpstr>方正仿宋_GBK</vt:lpstr>
      <vt:lpstr>PingFang SC Semibold</vt:lpstr>
      <vt:lpstr>苹方-简</vt:lpstr>
      <vt:lpstr>微软雅黑</vt:lpstr>
      <vt:lpstr>汉仪旗黑</vt:lpstr>
      <vt:lpstr>宋体</vt:lpstr>
      <vt:lpstr>Arial Unicode MS</vt:lpstr>
      <vt:lpstr>汉仪书宋二KW</vt:lpstr>
      <vt:lpstr>江城圆体 400W</vt:lpstr>
      <vt:lpstr>汉仪正圆-75W</vt:lpstr>
      <vt:lpstr>汉仪正圆 55简</vt:lpstr>
      <vt:lpstr>WPS</vt:lpstr>
      <vt:lpstr>Kubernetes CNI</vt:lpstr>
      <vt:lpstr>目标</vt:lpstr>
      <vt:lpstr>CNI的技术背景</vt:lpstr>
      <vt:lpstr>CNI的技术原理</vt:lpstr>
      <vt:lpstr>PowerPoint 演示文稿</vt:lpstr>
      <vt:lpstr>Pod的网络创建</vt:lpstr>
      <vt:lpstr>集群内Pod间通信</vt:lpstr>
      <vt:lpstr>Pod与Service通信</vt:lpstr>
      <vt:lpstr>PowerPoint 演示文稿</vt:lpstr>
      <vt:lpstr>CNI插件的开发</vt:lpstr>
      <vt:lpstr>实现流程</vt:lpstr>
      <vt:lpstr>配置与部署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朱伟进</cp:lastModifiedBy>
  <cp:revision>304</cp:revision>
  <dcterms:created xsi:type="dcterms:W3CDTF">2025-06-24T15:47:34Z</dcterms:created>
  <dcterms:modified xsi:type="dcterms:W3CDTF">2025-06-24T15:47:34Z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2052-7.4.1.8983</vt:lpwstr>
  </property>
  <property fmtid="{D5CDD505-2E9C-101B-9397-08002B2CF9AE}" pid="3" name="ICV">
    <vt:lpwstr>0718CB2BA40333DF7DC85A68268AF0E9_43</vt:lpwstr>
  </property>
</Properties>
</file>