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98" r:id="rId3"/>
    <p:sldId id="407" r:id="rId4"/>
    <p:sldId id="406" r:id="rId5"/>
    <p:sldId id="274"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F0"/>
    <a:srgbClr val="FFB500"/>
    <a:srgbClr val="003C6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467" autoAdjust="0"/>
    <p:restoredTop sz="94660"/>
  </p:normalViewPr>
  <p:slideViewPr>
    <p:cSldViewPr snapToGrid="0">
      <p:cViewPr varScale="1">
        <p:scale>
          <a:sx n="127" d="100"/>
          <a:sy n="127" d="100"/>
        </p:scale>
        <p:origin x="464" y="184"/>
      </p:cViewPr>
      <p:guideLst>
        <p:guide orient="horz" pos="2160"/>
        <p:guide pos="2880"/>
      </p:guideLst>
    </p:cSldViewPr>
  </p:slideViewPr>
  <p:notesTextViewPr>
    <p:cViewPr>
      <p:scale>
        <a:sx n="1" d="1"/>
        <a:sy n="1" d="1"/>
      </p:scale>
      <p:origin x="0" y="0"/>
    </p:cViewPr>
  </p:notesTextViewPr>
  <p:notesViewPr>
    <p:cSldViewPr snapToGrid="0" showGuides="1">
      <p:cViewPr>
        <p:scale>
          <a:sx n="152" d="100"/>
          <a:sy n="152" d="100"/>
        </p:scale>
        <p:origin x="2488" y="-17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8BC48A-72C0-4757-87D5-A920A4E4BFF8}" type="datetimeFigureOut">
              <a:rPr lang="en-GB" smtClean="0"/>
              <a:t>14/11/2024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161FEB-8766-4427-B17D-2DC31004E9C1}" type="slidenum">
              <a:rPr lang="en-GB" smtClean="0"/>
              <a:t>‹#›</a:t>
            </a:fld>
            <a:endParaRPr lang="en-GB"/>
          </a:p>
        </p:txBody>
      </p:sp>
    </p:spTree>
    <p:extLst>
      <p:ext uri="{BB962C8B-B14F-4D97-AF65-F5344CB8AC3E}">
        <p14:creationId xmlns:p14="http://schemas.microsoft.com/office/powerpoint/2010/main" val="4217514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BF0C5-F093-46FD-8BEC-42196463B5FF}" type="datetimeFigureOut">
              <a:rPr lang="en-GB" smtClean="0"/>
              <a:t>14/11/2024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0E6D3-495E-45E8-8C4B-0DE3ED272F73}" type="slidenum">
              <a:rPr lang="en-GB" smtClean="0"/>
              <a:t>‹#›</a:t>
            </a:fld>
            <a:endParaRPr lang="en-GB"/>
          </a:p>
        </p:txBody>
      </p:sp>
    </p:spTree>
    <p:extLst>
      <p:ext uri="{BB962C8B-B14F-4D97-AF65-F5344CB8AC3E}">
        <p14:creationId xmlns:p14="http://schemas.microsoft.com/office/powerpoint/2010/main" val="2925225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8650" y="4391526"/>
            <a:ext cx="5486400" cy="949290"/>
          </a:xfrm>
        </p:spPr>
        <p:txBody>
          <a:bodyPr anchor="b">
            <a:normAutofit/>
          </a:bodyPr>
          <a:lstStyle>
            <a:lvl1pPr algn="l">
              <a:defRPr sz="3000"/>
            </a:lvl1pPr>
          </a:lstStyle>
          <a:p>
            <a:r>
              <a:rPr lang="en-US"/>
              <a:t>Click to edit Master title style</a:t>
            </a:r>
            <a:endParaRPr lang="en-GB" dirty="0"/>
          </a:p>
        </p:txBody>
      </p:sp>
      <p:sp>
        <p:nvSpPr>
          <p:cNvPr id="3" name="Subtitle 2"/>
          <p:cNvSpPr>
            <a:spLocks noGrp="1"/>
          </p:cNvSpPr>
          <p:nvPr>
            <p:ph type="subTitle" idx="1"/>
          </p:nvPr>
        </p:nvSpPr>
        <p:spPr>
          <a:xfrm>
            <a:off x="628650" y="5538414"/>
            <a:ext cx="3348318" cy="620338"/>
          </a:xfrm>
        </p:spPr>
        <p:txBody>
          <a:bodyPr>
            <a:normAutofit/>
          </a:bodyPr>
          <a:lstStyle>
            <a:lvl1pPr marL="0" indent="0" algn="l">
              <a:buNone/>
              <a:defRPr sz="16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pic>
        <p:nvPicPr>
          <p:cNvPr id="13" name="Picture 12"/>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471962" y="1576310"/>
            <a:ext cx="1080000" cy="1080000"/>
          </a:xfrm>
          <a:prstGeom prst="rect">
            <a:avLst/>
          </a:prstGeom>
        </p:spPr>
      </p:pic>
      <p:pic>
        <p:nvPicPr>
          <p:cNvPr id="14" name="Picture 13"/>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7148900" y="425241"/>
            <a:ext cx="1080000" cy="1080000"/>
          </a:xfrm>
          <a:prstGeom prst="rect">
            <a:avLst/>
          </a:prstGeom>
        </p:spPr>
      </p:pic>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299200" y="4125497"/>
            <a:ext cx="2586918" cy="2595979"/>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07108" y="1576310"/>
            <a:ext cx="621792" cy="621792"/>
          </a:xfrm>
          <a:prstGeom prst="rect">
            <a:avLst/>
          </a:prstGeom>
        </p:spPr>
      </p:pic>
      <p:pic>
        <p:nvPicPr>
          <p:cNvPr id="23" name="Picture 2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469575" y="883449"/>
            <a:ext cx="621792" cy="621792"/>
          </a:xfrm>
          <a:prstGeom prst="rect">
            <a:avLst/>
          </a:prstGeom>
        </p:spPr>
      </p:pic>
      <p:pic>
        <p:nvPicPr>
          <p:cNvPr id="24" name="Picture 23"/>
          <p:cNvPicPr>
            <a:picLocks/>
          </p:cNvPicPr>
          <p:nvPr userDrawn="1"/>
        </p:nvPicPr>
        <p:blipFill>
          <a:blip r:embed="rId7">
            <a:extLst>
              <a:ext uri="{28A0092B-C50C-407E-A947-70E740481C1C}">
                <a14:useLocalDpi xmlns:a14="http://schemas.microsoft.com/office/drawing/2010/main" val="0"/>
              </a:ext>
            </a:extLst>
          </a:blip>
          <a:stretch>
            <a:fillRect/>
          </a:stretch>
        </p:blipFill>
        <p:spPr>
          <a:xfrm>
            <a:off x="8286433" y="883449"/>
            <a:ext cx="622800" cy="621792"/>
          </a:xfrm>
          <a:prstGeom prst="rect">
            <a:avLst/>
          </a:prstGeom>
        </p:spPr>
      </p:pic>
      <p:pic>
        <p:nvPicPr>
          <p:cNvPr id="6" name="Picture 5"/>
          <p:cNvPicPr>
            <a:picLocks/>
          </p:cNvPicPr>
          <p:nvPr userDrawn="1"/>
        </p:nvPicPr>
        <p:blipFill rotWithShape="1">
          <a:blip r:embed="rId8">
            <a:extLst>
              <a:ext uri="{28A0092B-C50C-407E-A947-70E740481C1C}">
                <a14:useLocalDpi xmlns:a14="http://schemas.microsoft.com/office/drawing/2010/main" val="0"/>
              </a:ext>
            </a:extLst>
          </a:blip>
          <a:srcRect t="26051"/>
          <a:stretch/>
        </p:blipFill>
        <p:spPr>
          <a:xfrm>
            <a:off x="599417" y="525307"/>
            <a:ext cx="3600000" cy="3600000"/>
          </a:xfrm>
          <a:prstGeom prst="rect">
            <a:avLst/>
          </a:prstGeom>
        </p:spPr>
      </p:pic>
      <p:pic>
        <p:nvPicPr>
          <p:cNvPr id="7" name="Picture 6"/>
          <p:cNvPicPr>
            <a:picLocks/>
          </p:cNvPicPr>
          <p:nvPr userDrawn="1"/>
        </p:nvPicPr>
        <p:blipFill rotWithShape="1">
          <a:blip r:embed="rId9" cstate="print">
            <a:extLst>
              <a:ext uri="{28A0092B-C50C-407E-A947-70E740481C1C}">
                <a14:useLocalDpi xmlns:a14="http://schemas.microsoft.com/office/drawing/2010/main" val="0"/>
              </a:ext>
            </a:extLst>
          </a:blip>
          <a:srcRect t="10369" b="22058"/>
          <a:stretch/>
        </p:blipFill>
        <p:spPr>
          <a:xfrm>
            <a:off x="4604836" y="2685307"/>
            <a:ext cx="1440000" cy="1440000"/>
          </a:xfrm>
          <a:prstGeom prst="rect">
            <a:avLst/>
          </a:prstGeom>
        </p:spPr>
      </p:pic>
      <p:pic>
        <p:nvPicPr>
          <p:cNvPr id="8" name="Picture 7"/>
          <p:cNvPicPr>
            <a:picLocks/>
          </p:cNvPicPr>
          <p:nvPr userDrawn="1"/>
        </p:nvPicPr>
        <p:blipFill rotWithShape="1">
          <a:blip r:embed="rId10" cstate="print">
            <a:extLst>
              <a:ext uri="{28A0092B-C50C-407E-A947-70E740481C1C}">
                <a14:useLocalDpi xmlns:a14="http://schemas.microsoft.com/office/drawing/2010/main" val="0"/>
              </a:ext>
            </a:extLst>
          </a:blip>
          <a:srcRect t="25422" b="9221"/>
          <a:stretch/>
        </p:blipFill>
        <p:spPr>
          <a:xfrm>
            <a:off x="4604836" y="525307"/>
            <a:ext cx="1440000" cy="1440000"/>
          </a:xfrm>
          <a:prstGeom prst="rect">
            <a:avLst/>
          </a:prstGeom>
        </p:spPr>
      </p:pic>
    </p:spTree>
    <p:extLst>
      <p:ext uri="{BB962C8B-B14F-4D97-AF65-F5344CB8AC3E}">
        <p14:creationId xmlns:p14="http://schemas.microsoft.com/office/powerpoint/2010/main" val="1552321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A3BA40F-6C93-4FF2-9E19-FC4F57CB2273}" type="datetimeFigureOut">
              <a:rPr lang="en-GB" smtClean="0"/>
              <a:t>14/11/2024</a:t>
            </a:fld>
            <a:endParaRPr lang="en-GB"/>
          </a:p>
        </p:txBody>
      </p:sp>
      <p:sp>
        <p:nvSpPr>
          <p:cNvPr id="6" name="Footer Placeholder 5"/>
          <p:cNvSpPr>
            <a:spLocks noGrp="1"/>
          </p:cNvSpPr>
          <p:nvPr>
            <p:ph type="ftr" sz="quarter" idx="11"/>
          </p:nvPr>
        </p:nvSpPr>
        <p:spPr/>
        <p:txBody>
          <a:bodyPr/>
          <a:lstStyle/>
          <a:p>
            <a:r>
              <a:rPr lang="en-GB" dirty="0"/>
              <a:t>http://www.ucc.ie/en</a:t>
            </a:r>
          </a:p>
        </p:txBody>
      </p:sp>
      <p:sp>
        <p:nvSpPr>
          <p:cNvPr id="7" name="Slide Number Placeholder 6"/>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11"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12" name="Rectangle 11"/>
          <p:cNvSpPr/>
          <p:nvPr userDrawn="1"/>
        </p:nvSpPr>
        <p:spPr>
          <a:xfrm>
            <a:off x="7843061" y="212726"/>
            <a:ext cx="1057274" cy="10572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4319135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963885" y="1760764"/>
            <a:ext cx="3954029" cy="776971"/>
          </a:xfrm>
          <a:solidFill>
            <a:srgbClr val="003C69"/>
          </a:solidFill>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963885" y="2710415"/>
            <a:ext cx="3954029" cy="3584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0"/>
          </p:nvPr>
        </p:nvSpPr>
        <p:spPr/>
        <p:txBody>
          <a:bodyPr/>
          <a:lstStyle/>
          <a:p>
            <a:fld id="{CA3BA40F-6C93-4FF2-9E19-FC4F57CB2273}" type="datetimeFigureOut">
              <a:rPr lang="en-GB" smtClean="0"/>
              <a:t>14/11/2024</a:t>
            </a:fld>
            <a:endParaRPr lang="en-GB"/>
          </a:p>
        </p:txBody>
      </p:sp>
      <p:sp>
        <p:nvSpPr>
          <p:cNvPr id="8" name="Footer Placeholder 7"/>
          <p:cNvSpPr>
            <a:spLocks noGrp="1"/>
          </p:cNvSpPr>
          <p:nvPr>
            <p:ph type="ftr" sz="quarter" idx="11"/>
          </p:nvPr>
        </p:nvSpPr>
        <p:spPr/>
        <p:txBody>
          <a:bodyPr/>
          <a:lstStyle/>
          <a:p>
            <a:r>
              <a:rPr lang="en-GB" dirty="0"/>
              <a:t>http://www.ucc.ie/en</a:t>
            </a:r>
          </a:p>
        </p:txBody>
      </p:sp>
      <p:sp>
        <p:nvSpPr>
          <p:cNvPr id="9" name="Slide Number Placeholder 8"/>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15"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
        <p:nvSpPr>
          <p:cNvPr id="17" name="Text Placeholder 4"/>
          <p:cNvSpPr>
            <a:spLocks noGrp="1"/>
          </p:cNvSpPr>
          <p:nvPr>
            <p:ph type="body" sz="quarter" idx="15"/>
          </p:nvPr>
        </p:nvSpPr>
        <p:spPr>
          <a:xfrm>
            <a:off x="617971" y="1771649"/>
            <a:ext cx="3954029" cy="776971"/>
          </a:xfrm>
          <a:solidFill>
            <a:srgbClr val="003C69"/>
          </a:solidFill>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8" name="Content Placeholder 5"/>
          <p:cNvSpPr>
            <a:spLocks noGrp="1"/>
          </p:cNvSpPr>
          <p:nvPr>
            <p:ph sz="quarter" idx="16"/>
          </p:nvPr>
        </p:nvSpPr>
        <p:spPr>
          <a:xfrm>
            <a:off x="613888" y="2718020"/>
            <a:ext cx="3962193" cy="3584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Rectangle 18"/>
          <p:cNvSpPr/>
          <p:nvPr userDrawn="1"/>
        </p:nvSpPr>
        <p:spPr>
          <a:xfrm>
            <a:off x="7843061" y="212726"/>
            <a:ext cx="1057274" cy="105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654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3BA40F-6C93-4FF2-9E19-FC4F57CB2273}" type="datetimeFigureOut">
              <a:rPr lang="en-GB" smtClean="0"/>
              <a:t>14/11/2024</a:t>
            </a:fld>
            <a:endParaRPr lang="en-GB"/>
          </a:p>
        </p:txBody>
      </p:sp>
      <p:sp>
        <p:nvSpPr>
          <p:cNvPr id="4" name="Footer Placeholder 3"/>
          <p:cNvSpPr>
            <a:spLocks noGrp="1"/>
          </p:cNvSpPr>
          <p:nvPr>
            <p:ph type="ftr" sz="quarter" idx="11"/>
          </p:nvPr>
        </p:nvSpPr>
        <p:spPr/>
        <p:txBody>
          <a:bodyPr/>
          <a:lstStyle/>
          <a:p>
            <a:r>
              <a:rPr lang="en-GB" dirty="0"/>
              <a:t>http://www.ucc.ie/en</a:t>
            </a:r>
          </a:p>
        </p:txBody>
      </p:sp>
      <p:sp>
        <p:nvSpPr>
          <p:cNvPr id="5" name="Slide Number Placeholder 4"/>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8"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9" name="Rectangle 8"/>
          <p:cNvSpPr/>
          <p:nvPr userDrawn="1"/>
        </p:nvSpPr>
        <p:spPr>
          <a:xfrm>
            <a:off x="7843061" y="212726"/>
            <a:ext cx="1057274" cy="105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184005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BA40F-6C93-4FF2-9E19-FC4F57CB2273}" type="datetimeFigureOut">
              <a:rPr lang="en-GB" smtClean="0"/>
              <a:t>14/11/2024</a:t>
            </a:fld>
            <a:endParaRPr lang="en-GB"/>
          </a:p>
        </p:txBody>
      </p:sp>
      <p:sp>
        <p:nvSpPr>
          <p:cNvPr id="3" name="Footer Placeholder 2"/>
          <p:cNvSpPr>
            <a:spLocks noGrp="1"/>
          </p:cNvSpPr>
          <p:nvPr>
            <p:ph type="ftr" sz="quarter" idx="11"/>
          </p:nvPr>
        </p:nvSpPr>
        <p:spPr/>
        <p:txBody>
          <a:bodyPr/>
          <a:lstStyle/>
          <a:p>
            <a:r>
              <a:rPr lang="en-GB" dirty="0"/>
              <a:t>http://www.ucc.ie/en</a:t>
            </a:r>
          </a:p>
        </p:txBody>
      </p:sp>
      <p:sp>
        <p:nvSpPr>
          <p:cNvPr id="4" name="Slide Number Placeholder 3"/>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3578113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solidFill>
            <a:srgbClr val="FFB500"/>
          </a:solidFill>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A3BA40F-6C93-4FF2-9E19-FC4F57CB2273}" type="datetimeFigureOut">
              <a:rPr lang="en-GB" smtClean="0"/>
              <a:t>14/11/2024</a:t>
            </a:fld>
            <a:endParaRPr lang="en-GB"/>
          </a:p>
        </p:txBody>
      </p:sp>
      <p:sp>
        <p:nvSpPr>
          <p:cNvPr id="6" name="Footer Placeholder 5"/>
          <p:cNvSpPr>
            <a:spLocks noGrp="1"/>
          </p:cNvSpPr>
          <p:nvPr>
            <p:ph type="ftr" sz="quarter" idx="11"/>
          </p:nvPr>
        </p:nvSpPr>
        <p:spPr/>
        <p:txBody>
          <a:bodyPr/>
          <a:lstStyle/>
          <a:p>
            <a:r>
              <a:rPr lang="en-GB" dirty="0"/>
              <a:t>http://www.ucc.ie/en</a:t>
            </a:r>
          </a:p>
        </p:txBody>
      </p:sp>
      <p:sp>
        <p:nvSpPr>
          <p:cNvPr id="7" name="Slide Number Placeholder 6"/>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222442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solidFill>
            <a:srgbClr val="FFB500"/>
          </a:solidFill>
        </p:spPr>
        <p:txBody>
          <a:bodyPr anchor="b"/>
          <a:lstStyle>
            <a:lvl1pPr>
              <a:defRPr sz="2400"/>
            </a:lvl1pPr>
          </a:lstStyle>
          <a:p>
            <a:r>
              <a:rPr lang="en-US"/>
              <a:t>Click to edit Master title style</a:t>
            </a:r>
            <a:endParaRPr lang="en-GB" dirty="0"/>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A3BA40F-6C93-4FF2-9E19-FC4F57CB2273}" type="datetimeFigureOut">
              <a:rPr lang="en-GB" smtClean="0"/>
              <a:t>14/11/2024</a:t>
            </a:fld>
            <a:endParaRPr lang="en-GB"/>
          </a:p>
        </p:txBody>
      </p:sp>
      <p:sp>
        <p:nvSpPr>
          <p:cNvPr id="6" name="Footer Placeholder 5"/>
          <p:cNvSpPr>
            <a:spLocks noGrp="1"/>
          </p:cNvSpPr>
          <p:nvPr>
            <p:ph type="ftr" sz="quarter" idx="11"/>
          </p:nvPr>
        </p:nvSpPr>
        <p:spPr/>
        <p:txBody>
          <a:bodyPr/>
          <a:lstStyle/>
          <a:p>
            <a:r>
              <a:rPr lang="en-GB" dirty="0"/>
              <a:t>http://www.ucc.ie/en</a:t>
            </a:r>
          </a:p>
        </p:txBody>
      </p:sp>
      <p:sp>
        <p:nvSpPr>
          <p:cNvPr id="7" name="Slide Number Placeholder 6"/>
          <p:cNvSpPr>
            <a:spLocks noGrp="1"/>
          </p:cNvSpPr>
          <p:nvPr>
            <p:ph type="sldNum" sz="quarter" idx="12"/>
          </p:nvPr>
        </p:nvSpPr>
        <p:spPr>
          <a:xfrm>
            <a:off x="6457950" y="6356351"/>
            <a:ext cx="984250" cy="365125"/>
          </a:xfrm>
        </p:spPr>
        <p:txBody>
          <a:bodyPr/>
          <a:lstStyle/>
          <a:p>
            <a:fld id="{E1AD13CF-1E95-4E93-960C-FF4581689203}" type="slidenum">
              <a:rPr lang="en-GB" smtClean="0"/>
              <a:t>‹#›</a:t>
            </a:fld>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3111927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1" y="1825626"/>
            <a:ext cx="6822016" cy="417495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CA3BA40F-6C93-4FF2-9E19-FC4F57CB2273}" type="datetimeFigureOut">
              <a:rPr lang="en-GB" smtClean="0"/>
              <a:t>14/11/2024</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19088" y="6356350"/>
            <a:ext cx="1031579" cy="365125"/>
          </a:xfrm>
        </p:spPr>
        <p:txBody>
          <a:bodyPr/>
          <a:lstStyle/>
          <a:p>
            <a:fld id="{E1AD13CF-1E95-4E93-960C-FF4581689203}" type="slidenum">
              <a:rPr lang="en-GB" smtClean="0"/>
              <a:t>‹#›</a:t>
            </a:fld>
            <a:endParaRPr lang="en-GB"/>
          </a:p>
        </p:txBody>
      </p:sp>
      <p:sp>
        <p:nvSpPr>
          <p:cNvPr id="10"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
        <p:nvSpPr>
          <p:cNvPr id="12" name="Rectangle 11"/>
          <p:cNvSpPr/>
          <p:nvPr userDrawn="1"/>
        </p:nvSpPr>
        <p:spPr>
          <a:xfrm>
            <a:off x="7843061" y="212726"/>
            <a:ext cx="1057274" cy="105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85873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solidFill>
            <a:srgbClr val="FFB500"/>
          </a:solidFill>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3BA40F-6C93-4FF2-9E19-FC4F57CB2273}" type="datetimeFigureOut">
              <a:rPr lang="en-GB" smtClean="0"/>
              <a:t>14/11/2024</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984250" cy="365125"/>
          </a:xfrm>
        </p:spPr>
        <p:txBody>
          <a:bodyPr/>
          <a:lstStyle/>
          <a:p>
            <a:fld id="{E1AD13CF-1E95-4E93-960C-FF4581689203}" type="slidenum">
              <a:rPr lang="en-GB" smtClean="0"/>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509384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
        <p:nvSpPr>
          <p:cNvPr id="2"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3" name="Content Placeholder 2"/>
          <p:cNvSpPr>
            <a:spLocks noGrp="1"/>
          </p:cNvSpPr>
          <p:nvPr>
            <p:ph idx="1"/>
          </p:nvPr>
        </p:nvSpPr>
        <p:spPr>
          <a:xfrm>
            <a:off x="628650" y="1727652"/>
            <a:ext cx="6822017" cy="43768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CA3BA40F-6C93-4FF2-9E19-FC4F57CB2273}" type="datetimeFigureOut">
              <a:rPr lang="en-GB" smtClean="0"/>
              <a:t>14/11/2024</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7" name="Rectangle 6"/>
          <p:cNvSpPr/>
          <p:nvPr userDrawn="1"/>
        </p:nvSpPr>
        <p:spPr>
          <a:xfrm rot="5400000">
            <a:off x="6192286" y="3378427"/>
            <a:ext cx="4376817" cy="1075267"/>
          </a:xfrm>
          <a:prstGeom prst="rect">
            <a:avLst/>
          </a:prstGeom>
          <a:solidFill>
            <a:srgbClr val="EFEFF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Rectangle 8"/>
          <p:cNvSpPr/>
          <p:nvPr userDrawn="1"/>
        </p:nvSpPr>
        <p:spPr>
          <a:xfrm>
            <a:off x="7843061" y="212726"/>
            <a:ext cx="1057274" cy="105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155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895" y="6205704"/>
            <a:ext cx="1092433" cy="515772"/>
          </a:xfrm>
          <a:prstGeom prst="rect">
            <a:avLst/>
          </a:prstGeom>
        </p:spPr>
      </p:pic>
      <p:sp>
        <p:nvSpPr>
          <p:cNvPr id="2"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3" name="Content Placeholder 2"/>
          <p:cNvSpPr>
            <a:spLocks noGrp="1"/>
          </p:cNvSpPr>
          <p:nvPr>
            <p:ph idx="1"/>
          </p:nvPr>
        </p:nvSpPr>
        <p:spPr>
          <a:xfrm>
            <a:off x="628650" y="1727652"/>
            <a:ext cx="6822017" cy="43768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3BA40F-6C93-4FF2-9E19-FC4F57CB2273}" type="datetimeFigureOut">
              <a:rPr lang="en-GB" smtClean="0"/>
              <a:t>14/11/2024</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7" name="Rectangle 6"/>
          <p:cNvSpPr/>
          <p:nvPr userDrawn="1"/>
        </p:nvSpPr>
        <p:spPr>
          <a:xfrm rot="5400000">
            <a:off x="6192286" y="3378427"/>
            <a:ext cx="4376817" cy="1075267"/>
          </a:xfrm>
          <a:prstGeom prst="rect">
            <a:avLst/>
          </a:prstGeom>
          <a:solidFill>
            <a:srgbClr val="EFEFF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Rectangle 8"/>
          <p:cNvSpPr/>
          <p:nvPr userDrawn="1"/>
        </p:nvSpPr>
        <p:spPr>
          <a:xfrm>
            <a:off x="7843061" y="212726"/>
            <a:ext cx="1057274" cy="10572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20834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895" y="6205704"/>
            <a:ext cx="1092433" cy="515772"/>
          </a:xfrm>
          <a:prstGeom prst="rect">
            <a:avLst/>
          </a:prstGeom>
        </p:spPr>
      </p:pic>
      <p:sp>
        <p:nvSpPr>
          <p:cNvPr id="2"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3" name="Content Placeholder 2"/>
          <p:cNvSpPr>
            <a:spLocks noGrp="1"/>
          </p:cNvSpPr>
          <p:nvPr>
            <p:ph idx="1"/>
          </p:nvPr>
        </p:nvSpPr>
        <p:spPr>
          <a:xfrm>
            <a:off x="628650" y="1727652"/>
            <a:ext cx="6822017" cy="43768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3BA40F-6C93-4FF2-9E19-FC4F57CB2273}" type="datetimeFigureOut">
              <a:rPr lang="en-GB" smtClean="0"/>
              <a:t>14/11/2024</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7" name="Rectangle 6"/>
          <p:cNvSpPr/>
          <p:nvPr userDrawn="1"/>
        </p:nvSpPr>
        <p:spPr>
          <a:xfrm rot="5400000">
            <a:off x="6192286" y="3378427"/>
            <a:ext cx="4376817" cy="1075267"/>
          </a:xfrm>
          <a:prstGeom prst="rect">
            <a:avLst/>
          </a:prstGeom>
          <a:solidFill>
            <a:srgbClr val="EFEFF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Rectangle 8"/>
          <p:cNvSpPr/>
          <p:nvPr userDrawn="1"/>
        </p:nvSpPr>
        <p:spPr>
          <a:xfrm>
            <a:off x="7843061" y="212726"/>
            <a:ext cx="1057274" cy="10572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3230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27651"/>
            <a:ext cx="5486400" cy="42159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3BA40F-6C93-4FF2-9E19-FC4F57CB2273}" type="datetimeFigureOut">
              <a:rPr lang="en-GB" smtClean="0"/>
              <a:t>14/11/2024</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10" name="Picture Placeholder 9"/>
          <p:cNvSpPr>
            <a:spLocks noGrp="1"/>
          </p:cNvSpPr>
          <p:nvPr>
            <p:ph type="pic" sz="quarter" idx="13"/>
          </p:nvPr>
        </p:nvSpPr>
        <p:spPr>
          <a:xfrm>
            <a:off x="6311504" y="1727200"/>
            <a:ext cx="2588831" cy="4216400"/>
          </a:xfrm>
          <a:noFill/>
        </p:spPr>
        <p:txBody>
          <a:bodyPr/>
          <a:lstStyle/>
          <a:p>
            <a:r>
              <a:rPr lang="en-US"/>
              <a:t>Click icon to add picture</a:t>
            </a:r>
            <a:endParaRPr lang="en-GB"/>
          </a:p>
        </p:txBody>
      </p:sp>
      <p:sp>
        <p:nvSpPr>
          <p:cNvPr id="12"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13" name="Rectangle 12"/>
          <p:cNvSpPr/>
          <p:nvPr userDrawn="1"/>
        </p:nvSpPr>
        <p:spPr>
          <a:xfrm>
            <a:off x="7843061" y="212726"/>
            <a:ext cx="1057274" cy="105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43390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27651"/>
            <a:ext cx="5486400" cy="42159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3BA40F-6C93-4FF2-9E19-FC4F57CB2273}" type="datetimeFigureOut">
              <a:rPr lang="en-GB" smtClean="0"/>
              <a:t>14/11/2024</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10" name="Picture Placeholder 9"/>
          <p:cNvSpPr>
            <a:spLocks noGrp="1"/>
          </p:cNvSpPr>
          <p:nvPr>
            <p:ph type="pic" sz="quarter" idx="13"/>
          </p:nvPr>
        </p:nvSpPr>
        <p:spPr>
          <a:xfrm>
            <a:off x="6345372" y="1727651"/>
            <a:ext cx="2554964" cy="4216400"/>
          </a:xfrm>
          <a:noFill/>
        </p:spPr>
        <p:txBody>
          <a:bodyPr/>
          <a:lstStyle/>
          <a:p>
            <a:r>
              <a:rPr lang="en-US"/>
              <a:t>Click icon to add picture</a:t>
            </a:r>
            <a:endParaRPr lang="en-GB"/>
          </a:p>
        </p:txBody>
      </p:sp>
      <p:sp>
        <p:nvSpPr>
          <p:cNvPr id="12"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13" name="Rectangle 12"/>
          <p:cNvSpPr/>
          <p:nvPr userDrawn="1"/>
        </p:nvSpPr>
        <p:spPr>
          <a:xfrm>
            <a:off x="7843061" y="212726"/>
            <a:ext cx="1057274" cy="10572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3924186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27651"/>
            <a:ext cx="5486400" cy="42159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3BA40F-6C93-4FF2-9E19-FC4F57CB2273}" type="datetimeFigureOut">
              <a:rPr lang="en-GB" smtClean="0"/>
              <a:t>14/11/2024</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10" name="Picture Placeholder 9"/>
          <p:cNvSpPr>
            <a:spLocks noGrp="1"/>
          </p:cNvSpPr>
          <p:nvPr>
            <p:ph type="pic" sz="quarter" idx="13"/>
          </p:nvPr>
        </p:nvSpPr>
        <p:spPr>
          <a:xfrm>
            <a:off x="6311504" y="1727200"/>
            <a:ext cx="2588831" cy="4216400"/>
          </a:xfrm>
          <a:noFill/>
        </p:spPr>
        <p:txBody>
          <a:bodyPr/>
          <a:lstStyle/>
          <a:p>
            <a:r>
              <a:rPr lang="en-US"/>
              <a:t>Click icon to add picture</a:t>
            </a:r>
            <a:endParaRPr lang="en-GB"/>
          </a:p>
        </p:txBody>
      </p:sp>
      <p:sp>
        <p:nvSpPr>
          <p:cNvPr id="12"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13" name="Rectangle 12"/>
          <p:cNvSpPr/>
          <p:nvPr userDrawn="1"/>
        </p:nvSpPr>
        <p:spPr>
          <a:xfrm>
            <a:off x="7843061" y="212726"/>
            <a:ext cx="1057274" cy="10572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177354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27651"/>
            <a:ext cx="5486400" cy="41996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3BA40F-6C93-4FF2-9E19-FC4F57CB2273}" type="datetimeFigureOut">
              <a:rPr lang="en-GB" smtClean="0"/>
              <a:t>14/11/2024</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1004207" cy="365125"/>
          </a:xfrm>
        </p:spPr>
        <p:txBody>
          <a:bodyPr/>
          <a:lstStyle/>
          <a:p>
            <a:fld id="{E1AD13CF-1E95-4E93-960C-FF4581689203}"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8250" y="1727650"/>
            <a:ext cx="2692085" cy="4199621"/>
          </a:xfrm>
          <a:prstGeom prst="rect">
            <a:avLst/>
          </a:prstGeom>
        </p:spPr>
      </p:pic>
      <p:sp>
        <p:nvSpPr>
          <p:cNvPr id="10"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12" name="Rectangle 11"/>
          <p:cNvSpPr/>
          <p:nvPr userDrawn="1"/>
        </p:nvSpPr>
        <p:spPr>
          <a:xfrm>
            <a:off x="7843061" y="212726"/>
            <a:ext cx="1057274" cy="105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115089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99200" y="4133940"/>
            <a:ext cx="2585805" cy="2597222"/>
          </a:xfrm>
          <a:prstGeom prst="rect">
            <a:avLst/>
          </a:prstGeom>
        </p:spPr>
      </p:pic>
      <p:sp>
        <p:nvSpPr>
          <p:cNvPr id="2" name="Title 1"/>
          <p:cNvSpPr>
            <a:spLocks noGrp="1"/>
          </p:cNvSpPr>
          <p:nvPr>
            <p:ph type="title"/>
          </p:nvPr>
        </p:nvSpPr>
        <p:spPr>
          <a:xfrm>
            <a:off x="628650" y="472609"/>
            <a:ext cx="6094880" cy="2956391"/>
          </a:xfrm>
          <a:solidFill>
            <a:srgbClr val="FFB500"/>
          </a:solidFill>
        </p:spPr>
        <p:txBody>
          <a:bodyPr anchor="t"/>
          <a:lstStyle>
            <a:lvl1pPr>
              <a:defRPr sz="4500"/>
            </a:lvl1pPr>
          </a:lstStyle>
          <a:p>
            <a:r>
              <a:rPr lang="en-US"/>
              <a:t>Click to edit Master title style</a:t>
            </a:r>
            <a:endParaRPr lang="en-GB" dirty="0"/>
          </a:p>
        </p:txBody>
      </p:sp>
      <p:sp>
        <p:nvSpPr>
          <p:cNvPr id="3" name="Text Placeholder 2"/>
          <p:cNvSpPr>
            <a:spLocks noGrp="1"/>
          </p:cNvSpPr>
          <p:nvPr>
            <p:ph type="body" idx="1"/>
          </p:nvPr>
        </p:nvSpPr>
        <p:spPr>
          <a:xfrm>
            <a:off x="628650" y="2329985"/>
            <a:ext cx="6094880" cy="1099015"/>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3BA40F-6C93-4FF2-9E19-FC4F57CB2273}" type="datetimeFigureOut">
              <a:rPr lang="en-GB" smtClean="0"/>
              <a:t>14/11/2024</a:t>
            </a:fld>
            <a:endParaRPr lang="en-GB"/>
          </a:p>
        </p:txBody>
      </p:sp>
      <p:sp>
        <p:nvSpPr>
          <p:cNvPr id="5" name="Footer Placeholder 4"/>
          <p:cNvSpPr>
            <a:spLocks noGrp="1"/>
          </p:cNvSpPr>
          <p:nvPr>
            <p:ph type="ftr" sz="quarter" idx="11"/>
          </p:nvPr>
        </p:nvSpPr>
        <p:spPr/>
        <p:txBody>
          <a:bodyPr/>
          <a:lstStyle/>
          <a:p>
            <a:r>
              <a:rPr lang="en-GB" dirty="0"/>
              <a:t>http://www.ucc.ie/en</a:t>
            </a:r>
          </a:p>
        </p:txBody>
      </p:sp>
    </p:spTree>
    <p:extLst>
      <p:ext uri="{BB962C8B-B14F-4D97-AF65-F5344CB8AC3E}">
        <p14:creationId xmlns:p14="http://schemas.microsoft.com/office/powerpoint/2010/main" val="193219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6"/>
            <a:ext cx="7176407" cy="1325563"/>
          </a:xfrm>
          <a:prstGeom prst="rect">
            <a:avLst/>
          </a:prstGeom>
          <a:noFill/>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628651" y="1825625"/>
            <a:ext cx="7176407"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A3BA40F-6C93-4FF2-9E19-FC4F57CB2273}" type="datetimeFigureOut">
              <a:rPr lang="en-GB" smtClean="0"/>
              <a:t>14/11/2024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GB" dirty="0"/>
              <a:t>http://www.ucc.ie/en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AD13CF-1E95-4E93-960C-FF4581689203}" type="slidenum">
              <a:rPr lang="en-GB" smtClean="0"/>
              <a:t>‹#›</a:t>
            </a:fld>
            <a:endParaRPr lang="en-GB"/>
          </a:p>
        </p:txBody>
      </p:sp>
    </p:spTree>
    <p:extLst>
      <p:ext uri="{BB962C8B-B14F-4D97-AF65-F5344CB8AC3E}">
        <p14:creationId xmlns:p14="http://schemas.microsoft.com/office/powerpoint/2010/main" val="88745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4" r:id="rId4"/>
    <p:sldLayoutId id="2147483660" r:id="rId5"/>
    <p:sldLayoutId id="2147483663" r:id="rId6"/>
    <p:sldLayoutId id="2147483665" r:id="rId7"/>
    <p:sldLayoutId id="2147483661"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GB" sz="2400" dirty="0">
                <a:latin typeface="Helvetica" pitchFamily="2" charset="0"/>
                <a:ea typeface="Verdana" panose="020B0604030504040204" pitchFamily="34" charset="0"/>
                <a:cs typeface="Euphemia" panose="020F0502020204030204" pitchFamily="34" charset="0"/>
              </a:rPr>
              <a:t>Lecture 20 – Software Testing</a:t>
            </a:r>
          </a:p>
        </p:txBody>
      </p:sp>
      <p:sp>
        <p:nvSpPr>
          <p:cNvPr id="5" name="Subtitle 4"/>
          <p:cNvSpPr>
            <a:spLocks noGrp="1"/>
          </p:cNvSpPr>
          <p:nvPr>
            <p:ph type="subTitle" idx="1"/>
          </p:nvPr>
        </p:nvSpPr>
        <p:spPr>
          <a:xfrm>
            <a:off x="628649" y="5538413"/>
            <a:ext cx="5228141" cy="829135"/>
          </a:xfrm>
        </p:spPr>
        <p:txBody>
          <a:bodyPr>
            <a:normAutofit/>
          </a:bodyPr>
          <a:lstStyle/>
          <a:p>
            <a:r>
              <a:rPr lang="en-GB" dirty="0">
                <a:latin typeface="Helvetica" pitchFamily="2" charset="0"/>
              </a:rPr>
              <a:t>CS2513</a:t>
            </a:r>
          </a:p>
          <a:p>
            <a:r>
              <a:rPr lang="en-GB" b="1" dirty="0" err="1">
                <a:latin typeface="Helvetica" pitchFamily="2" charset="0"/>
              </a:rPr>
              <a:t>Cathal</a:t>
            </a:r>
            <a:r>
              <a:rPr lang="en-GB" b="1" dirty="0">
                <a:latin typeface="Helvetica" pitchFamily="2" charset="0"/>
              </a:rPr>
              <a:t> Hoare</a:t>
            </a:r>
          </a:p>
        </p:txBody>
      </p:sp>
    </p:spTree>
    <p:extLst>
      <p:ext uri="{BB962C8B-B14F-4D97-AF65-F5344CB8AC3E}">
        <p14:creationId xmlns:p14="http://schemas.microsoft.com/office/powerpoint/2010/main" val="662481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14BF-03EE-E945-9816-C9354344D2A5}"/>
              </a:ext>
            </a:extLst>
          </p:cNvPr>
          <p:cNvSpPr>
            <a:spLocks noGrp="1"/>
          </p:cNvSpPr>
          <p:nvPr>
            <p:ph type="title"/>
          </p:nvPr>
        </p:nvSpPr>
        <p:spPr/>
        <p:txBody>
          <a:bodyPr/>
          <a:lstStyle/>
          <a:p>
            <a:r>
              <a:rPr lang="en-US" dirty="0">
                <a:latin typeface="Helvetica" pitchFamily="2" charset="0"/>
              </a:rPr>
              <a:t>Lecture Contents</a:t>
            </a:r>
          </a:p>
        </p:txBody>
      </p:sp>
      <p:sp>
        <p:nvSpPr>
          <p:cNvPr id="6" name="Rectangle 5">
            <a:extLst>
              <a:ext uri="{FF2B5EF4-FFF2-40B4-BE49-F238E27FC236}">
                <a16:creationId xmlns:a16="http://schemas.microsoft.com/office/drawing/2014/main" id="{83BEF7DB-34A0-EA49-A81E-AD96A9B56A1F}"/>
              </a:ext>
            </a:extLst>
          </p:cNvPr>
          <p:cNvSpPr/>
          <p:nvPr/>
        </p:nvSpPr>
        <p:spPr>
          <a:xfrm>
            <a:off x="628650" y="1808544"/>
            <a:ext cx="1921404" cy="162045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Helvetica" pitchFamily="2" charset="0"/>
              </a:rPr>
              <a:t>Software Testing</a:t>
            </a:r>
          </a:p>
        </p:txBody>
      </p:sp>
    </p:spTree>
    <p:extLst>
      <p:ext uri="{BB962C8B-B14F-4D97-AF65-F5344CB8AC3E}">
        <p14:creationId xmlns:p14="http://schemas.microsoft.com/office/powerpoint/2010/main" val="404644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33B52-DB67-FB43-AA71-4D039FEB5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7A2981-C2A3-7235-09F0-8C52EC18C37E}"/>
              </a:ext>
            </a:extLst>
          </p:cNvPr>
          <p:cNvSpPr>
            <a:spLocks noGrp="1"/>
          </p:cNvSpPr>
          <p:nvPr>
            <p:ph type="title"/>
          </p:nvPr>
        </p:nvSpPr>
        <p:spPr/>
        <p:txBody>
          <a:bodyPr/>
          <a:lstStyle/>
          <a:p>
            <a:r>
              <a:rPr lang="en-US" dirty="0">
                <a:latin typeface="Helvetica" pitchFamily="2" charset="0"/>
              </a:rPr>
              <a:t>Software Testing</a:t>
            </a:r>
          </a:p>
        </p:txBody>
      </p:sp>
      <p:sp>
        <p:nvSpPr>
          <p:cNvPr id="3" name="Content Placeholder 2">
            <a:extLst>
              <a:ext uri="{FF2B5EF4-FFF2-40B4-BE49-F238E27FC236}">
                <a16:creationId xmlns:a16="http://schemas.microsoft.com/office/drawing/2014/main" id="{A280682D-F2EA-A02F-FF26-8B733D2223AE}"/>
              </a:ext>
            </a:extLst>
          </p:cNvPr>
          <p:cNvSpPr>
            <a:spLocks noGrp="1"/>
          </p:cNvSpPr>
          <p:nvPr>
            <p:ph idx="1"/>
          </p:nvPr>
        </p:nvSpPr>
        <p:spPr>
          <a:xfrm>
            <a:off x="628650" y="1727652"/>
            <a:ext cx="6822017" cy="4917622"/>
          </a:xfrm>
        </p:spPr>
        <p:txBody>
          <a:bodyPr>
            <a:normAutofit lnSpcReduction="10000"/>
          </a:bodyPr>
          <a:lstStyle/>
          <a:p>
            <a:pPr>
              <a:lnSpc>
                <a:spcPct val="160000"/>
              </a:lnSpc>
            </a:pPr>
            <a:r>
              <a:rPr lang="en-IE" sz="14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Many different forms of testing</a:t>
            </a:r>
            <a:r>
              <a:rPr lang="en-IE" sz="1400"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IE" sz="11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lvl="1">
              <a:lnSpc>
                <a:spcPct val="160000"/>
              </a:lnSpc>
            </a:pPr>
            <a:r>
              <a:rPr lang="en-IE" sz="16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Sanity test</a:t>
            </a:r>
          </a:p>
          <a:p>
            <a:pPr lvl="1">
              <a:lnSpc>
                <a:spcPct val="160000"/>
              </a:lnSpc>
            </a:pPr>
            <a:r>
              <a:rPr lang="en-IE" sz="1600" dirty="0">
                <a:solidFill>
                  <a:srgbClr val="000000"/>
                </a:solidFill>
                <a:latin typeface="Tahoma" panose="020B0604030504040204" pitchFamily="34" charset="0"/>
                <a:ea typeface="Tahoma" panose="020B0604030504040204" pitchFamily="34" charset="0"/>
                <a:cs typeface="Tahoma" panose="020B0604030504040204" pitchFamily="34" charset="0"/>
              </a:rPr>
              <a:t>Functional test</a:t>
            </a:r>
          </a:p>
          <a:p>
            <a:pPr lvl="1">
              <a:lnSpc>
                <a:spcPct val="160000"/>
              </a:lnSpc>
            </a:pPr>
            <a:r>
              <a:rPr lang="en-IE" sz="16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Integration </a:t>
            </a:r>
            <a:r>
              <a:rPr lang="en-IE" sz="1600" dirty="0">
                <a:solidFill>
                  <a:srgbClr val="000000"/>
                </a:solidFill>
                <a:latin typeface="Tahoma" panose="020B0604030504040204" pitchFamily="34" charset="0"/>
                <a:ea typeface="Tahoma" panose="020B0604030504040204" pitchFamily="34" charset="0"/>
                <a:cs typeface="Tahoma" panose="020B0604030504040204" pitchFamily="34" charset="0"/>
              </a:rPr>
              <a:t>test</a:t>
            </a:r>
          </a:p>
          <a:p>
            <a:pPr lvl="1">
              <a:lnSpc>
                <a:spcPct val="160000"/>
              </a:lnSpc>
            </a:pPr>
            <a:r>
              <a:rPr lang="en-IE" sz="16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Unit test</a:t>
            </a:r>
          </a:p>
          <a:p>
            <a:pPr lvl="1">
              <a:lnSpc>
                <a:spcPct val="160000"/>
              </a:lnSpc>
            </a:pPr>
            <a:endParaRPr lang="en-IE" sz="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nSpc>
                <a:spcPct val="160000"/>
              </a:lnSpc>
            </a:pPr>
            <a:r>
              <a:rPr lang="en-IE" sz="14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Form a pyramid of testing – unit testing most common</a:t>
            </a:r>
          </a:p>
          <a:p>
            <a:pPr>
              <a:lnSpc>
                <a:spcPct val="160000"/>
              </a:lnSpc>
            </a:pPr>
            <a:r>
              <a:rPr lang="en-IE" sz="14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Depending on </a:t>
            </a:r>
            <a:r>
              <a:rPr lang="en-IE" sz="1400" dirty="0">
                <a:solidFill>
                  <a:srgbClr val="000000"/>
                </a:solidFill>
                <a:latin typeface="Tahoma" panose="020B0604030504040204" pitchFamily="34" charset="0"/>
                <a:ea typeface="Tahoma" panose="020B0604030504040204" pitchFamily="34" charset="0"/>
                <a:cs typeface="Tahoma" panose="020B0604030504040204" pitchFamily="34" charset="0"/>
              </a:rPr>
              <a:t>software standards sought, testing can be a standalone function in the enterprise</a:t>
            </a:r>
          </a:p>
          <a:p>
            <a:pPr>
              <a:lnSpc>
                <a:spcPct val="160000"/>
              </a:lnSpc>
            </a:pPr>
            <a:r>
              <a:rPr lang="en-IE" sz="14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Testing is usually not exhaustive</a:t>
            </a:r>
          </a:p>
          <a:p>
            <a:pPr>
              <a:lnSpc>
                <a:spcPct val="160000"/>
              </a:lnSpc>
            </a:pPr>
            <a:r>
              <a:rPr lang="en-IE" sz="1400" dirty="0">
                <a:solidFill>
                  <a:srgbClr val="000000"/>
                </a:solidFill>
                <a:latin typeface="Tahoma" panose="020B0604030504040204" pitchFamily="34" charset="0"/>
                <a:ea typeface="Tahoma" panose="020B0604030504040204" pitchFamily="34" charset="0"/>
                <a:cs typeface="Tahoma" panose="020B0604030504040204" pitchFamily="34" charset="0"/>
              </a:rPr>
              <a:t>Many forms of testing are described in the literature</a:t>
            </a:r>
          </a:p>
          <a:p>
            <a:pPr>
              <a:lnSpc>
                <a:spcPct val="160000"/>
              </a:lnSpc>
            </a:pPr>
            <a:r>
              <a:rPr lang="en-IE" sz="14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Automation can hel</a:t>
            </a:r>
            <a:r>
              <a:rPr lang="en-IE" sz="1400" dirty="0">
                <a:solidFill>
                  <a:srgbClr val="000000"/>
                </a:solidFill>
                <a:latin typeface="Tahoma" panose="020B0604030504040204" pitchFamily="34" charset="0"/>
                <a:ea typeface="Tahoma" panose="020B0604030504040204" pitchFamily="34" charset="0"/>
                <a:cs typeface="Tahoma" panose="020B0604030504040204" pitchFamily="34" charset="0"/>
              </a:rPr>
              <a:t>p with testing</a:t>
            </a:r>
            <a:endParaRPr lang="en-IE" sz="14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200" dirty="0">
              <a:latin typeface="Helvetica" pitchFamily="2" charset="0"/>
            </a:endParaRPr>
          </a:p>
        </p:txBody>
      </p:sp>
    </p:spTree>
    <p:extLst>
      <p:ext uri="{BB962C8B-B14F-4D97-AF65-F5344CB8AC3E}">
        <p14:creationId xmlns:p14="http://schemas.microsoft.com/office/powerpoint/2010/main" val="2291017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FD5F-4409-014C-97E1-BACF67F1D6A9}"/>
              </a:ext>
            </a:extLst>
          </p:cNvPr>
          <p:cNvSpPr>
            <a:spLocks noGrp="1"/>
          </p:cNvSpPr>
          <p:nvPr>
            <p:ph type="title"/>
          </p:nvPr>
        </p:nvSpPr>
        <p:spPr/>
        <p:txBody>
          <a:bodyPr/>
          <a:lstStyle/>
          <a:p>
            <a:r>
              <a:rPr lang="en-US" dirty="0">
                <a:latin typeface="Helvetica" pitchFamily="2" charset="0"/>
              </a:rPr>
              <a:t>Unit Testing</a:t>
            </a:r>
          </a:p>
        </p:txBody>
      </p:sp>
      <p:sp>
        <p:nvSpPr>
          <p:cNvPr id="3" name="Content Placeholder 2">
            <a:extLst>
              <a:ext uri="{FF2B5EF4-FFF2-40B4-BE49-F238E27FC236}">
                <a16:creationId xmlns:a16="http://schemas.microsoft.com/office/drawing/2014/main" id="{3EB3B909-1FB9-2F40-9646-40719402BEA3}"/>
              </a:ext>
            </a:extLst>
          </p:cNvPr>
          <p:cNvSpPr>
            <a:spLocks noGrp="1"/>
          </p:cNvSpPr>
          <p:nvPr>
            <p:ph idx="1"/>
          </p:nvPr>
        </p:nvSpPr>
        <p:spPr>
          <a:xfrm>
            <a:off x="628650" y="1727652"/>
            <a:ext cx="6822017" cy="4917622"/>
          </a:xfrm>
        </p:spPr>
        <p:txBody>
          <a:bodyPr>
            <a:normAutofit fontScale="25000" lnSpcReduction="20000"/>
          </a:bodyPr>
          <a:lstStyle/>
          <a:p>
            <a:pPr algn="l">
              <a:lnSpc>
                <a:spcPct val="160000"/>
              </a:lnSpc>
            </a:pPr>
            <a:r>
              <a:rPr lang="en-IE" sz="56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 software development process in which the smallest testable parts of an application, called units, are individually scrutinized for proper operation.</a:t>
            </a:r>
          </a:p>
          <a:p>
            <a:pPr algn="l">
              <a:lnSpc>
                <a:spcPct val="160000"/>
              </a:lnSpc>
            </a:pPr>
            <a:r>
              <a:rPr lang="en-IE" sz="56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Unit tests are can be automated tests or manual tests, written and run by software developers to ensure that a section of an application (known as the "unit") meets its design and behaves as intended.</a:t>
            </a:r>
            <a:endParaRPr lang="en-IE" sz="5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IE" sz="56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They are often performed by the developer who originally wrote the code, as a first line of defence before conducting further testing.</a:t>
            </a:r>
          </a:p>
          <a:p>
            <a:pPr algn="l">
              <a:lnSpc>
                <a:spcPct val="160000"/>
              </a:lnSpc>
            </a:pPr>
            <a:r>
              <a:rPr lang="en-IE" sz="56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Benefits:</a:t>
            </a:r>
          </a:p>
          <a:p>
            <a:pPr lvl="1">
              <a:lnSpc>
                <a:spcPct val="160000"/>
              </a:lnSpc>
            </a:pPr>
            <a:r>
              <a:rPr lang="en-IE" sz="56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Early detection of problems in the development cycle</a:t>
            </a:r>
          </a:p>
          <a:p>
            <a:pPr lvl="1">
              <a:lnSpc>
                <a:spcPct val="160000"/>
              </a:lnSpc>
            </a:pPr>
            <a:r>
              <a:rPr lang="en-IE" sz="56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Reduced cost</a:t>
            </a:r>
            <a:endParaRPr lang="en-IE" sz="5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nSpc>
                <a:spcPct val="160000"/>
              </a:lnSpc>
            </a:pPr>
            <a:r>
              <a:rPr lang="en-IE" sz="56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Detects changes which may break a design</a:t>
            </a:r>
          </a:p>
          <a:p>
            <a:pPr lvl="1">
              <a:lnSpc>
                <a:spcPct val="160000"/>
              </a:lnSpc>
            </a:pPr>
            <a:r>
              <a:rPr lang="en-IE" sz="56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en-IE" sz="560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est-driven development - The same unit tests are run against that function frequently as the larger code base is developed either as the code is changed or via an automated process with the build. If the unit tests fail, it is considered to be a bug either in the changed code or the tests themselves.</a:t>
            </a:r>
          </a:p>
          <a:p>
            <a:pPr marL="0" indent="0">
              <a:buNone/>
            </a:pPr>
            <a:endParaRPr lang="en-US" sz="1200" dirty="0">
              <a:latin typeface="Helvetica" pitchFamily="2" charset="0"/>
            </a:endParaRPr>
          </a:p>
        </p:txBody>
      </p:sp>
    </p:spTree>
    <p:extLst>
      <p:ext uri="{BB962C8B-B14F-4D97-AF65-F5344CB8AC3E}">
        <p14:creationId xmlns:p14="http://schemas.microsoft.com/office/powerpoint/2010/main" val="2288335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b="17076"/>
          <a:stretch/>
        </p:blipFill>
        <p:spPr>
          <a:xfrm>
            <a:off x="0" y="-1"/>
            <a:ext cx="9144000" cy="6874933"/>
          </a:xfrm>
          <a:prstGeom prst="rect">
            <a:avLst/>
          </a:prstGeom>
        </p:spPr>
      </p:pic>
      <p:sp>
        <p:nvSpPr>
          <p:cNvPr id="7" name="TextBox 6"/>
          <p:cNvSpPr txBox="1"/>
          <p:nvPr/>
        </p:nvSpPr>
        <p:spPr>
          <a:xfrm>
            <a:off x="1854926" y="2652635"/>
            <a:ext cx="4976948" cy="160043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endParaRPr lang="en-IE" dirty="0"/>
          </a:p>
          <a:p>
            <a:pPr algn="ctr"/>
            <a:r>
              <a:rPr lang="en-IE" sz="2000" dirty="0">
                <a:effectLst>
                  <a:outerShdw blurRad="38100" dist="38100" dir="2700000" algn="tl">
                    <a:srgbClr val="000000">
                      <a:alpha val="43137"/>
                    </a:srgbClr>
                  </a:outerShdw>
                </a:effectLst>
              </a:rPr>
              <a:t>Next Time:</a:t>
            </a:r>
          </a:p>
          <a:p>
            <a:pPr algn="ctr"/>
            <a:endParaRPr lang="en-IE" sz="2000" dirty="0">
              <a:effectLst>
                <a:outerShdw blurRad="38100" dist="38100" dir="2700000" algn="tl">
                  <a:srgbClr val="000000">
                    <a:alpha val="43137"/>
                  </a:srgbClr>
                </a:outerShdw>
              </a:effectLst>
            </a:endParaRPr>
          </a:p>
          <a:p>
            <a:pPr algn="ctr"/>
            <a:r>
              <a:rPr lang="en-IE" sz="2000" dirty="0"/>
              <a:t>Back to Inheritance</a:t>
            </a:r>
          </a:p>
          <a:p>
            <a:pPr algn="ctr"/>
            <a:endParaRPr lang="en-IE"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005773"/>
      </p:ext>
    </p:extLst>
  </p:cSld>
  <p:clrMapOvr>
    <a:masterClrMapping/>
  </p:clrMapOvr>
</p:sld>
</file>

<file path=ppt/theme/theme1.xml><?xml version="1.0" encoding="utf-8"?>
<a:theme xmlns:a="http://schemas.openxmlformats.org/drawingml/2006/main" name="Office Theme">
  <a:themeElements>
    <a:clrScheme name="UCC">
      <a:dk1>
        <a:sysClr val="windowText" lastClr="000000"/>
      </a:dk1>
      <a:lt1>
        <a:sysClr val="window" lastClr="FFFFFF"/>
      </a:lt1>
      <a:dk2>
        <a:srgbClr val="44546A"/>
      </a:dk2>
      <a:lt2>
        <a:srgbClr val="E7E6E6"/>
      </a:lt2>
      <a:accent1>
        <a:srgbClr val="003C69"/>
      </a:accent1>
      <a:accent2>
        <a:srgbClr val="CE222C"/>
      </a:accent2>
      <a:accent3>
        <a:srgbClr val="BBBCBC"/>
      </a:accent3>
      <a:accent4>
        <a:srgbClr val="FFB500"/>
      </a:accent4>
      <a:accent5>
        <a:srgbClr val="69B3E7"/>
      </a:accent5>
      <a:accent6>
        <a:srgbClr val="74AA50"/>
      </a:accent6>
      <a:hlink>
        <a:srgbClr val="C6893F"/>
      </a:hlink>
      <a:folHlink>
        <a:srgbClr val="7566DC"/>
      </a:folHlink>
    </a:clrScheme>
    <a:fontScheme name="UCC 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ADAA851-3C50-435C-8D35-7A3FE90B677A}" vid="{C90C547B-2A2A-4A95-AA93-3E36506A6A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UCC Branded Template Traditional OCLA</Template>
  <TotalTime>14286</TotalTime>
  <Words>245</Words>
  <Application>Microsoft Macintosh PowerPoint</Application>
  <PresentationFormat>On-screen Show (4:3)</PresentationFormat>
  <Paragraphs>30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Helvetica</vt:lpstr>
      <vt:lpstr>Tahoma</vt:lpstr>
      <vt:lpstr>Verdana</vt:lpstr>
      <vt:lpstr>Office Theme</vt:lpstr>
      <vt:lpstr>Lecture 20 – Software Testing</vt:lpstr>
      <vt:lpstr>Lecture Contents</vt:lpstr>
      <vt:lpstr>Software Testing</vt:lpstr>
      <vt:lpstr>Unit Testing</vt:lpstr>
      <vt:lpstr>PowerPoint Presentation</vt:lpstr>
    </vt:vector>
  </TitlesOfParts>
  <Company>University College Cork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Burke, Keith</dc:creator>
  <cp:lastModifiedBy>Cathal Hoare</cp:lastModifiedBy>
  <cp:revision>128</cp:revision>
  <cp:lastPrinted>2021-09-23T12:53:03Z</cp:lastPrinted>
  <dcterms:created xsi:type="dcterms:W3CDTF">2018-10-22T14:15:36Z</dcterms:created>
  <dcterms:modified xsi:type="dcterms:W3CDTF">2024-11-14T13:14:56Z</dcterms:modified>
</cp:coreProperties>
</file>