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336" r:id="rId2"/>
    <p:sldId id="330" r:id="rId3"/>
    <p:sldId id="360" r:id="rId4"/>
    <p:sldId id="362" r:id="rId5"/>
    <p:sldId id="363" r:id="rId6"/>
    <p:sldId id="331" r:id="rId7"/>
    <p:sldId id="345" r:id="rId8"/>
    <p:sldId id="346" r:id="rId9"/>
    <p:sldId id="364" r:id="rId10"/>
    <p:sldId id="365" r:id="rId11"/>
    <p:sldId id="368" r:id="rId12"/>
    <p:sldId id="366" r:id="rId13"/>
    <p:sldId id="367" r:id="rId14"/>
    <p:sldId id="361" r:id="rId15"/>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1C2F87B-5799-4AE2-AAEB-A1FA378D39EA}">
          <p14:sldIdLst>
            <p14:sldId id="336"/>
            <p14:sldId id="330"/>
            <p14:sldId id="360"/>
            <p14:sldId id="362"/>
            <p14:sldId id="363"/>
            <p14:sldId id="331"/>
            <p14:sldId id="345"/>
            <p14:sldId id="346"/>
            <p14:sldId id="364"/>
            <p14:sldId id="365"/>
            <p14:sldId id="368"/>
            <p14:sldId id="366"/>
            <p14:sldId id="367"/>
            <p14:sldId id="361"/>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guide id="3" pos="383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is PC" initials="TP" lastIdx="2" clrIdx="0">
    <p:extLst>
      <p:ext uri="{19B8F6BF-5375-455C-9EA6-DF929625EA0E}">
        <p15:presenceInfo xmlns:p15="http://schemas.microsoft.com/office/powerpoint/2012/main" userId="This P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1" d="100"/>
          <a:sy n="81" d="100"/>
        </p:scale>
        <p:origin x="912" y="62"/>
      </p:cViewPr>
      <p:guideLst>
        <p:guide orient="horz" pos="2160"/>
        <p:guide pos="3120"/>
        <p:guide pos="38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D3CDE4-7824-4204-A41B-C8F1D2A009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FC1CEAC-1355-4397-B05A-72B1468C694B}">
      <dgm:prSet phldrT="[Text]" custT="1"/>
      <dgm:spPr/>
      <dgm:t>
        <a:bodyPr/>
        <a:lstStyle/>
        <a:p>
          <a:r>
            <a:rPr lang="en-US" sz="2800" b="1" dirty="0" err="1">
              <a:solidFill>
                <a:schemeClr val="tx1"/>
              </a:solidFill>
              <a:effectLst/>
              <a:latin typeface="Times New Roman" panose="02020603050405020304" pitchFamily="18" charset="0"/>
              <a:ea typeface="Calibri" panose="020F0502020204030204" pitchFamily="34" charset="0"/>
            </a:rPr>
            <a:t>Chương</a:t>
          </a:r>
          <a:r>
            <a:rPr lang="en-US" sz="2800" b="1" dirty="0">
              <a:solidFill>
                <a:schemeClr val="tx1"/>
              </a:solidFill>
              <a:effectLst/>
              <a:latin typeface="Times New Roman" panose="02020603050405020304" pitchFamily="18" charset="0"/>
              <a:ea typeface="Calibri" panose="020F0502020204030204" pitchFamily="34" charset="0"/>
            </a:rPr>
            <a:t> 1</a:t>
          </a:r>
          <a:r>
            <a:rPr lang="en-US" sz="2800" b="1">
              <a:solidFill>
                <a:schemeClr val="tx1"/>
              </a:solidFill>
              <a:effectLst/>
              <a:latin typeface="Times New Roman" panose="02020603050405020304" pitchFamily="18" charset="0"/>
              <a:ea typeface="Calibri" panose="020F0502020204030204" pitchFamily="34" charset="0"/>
            </a:rPr>
            <a:t>: TỔNG QUAN VỀ MẠNG CẢM BIẾN KHÔNG DÂY (WSN)</a:t>
          </a:r>
          <a:endParaRPr lang="en-US" sz="2800" dirty="0">
            <a:solidFill>
              <a:schemeClr val="tx1"/>
            </a:solidFill>
          </a:endParaRPr>
        </a:p>
      </dgm:t>
    </dgm:pt>
    <dgm:pt modelId="{0A7768C8-F06D-4F7F-8029-93C261C82E61}" type="parTrans" cxnId="{2A43F002-1515-4D75-91A6-C20B8CDD588F}">
      <dgm:prSet/>
      <dgm:spPr/>
      <dgm:t>
        <a:bodyPr/>
        <a:lstStyle/>
        <a:p>
          <a:endParaRPr lang="en-US">
            <a:solidFill>
              <a:schemeClr val="tx1"/>
            </a:solidFill>
          </a:endParaRPr>
        </a:p>
      </dgm:t>
    </dgm:pt>
    <dgm:pt modelId="{D735D165-D760-4769-93CD-91B26C092716}" type="sibTrans" cxnId="{2A43F002-1515-4D75-91A6-C20B8CDD588F}">
      <dgm:prSet/>
      <dgm:spPr/>
      <dgm:t>
        <a:bodyPr/>
        <a:lstStyle/>
        <a:p>
          <a:endParaRPr lang="en-US">
            <a:solidFill>
              <a:schemeClr val="tx1"/>
            </a:solidFill>
          </a:endParaRPr>
        </a:p>
      </dgm:t>
    </dgm:pt>
    <dgm:pt modelId="{2034374C-8B54-4D54-955E-094FA563C7C4}">
      <dgm:prSet phldrT="[Text]" custT="1"/>
      <dgm:spPr/>
      <dgm:t>
        <a:bodyPr/>
        <a:lstStyle/>
        <a:p>
          <a:pPr>
            <a:lnSpc>
              <a:spcPct val="100000"/>
            </a:lnSpc>
          </a:pPr>
          <a:r>
            <a:rPr lang="en-US" sz="2800" b="1" dirty="0" err="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Chương</a:t>
          </a:r>
          <a:r>
            <a:rPr lang="en-US" sz="2800" b="1" dirty="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3:</a:t>
          </a:r>
          <a:r>
            <a:rPr lang="vi-VN" sz="2800" b="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ỨNG DỤNG CỦA MẠNG CẢM BIẾN KHÔNG DÂY </a:t>
          </a:r>
          <a:r>
            <a:rPr lang="vi-VN" sz="2800" b="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TRONG GIÁM SÁT SỰ THAY ĐỔI CỦA MÔI TRƯỜNG</a:t>
          </a:r>
          <a:endParaRPr lang="en-US" sz="2800" dirty="0">
            <a:solidFill>
              <a:schemeClr val="tx1"/>
            </a:solidFill>
          </a:endParaRPr>
        </a:p>
      </dgm:t>
    </dgm:pt>
    <dgm:pt modelId="{15CD5070-3AF6-49D8-A4F1-A69500EBBFD6}" type="parTrans" cxnId="{025D48F8-411F-45EB-9187-AA0790A10C38}">
      <dgm:prSet/>
      <dgm:spPr/>
      <dgm:t>
        <a:bodyPr/>
        <a:lstStyle/>
        <a:p>
          <a:endParaRPr lang="en-US">
            <a:solidFill>
              <a:schemeClr val="tx1"/>
            </a:solidFill>
          </a:endParaRPr>
        </a:p>
      </dgm:t>
    </dgm:pt>
    <dgm:pt modelId="{E83BB678-CC93-4A31-8FBD-9A4A799634C6}" type="sibTrans" cxnId="{025D48F8-411F-45EB-9187-AA0790A10C38}">
      <dgm:prSet/>
      <dgm:spPr/>
      <dgm:t>
        <a:bodyPr/>
        <a:lstStyle/>
        <a:p>
          <a:endParaRPr lang="en-US">
            <a:solidFill>
              <a:schemeClr val="tx1"/>
            </a:solidFill>
          </a:endParaRPr>
        </a:p>
      </dgm:t>
    </dgm:pt>
    <dgm:pt modelId="{25383C87-192E-4258-B95F-CA0D58E54260}">
      <dgm:prSet phldrT="[Text]" custT="1"/>
      <dgm:spPr/>
      <dgm:t>
        <a:bodyPr/>
        <a:lstStyle/>
        <a:p>
          <a:r>
            <a:rPr lang="en-US" sz="2800" b="1" dirty="0" err="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Chương</a:t>
          </a:r>
          <a:r>
            <a:rPr lang="en-US" sz="2800" b="1" dirty="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4:</a:t>
          </a:r>
          <a:r>
            <a:rPr lang="vi-VN" sz="2800" b="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KẾT LUẬN VÀ HƯỚNG PHÁT TRIỂN</a:t>
          </a:r>
          <a:endParaRPr lang="en-US" sz="2800" dirty="0">
            <a:solidFill>
              <a:schemeClr val="tx1"/>
            </a:solidFill>
          </a:endParaRPr>
        </a:p>
      </dgm:t>
    </dgm:pt>
    <dgm:pt modelId="{27798F43-7F7D-45E9-936E-F95C19492B46}" type="parTrans" cxnId="{830E5380-936F-4B76-B3E0-71B014288F71}">
      <dgm:prSet/>
      <dgm:spPr/>
      <dgm:t>
        <a:bodyPr/>
        <a:lstStyle/>
        <a:p>
          <a:endParaRPr lang="en-US">
            <a:solidFill>
              <a:schemeClr val="tx1"/>
            </a:solidFill>
          </a:endParaRPr>
        </a:p>
      </dgm:t>
    </dgm:pt>
    <dgm:pt modelId="{28EC8ABF-1CBD-45DD-A0D5-E31977C682E5}" type="sibTrans" cxnId="{830E5380-936F-4B76-B3E0-71B014288F71}">
      <dgm:prSet/>
      <dgm:spPr/>
      <dgm:t>
        <a:bodyPr/>
        <a:lstStyle/>
        <a:p>
          <a:endParaRPr lang="en-US">
            <a:solidFill>
              <a:schemeClr val="tx1"/>
            </a:solidFill>
          </a:endParaRPr>
        </a:p>
      </dgm:t>
    </dgm:pt>
    <dgm:pt modelId="{776A9574-B300-4F51-8AB6-5E4226CCB096}">
      <dgm:prSet phldrT="[Text]" custT="1"/>
      <dgm:spPr/>
      <dgm:t>
        <a:bodyPr/>
        <a:lstStyle/>
        <a:p>
          <a:r>
            <a:rPr lang="en-US" sz="2800" b="1" dirty="0" err="1">
              <a:solidFill>
                <a:schemeClr val="tx1"/>
              </a:solidFill>
              <a:effectLst/>
              <a:latin typeface="Times New Roman" panose="02020603050405020304" pitchFamily="18" charset="0"/>
              <a:ea typeface="Calibri" panose="020F0502020204030204" pitchFamily="34" charset="0"/>
            </a:rPr>
            <a:t>Chương</a:t>
          </a:r>
          <a:r>
            <a:rPr lang="en-US" sz="2800" b="1" dirty="0">
              <a:solidFill>
                <a:schemeClr val="tx1"/>
              </a:solidFill>
              <a:effectLst/>
              <a:latin typeface="Times New Roman" panose="02020603050405020304" pitchFamily="18" charset="0"/>
              <a:ea typeface="Calibri" panose="020F0502020204030204" pitchFamily="34" charset="0"/>
            </a:rPr>
            <a:t> 2</a:t>
          </a:r>
          <a:r>
            <a:rPr lang="en-US" sz="2800" b="1">
              <a:solidFill>
                <a:schemeClr val="tx1"/>
              </a:solidFill>
              <a:effectLst/>
              <a:latin typeface="Times New Roman" panose="02020603050405020304" pitchFamily="18" charset="0"/>
              <a:ea typeface="Calibri" panose="020F0502020204030204" pitchFamily="34" charset="0"/>
            </a:rPr>
            <a:t>: KIẾN TRÚC MẠNG CỦA MẠNG CẢM BIẾN KHÔNG DÂY</a:t>
          </a:r>
          <a:endParaRPr lang="en-US" sz="2800" dirty="0">
            <a:solidFill>
              <a:schemeClr val="tx1"/>
            </a:solidFill>
          </a:endParaRPr>
        </a:p>
      </dgm:t>
    </dgm:pt>
    <dgm:pt modelId="{AA319532-15F9-439D-92CA-2C7938669780}" type="parTrans" cxnId="{2A917D6F-05C1-4F19-81AD-D7DEBDEB2D53}">
      <dgm:prSet/>
      <dgm:spPr/>
      <dgm:t>
        <a:bodyPr/>
        <a:lstStyle/>
        <a:p>
          <a:endParaRPr lang="en-US"/>
        </a:p>
      </dgm:t>
    </dgm:pt>
    <dgm:pt modelId="{E0A193C7-E44D-41FA-8C7C-18FF65DFDAC3}" type="sibTrans" cxnId="{2A917D6F-05C1-4F19-81AD-D7DEBDEB2D53}">
      <dgm:prSet/>
      <dgm:spPr/>
      <dgm:t>
        <a:bodyPr/>
        <a:lstStyle/>
        <a:p>
          <a:endParaRPr lang="en-US"/>
        </a:p>
      </dgm:t>
    </dgm:pt>
    <dgm:pt modelId="{9C25BD9F-EAF4-4E03-B36B-6734F83E059A}" type="pres">
      <dgm:prSet presAssocID="{15D3CDE4-7824-4204-A41B-C8F1D2A00911}" presName="linear" presStyleCnt="0">
        <dgm:presLayoutVars>
          <dgm:animLvl val="lvl"/>
          <dgm:resizeHandles val="exact"/>
        </dgm:presLayoutVars>
      </dgm:prSet>
      <dgm:spPr/>
    </dgm:pt>
    <dgm:pt modelId="{03F197D5-19B9-4EF2-9776-A26D714AACA5}" type="pres">
      <dgm:prSet presAssocID="{8FC1CEAC-1355-4397-B05A-72B1468C694B}" presName="parentText" presStyleLbl="node1" presStyleIdx="0" presStyleCnt="4" custLinFactY="-38730" custLinFactNeighborX="-654" custLinFactNeighborY="-100000">
        <dgm:presLayoutVars>
          <dgm:chMax val="0"/>
          <dgm:bulletEnabled val="1"/>
        </dgm:presLayoutVars>
      </dgm:prSet>
      <dgm:spPr/>
    </dgm:pt>
    <dgm:pt modelId="{2ED14563-37B5-44F4-BB5D-6C37C228DC2F}" type="pres">
      <dgm:prSet presAssocID="{D735D165-D760-4769-93CD-91B26C092716}" presName="spacer" presStyleCnt="0"/>
      <dgm:spPr/>
    </dgm:pt>
    <dgm:pt modelId="{206D566C-D8E1-49D6-A14E-4FD546594529}" type="pres">
      <dgm:prSet presAssocID="{2034374C-8B54-4D54-955E-094FA563C7C4}" presName="parentText" presStyleLbl="node1" presStyleIdx="1" presStyleCnt="4" custLinFactY="100000" custLinFactNeighborY="157606">
        <dgm:presLayoutVars>
          <dgm:chMax val="0"/>
          <dgm:bulletEnabled val="1"/>
        </dgm:presLayoutVars>
      </dgm:prSet>
      <dgm:spPr/>
    </dgm:pt>
    <dgm:pt modelId="{333D4D27-8189-4447-992C-266A903BA93D}" type="pres">
      <dgm:prSet presAssocID="{E83BB678-CC93-4A31-8FBD-9A4A799634C6}" presName="spacer" presStyleCnt="0"/>
      <dgm:spPr/>
    </dgm:pt>
    <dgm:pt modelId="{70FC35BB-6E4A-44CD-BFC9-1956DDB7FE43}" type="pres">
      <dgm:prSet presAssocID="{25383C87-192E-4258-B95F-CA0D58E54260}" presName="parentText" presStyleLbl="node1" presStyleIdx="2" presStyleCnt="4" custLinFactY="100000" custLinFactNeighborY="138905">
        <dgm:presLayoutVars>
          <dgm:chMax val="0"/>
          <dgm:bulletEnabled val="1"/>
        </dgm:presLayoutVars>
      </dgm:prSet>
      <dgm:spPr/>
    </dgm:pt>
    <dgm:pt modelId="{E86450D1-F0A7-439D-B580-90D84DF8BC51}" type="pres">
      <dgm:prSet presAssocID="{28EC8ABF-1CBD-45DD-A0D5-E31977C682E5}" presName="spacer" presStyleCnt="0"/>
      <dgm:spPr/>
    </dgm:pt>
    <dgm:pt modelId="{32294AB4-68D4-41D9-B2F6-EBCE221AAB15}" type="pres">
      <dgm:prSet presAssocID="{776A9574-B300-4F51-8AB6-5E4226CCB096}" presName="parentText" presStyleLbl="node1" presStyleIdx="3" presStyleCnt="4" custLinFactY="-200000" custLinFactNeighborY="-202023">
        <dgm:presLayoutVars>
          <dgm:chMax val="0"/>
          <dgm:bulletEnabled val="1"/>
        </dgm:presLayoutVars>
      </dgm:prSet>
      <dgm:spPr/>
    </dgm:pt>
  </dgm:ptLst>
  <dgm:cxnLst>
    <dgm:cxn modelId="{2A43F002-1515-4D75-91A6-C20B8CDD588F}" srcId="{15D3CDE4-7824-4204-A41B-C8F1D2A00911}" destId="{8FC1CEAC-1355-4397-B05A-72B1468C694B}" srcOrd="0" destOrd="0" parTransId="{0A7768C8-F06D-4F7F-8029-93C261C82E61}" sibTransId="{D735D165-D760-4769-93CD-91B26C092716}"/>
    <dgm:cxn modelId="{2A917D6F-05C1-4F19-81AD-D7DEBDEB2D53}" srcId="{15D3CDE4-7824-4204-A41B-C8F1D2A00911}" destId="{776A9574-B300-4F51-8AB6-5E4226CCB096}" srcOrd="3" destOrd="0" parTransId="{AA319532-15F9-439D-92CA-2C7938669780}" sibTransId="{E0A193C7-E44D-41FA-8C7C-18FF65DFDAC3}"/>
    <dgm:cxn modelId="{830E5380-936F-4B76-B3E0-71B014288F71}" srcId="{15D3CDE4-7824-4204-A41B-C8F1D2A00911}" destId="{25383C87-192E-4258-B95F-CA0D58E54260}" srcOrd="2" destOrd="0" parTransId="{27798F43-7F7D-45E9-936E-F95C19492B46}" sibTransId="{28EC8ABF-1CBD-45DD-A0D5-E31977C682E5}"/>
    <dgm:cxn modelId="{3F283196-C562-4F19-A0E6-B47BD400C455}" type="presOf" srcId="{776A9574-B300-4F51-8AB6-5E4226CCB096}" destId="{32294AB4-68D4-41D9-B2F6-EBCE221AAB15}" srcOrd="0" destOrd="0" presId="urn:microsoft.com/office/officeart/2005/8/layout/vList2"/>
    <dgm:cxn modelId="{CA49F8A2-9376-415C-A9A6-BA0488A84CEE}" type="presOf" srcId="{15D3CDE4-7824-4204-A41B-C8F1D2A00911}" destId="{9C25BD9F-EAF4-4E03-B36B-6734F83E059A}" srcOrd="0" destOrd="0" presId="urn:microsoft.com/office/officeart/2005/8/layout/vList2"/>
    <dgm:cxn modelId="{EBC268A9-CA8D-4EC6-AA09-6CCC1CB9C34A}" type="presOf" srcId="{2034374C-8B54-4D54-955E-094FA563C7C4}" destId="{206D566C-D8E1-49D6-A14E-4FD546594529}" srcOrd="0" destOrd="0" presId="urn:microsoft.com/office/officeart/2005/8/layout/vList2"/>
    <dgm:cxn modelId="{16F983BE-BB98-4AEB-8DA1-487BDD17B16E}" type="presOf" srcId="{25383C87-192E-4258-B95F-CA0D58E54260}" destId="{70FC35BB-6E4A-44CD-BFC9-1956DDB7FE43}" srcOrd="0" destOrd="0" presId="urn:microsoft.com/office/officeart/2005/8/layout/vList2"/>
    <dgm:cxn modelId="{0A5913DC-BF1E-403B-9709-0296A153849F}" type="presOf" srcId="{8FC1CEAC-1355-4397-B05A-72B1468C694B}" destId="{03F197D5-19B9-4EF2-9776-A26D714AACA5}" srcOrd="0" destOrd="0" presId="urn:microsoft.com/office/officeart/2005/8/layout/vList2"/>
    <dgm:cxn modelId="{025D48F8-411F-45EB-9187-AA0790A10C38}" srcId="{15D3CDE4-7824-4204-A41B-C8F1D2A00911}" destId="{2034374C-8B54-4D54-955E-094FA563C7C4}" srcOrd="1" destOrd="0" parTransId="{15CD5070-3AF6-49D8-A4F1-A69500EBBFD6}" sibTransId="{E83BB678-CC93-4A31-8FBD-9A4A799634C6}"/>
    <dgm:cxn modelId="{E93ED300-2BE1-4783-9C79-9080EDC02754}" type="presParOf" srcId="{9C25BD9F-EAF4-4E03-B36B-6734F83E059A}" destId="{03F197D5-19B9-4EF2-9776-A26D714AACA5}" srcOrd="0" destOrd="0" presId="urn:microsoft.com/office/officeart/2005/8/layout/vList2"/>
    <dgm:cxn modelId="{24F9C00F-7A0F-4AE5-9816-3664BF8693F0}" type="presParOf" srcId="{9C25BD9F-EAF4-4E03-B36B-6734F83E059A}" destId="{2ED14563-37B5-44F4-BB5D-6C37C228DC2F}" srcOrd="1" destOrd="0" presId="urn:microsoft.com/office/officeart/2005/8/layout/vList2"/>
    <dgm:cxn modelId="{9DD85CCC-A65D-4DFA-98B9-DF9B349B33C3}" type="presParOf" srcId="{9C25BD9F-EAF4-4E03-B36B-6734F83E059A}" destId="{206D566C-D8E1-49D6-A14E-4FD546594529}" srcOrd="2" destOrd="0" presId="urn:microsoft.com/office/officeart/2005/8/layout/vList2"/>
    <dgm:cxn modelId="{F672DD47-4B82-4C33-A7D1-7A5488F72005}" type="presParOf" srcId="{9C25BD9F-EAF4-4E03-B36B-6734F83E059A}" destId="{333D4D27-8189-4447-992C-266A903BA93D}" srcOrd="3" destOrd="0" presId="urn:microsoft.com/office/officeart/2005/8/layout/vList2"/>
    <dgm:cxn modelId="{7EB58D90-7F12-456F-AE46-A45F44373637}" type="presParOf" srcId="{9C25BD9F-EAF4-4E03-B36B-6734F83E059A}" destId="{70FC35BB-6E4A-44CD-BFC9-1956DDB7FE43}" srcOrd="4" destOrd="0" presId="urn:microsoft.com/office/officeart/2005/8/layout/vList2"/>
    <dgm:cxn modelId="{33DBC287-0AFA-46F2-A963-917A0030558C}" type="presParOf" srcId="{9C25BD9F-EAF4-4E03-B36B-6734F83E059A}" destId="{E86450D1-F0A7-439D-B580-90D84DF8BC51}" srcOrd="5" destOrd="0" presId="urn:microsoft.com/office/officeart/2005/8/layout/vList2"/>
    <dgm:cxn modelId="{4D676868-94D3-44B2-AF3B-99A485E3DB51}" type="presParOf" srcId="{9C25BD9F-EAF4-4E03-B36B-6734F83E059A}" destId="{32294AB4-68D4-41D9-B2F6-EBCE221AAB1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F197D5-19B9-4EF2-9776-A26D714AACA5}">
      <dsp:nvSpPr>
        <dsp:cNvPr id="0" name=""/>
        <dsp:cNvSpPr/>
      </dsp:nvSpPr>
      <dsp:spPr>
        <a:xfrm>
          <a:off x="0" y="0"/>
          <a:ext cx="11698664" cy="1179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err="1">
              <a:solidFill>
                <a:schemeClr val="tx1"/>
              </a:solidFill>
              <a:effectLst/>
              <a:latin typeface="Times New Roman" panose="02020603050405020304" pitchFamily="18" charset="0"/>
              <a:ea typeface="Calibri" panose="020F0502020204030204" pitchFamily="34" charset="0"/>
            </a:rPr>
            <a:t>Chương</a:t>
          </a:r>
          <a:r>
            <a:rPr lang="en-US" sz="2800" b="1" kern="1200" dirty="0">
              <a:solidFill>
                <a:schemeClr val="tx1"/>
              </a:solidFill>
              <a:effectLst/>
              <a:latin typeface="Times New Roman" panose="02020603050405020304" pitchFamily="18" charset="0"/>
              <a:ea typeface="Calibri" panose="020F0502020204030204" pitchFamily="34" charset="0"/>
            </a:rPr>
            <a:t> 1</a:t>
          </a:r>
          <a:r>
            <a:rPr lang="en-US" sz="2800" b="1" kern="1200">
              <a:solidFill>
                <a:schemeClr val="tx1"/>
              </a:solidFill>
              <a:effectLst/>
              <a:latin typeface="Times New Roman" panose="02020603050405020304" pitchFamily="18" charset="0"/>
              <a:ea typeface="Calibri" panose="020F0502020204030204" pitchFamily="34" charset="0"/>
            </a:rPr>
            <a:t>: TỔNG QUAN VỀ MẠNG CẢM BIẾN KHÔNG DÂY (WSN)</a:t>
          </a:r>
          <a:endParaRPr lang="en-US" sz="2800" kern="1200" dirty="0">
            <a:solidFill>
              <a:schemeClr val="tx1"/>
            </a:solidFill>
          </a:endParaRPr>
        </a:p>
      </dsp:txBody>
      <dsp:txXfrm>
        <a:off x="57572" y="57572"/>
        <a:ext cx="11583520" cy="1064216"/>
      </dsp:txXfrm>
    </dsp:sp>
    <dsp:sp modelId="{206D566C-D8E1-49D6-A14E-4FD546594529}">
      <dsp:nvSpPr>
        <dsp:cNvPr id="0" name=""/>
        <dsp:cNvSpPr/>
      </dsp:nvSpPr>
      <dsp:spPr>
        <a:xfrm>
          <a:off x="0" y="2853784"/>
          <a:ext cx="11698664" cy="1179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100000"/>
            </a:lnSpc>
            <a:spcBef>
              <a:spcPct val="0"/>
            </a:spcBef>
            <a:spcAft>
              <a:spcPct val="35000"/>
            </a:spcAft>
            <a:buNone/>
          </a:pPr>
          <a:r>
            <a:rPr lang="en-US" sz="2800" b="1" kern="1200" dirty="0" err="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Chương</a:t>
          </a:r>
          <a:r>
            <a:rPr lang="en-US" sz="2800" b="1" kern="1200" dirty="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kern="120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3:</a:t>
          </a:r>
          <a:r>
            <a:rPr lang="vi-VN" sz="2800" b="1" kern="120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kern="120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ỨNG DỤNG CỦA MẠNG CẢM BIẾN KHÔNG DÂY </a:t>
          </a:r>
          <a:r>
            <a:rPr lang="vi-VN" sz="2800" b="1" kern="120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kern="120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TRONG GIÁM SÁT SỰ THAY ĐỔI CỦA MÔI TRƯỜNG</a:t>
          </a:r>
          <a:endParaRPr lang="en-US" sz="2800" kern="1200" dirty="0">
            <a:solidFill>
              <a:schemeClr val="tx1"/>
            </a:solidFill>
          </a:endParaRPr>
        </a:p>
      </dsp:txBody>
      <dsp:txXfrm>
        <a:off x="57572" y="2911356"/>
        <a:ext cx="11583520" cy="1064216"/>
      </dsp:txXfrm>
    </dsp:sp>
    <dsp:sp modelId="{70FC35BB-6E4A-44CD-BFC9-1956DDB7FE43}">
      <dsp:nvSpPr>
        <dsp:cNvPr id="0" name=""/>
        <dsp:cNvSpPr/>
      </dsp:nvSpPr>
      <dsp:spPr>
        <a:xfrm>
          <a:off x="0" y="4137728"/>
          <a:ext cx="11698664" cy="1179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err="1">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Chương</a:t>
          </a:r>
          <a:r>
            <a:rPr lang="en-US" sz="2800" b="1" kern="1200" dirty="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kern="120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4:</a:t>
          </a:r>
          <a:r>
            <a:rPr lang="vi-VN" sz="2800" b="1" kern="120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 </a:t>
          </a:r>
          <a:r>
            <a:rPr lang="en-US" sz="2800" b="1" kern="1200">
              <a:solidFill>
                <a:schemeClr val="tx1"/>
              </a:solidFill>
              <a:effectLst/>
              <a:latin typeface="Times New Roman" panose="02020603050405020304" pitchFamily="18" charset="0"/>
              <a:ea typeface="DengXian Light" panose="02010600030101010101" pitchFamily="2" charset="-122"/>
              <a:cs typeface="Times New Roman" panose="02020603050405020304" pitchFamily="18" charset="0"/>
            </a:rPr>
            <a:t>KẾT LUẬN VÀ HƯỚNG PHÁT TRIỂN</a:t>
          </a:r>
          <a:endParaRPr lang="en-US" sz="2800" kern="1200" dirty="0">
            <a:solidFill>
              <a:schemeClr val="tx1"/>
            </a:solidFill>
          </a:endParaRPr>
        </a:p>
      </dsp:txBody>
      <dsp:txXfrm>
        <a:off x="57572" y="4195300"/>
        <a:ext cx="11583520" cy="1064216"/>
      </dsp:txXfrm>
    </dsp:sp>
    <dsp:sp modelId="{32294AB4-68D4-41D9-B2F6-EBCE221AAB15}">
      <dsp:nvSpPr>
        <dsp:cNvPr id="0" name=""/>
        <dsp:cNvSpPr/>
      </dsp:nvSpPr>
      <dsp:spPr>
        <a:xfrm>
          <a:off x="0" y="1384793"/>
          <a:ext cx="11698664" cy="1179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err="1">
              <a:solidFill>
                <a:schemeClr val="tx1"/>
              </a:solidFill>
              <a:effectLst/>
              <a:latin typeface="Times New Roman" panose="02020603050405020304" pitchFamily="18" charset="0"/>
              <a:ea typeface="Calibri" panose="020F0502020204030204" pitchFamily="34" charset="0"/>
            </a:rPr>
            <a:t>Chương</a:t>
          </a:r>
          <a:r>
            <a:rPr lang="en-US" sz="2800" b="1" kern="1200" dirty="0">
              <a:solidFill>
                <a:schemeClr val="tx1"/>
              </a:solidFill>
              <a:effectLst/>
              <a:latin typeface="Times New Roman" panose="02020603050405020304" pitchFamily="18" charset="0"/>
              <a:ea typeface="Calibri" panose="020F0502020204030204" pitchFamily="34" charset="0"/>
            </a:rPr>
            <a:t> 2</a:t>
          </a:r>
          <a:r>
            <a:rPr lang="en-US" sz="2800" b="1" kern="1200">
              <a:solidFill>
                <a:schemeClr val="tx1"/>
              </a:solidFill>
              <a:effectLst/>
              <a:latin typeface="Times New Roman" panose="02020603050405020304" pitchFamily="18" charset="0"/>
              <a:ea typeface="Calibri" panose="020F0502020204030204" pitchFamily="34" charset="0"/>
            </a:rPr>
            <a:t>: KIẾN TRÚC MẠNG CỦA MẠNG CẢM BIẾN KHÔNG DÂY</a:t>
          </a:r>
          <a:endParaRPr lang="en-US" sz="2800" kern="1200" dirty="0">
            <a:solidFill>
              <a:schemeClr val="tx1"/>
            </a:solidFill>
          </a:endParaRPr>
        </a:p>
      </dsp:txBody>
      <dsp:txXfrm>
        <a:off x="57572" y="1442365"/>
        <a:ext cx="11583520" cy="10642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53EE1-E0F3-4621-B2F2-B6EE6E05B3EA}" type="datetimeFigureOut">
              <a:rPr lang="en-US" smtClean="0"/>
              <a:t>12/27/2023</a:t>
            </a:fld>
            <a:endParaRPr lang="en-US"/>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82403-9733-4E8A-AC5C-FF1577122BA9}" type="slidenum">
              <a:rPr lang="en-US" smtClean="0"/>
              <a:t>‹#›</a:t>
            </a:fld>
            <a:endParaRPr lang="en-US"/>
          </a:p>
        </p:txBody>
      </p:sp>
    </p:spTree>
    <p:extLst>
      <p:ext uri="{BB962C8B-B14F-4D97-AF65-F5344CB8AC3E}">
        <p14:creationId xmlns:p14="http://schemas.microsoft.com/office/powerpoint/2010/main" val="444022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230" y="1122363"/>
            <a:ext cx="9121379" cy="2387600"/>
          </a:xfrm>
        </p:spPr>
        <p:txBody>
          <a:bodyPr anchor="b"/>
          <a:lstStyle>
            <a:lvl1pPr algn="ctr">
              <a:defRPr sz="5985"/>
            </a:lvl1pPr>
          </a:lstStyle>
          <a:p>
            <a:r>
              <a:rPr lang="en-US"/>
              <a:t>Click to edit Master title style</a:t>
            </a:r>
            <a:endParaRPr lang="en-GB"/>
          </a:p>
        </p:txBody>
      </p:sp>
      <p:sp>
        <p:nvSpPr>
          <p:cNvPr id="3" name="Subtitle 2"/>
          <p:cNvSpPr>
            <a:spLocks noGrp="1"/>
          </p:cNvSpPr>
          <p:nvPr>
            <p:ph type="subTitle" idx="1"/>
          </p:nvPr>
        </p:nvSpPr>
        <p:spPr>
          <a:xfrm>
            <a:off x="1520230" y="3602038"/>
            <a:ext cx="9121379" cy="1655762"/>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377A793-E807-42FA-A3FA-B8F8EC02ACCE}" type="datetime1">
              <a:rPr lang="vi-VN" smtClean="0"/>
              <a:t>27/12/2023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44315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E1AA2BA-89EF-43F4-A18C-5F516A5A6A3D}" type="datetime1">
              <a:rPr lang="vi-VN" smtClean="0"/>
              <a:t>27/12/2023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704938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315" y="365125"/>
            <a:ext cx="2622396"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6126" y="365125"/>
            <a:ext cx="771516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3B32E40-D3CF-4E0F-911C-678BA3F287F3}" type="datetime1">
              <a:rPr lang="vi-VN" smtClean="0"/>
              <a:t>27/12/2023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45878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7EAAD68-4A92-456B-9B98-E41826DDE80A}" type="datetime1">
              <a:rPr lang="vi-VN" smtClean="0"/>
              <a:t>27/12/2023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8045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792" y="1709739"/>
            <a:ext cx="10489585" cy="2852737"/>
          </a:xfrm>
        </p:spPr>
        <p:txBody>
          <a:bodyPr anchor="b"/>
          <a:lstStyle>
            <a:lvl1pPr>
              <a:defRPr sz="5985"/>
            </a:lvl1pPr>
          </a:lstStyle>
          <a:p>
            <a:r>
              <a:rPr lang="en-US"/>
              <a:t>Click to edit Master title style</a:t>
            </a:r>
            <a:endParaRPr lang="en-GB"/>
          </a:p>
        </p:txBody>
      </p:sp>
      <p:sp>
        <p:nvSpPr>
          <p:cNvPr id="3" name="Text Placeholder 2"/>
          <p:cNvSpPr>
            <a:spLocks noGrp="1"/>
          </p:cNvSpPr>
          <p:nvPr>
            <p:ph type="body" idx="1"/>
          </p:nvPr>
        </p:nvSpPr>
        <p:spPr>
          <a:xfrm>
            <a:off x="829792" y="4589464"/>
            <a:ext cx="10489585" cy="1500187"/>
          </a:xfrm>
        </p:spPr>
        <p:txBody>
          <a:bodyPr/>
          <a:lstStyle>
            <a:lvl1pPr marL="0" indent="0">
              <a:buNone/>
              <a:defRPr sz="2394">
                <a:solidFill>
                  <a:schemeClr val="tx1">
                    <a:tint val="75000"/>
                  </a:schemeClr>
                </a:solidFill>
              </a:defRPr>
            </a:lvl1pPr>
            <a:lvl2pPr marL="456057" indent="0">
              <a:buNone/>
              <a:defRPr sz="1995">
                <a:solidFill>
                  <a:schemeClr val="tx1">
                    <a:tint val="75000"/>
                  </a:schemeClr>
                </a:solidFill>
              </a:defRPr>
            </a:lvl2pPr>
            <a:lvl3pPr marL="912114" indent="0">
              <a:buNone/>
              <a:defRPr sz="1795">
                <a:solidFill>
                  <a:schemeClr val="tx1">
                    <a:tint val="75000"/>
                  </a:schemeClr>
                </a:solidFill>
              </a:defRPr>
            </a:lvl3pPr>
            <a:lvl4pPr marL="1368171" indent="0">
              <a:buNone/>
              <a:defRPr sz="1596">
                <a:solidFill>
                  <a:schemeClr val="tx1">
                    <a:tint val="75000"/>
                  </a:schemeClr>
                </a:solidFill>
              </a:defRPr>
            </a:lvl4pPr>
            <a:lvl5pPr marL="1824228" indent="0">
              <a:buNone/>
              <a:defRPr sz="1596">
                <a:solidFill>
                  <a:schemeClr val="tx1">
                    <a:tint val="75000"/>
                  </a:schemeClr>
                </a:solidFill>
              </a:defRPr>
            </a:lvl5pPr>
            <a:lvl6pPr marL="2280285" indent="0">
              <a:buNone/>
              <a:defRPr sz="1596">
                <a:solidFill>
                  <a:schemeClr val="tx1">
                    <a:tint val="75000"/>
                  </a:schemeClr>
                </a:solidFill>
              </a:defRPr>
            </a:lvl6pPr>
            <a:lvl7pPr marL="2736342" indent="0">
              <a:buNone/>
              <a:defRPr sz="1596">
                <a:solidFill>
                  <a:schemeClr val="tx1">
                    <a:tint val="75000"/>
                  </a:schemeClr>
                </a:solidFill>
              </a:defRPr>
            </a:lvl7pPr>
            <a:lvl8pPr marL="3192399" indent="0">
              <a:buNone/>
              <a:defRPr sz="1596">
                <a:solidFill>
                  <a:schemeClr val="tx1">
                    <a:tint val="75000"/>
                  </a:schemeClr>
                </a:solidFill>
              </a:defRPr>
            </a:lvl8pPr>
            <a:lvl9pPr marL="3648456" indent="0">
              <a:buNone/>
              <a:defRPr sz="15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DC8EFF-E035-4E26-9266-2E363D58A154}" type="datetime1">
              <a:rPr lang="vi-VN" smtClean="0"/>
              <a:t>27/12/2023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2844319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6126" y="1825625"/>
            <a:ext cx="516878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56931" y="1825625"/>
            <a:ext cx="516878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546D4B6-7172-471B-A4E1-792B187828E4}" type="datetime1">
              <a:rPr lang="vi-VN" smtClean="0"/>
              <a:t>27/12/2023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667846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7711" y="365126"/>
            <a:ext cx="10489585"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7711" y="1681163"/>
            <a:ext cx="5145027" cy="823912"/>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4" name="Content Placeholder 3"/>
          <p:cNvSpPr>
            <a:spLocks noGrp="1"/>
          </p:cNvSpPr>
          <p:nvPr>
            <p:ph sz="half" idx="2"/>
          </p:nvPr>
        </p:nvSpPr>
        <p:spPr>
          <a:xfrm>
            <a:off x="837711" y="2505075"/>
            <a:ext cx="514502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56931" y="1681163"/>
            <a:ext cx="5170365" cy="823912"/>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6" name="Content Placeholder 5"/>
          <p:cNvSpPr>
            <a:spLocks noGrp="1"/>
          </p:cNvSpPr>
          <p:nvPr>
            <p:ph sz="quarter" idx="4"/>
          </p:nvPr>
        </p:nvSpPr>
        <p:spPr>
          <a:xfrm>
            <a:off x="6156931" y="2505075"/>
            <a:ext cx="51703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3BF0BF9-0AF9-4AF5-96AE-A9391EC402AA}" type="datetime1">
              <a:rPr lang="vi-VN" smtClean="0"/>
              <a:t>27/12/2023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315917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5690C7D-EFDE-44B9-975E-EDBDDBF4401D}" type="datetime1">
              <a:rPr lang="vi-VN" smtClean="0"/>
              <a:t>27/12/2023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4050685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3042B-A9F1-43D3-B0EB-2800E3639318}" type="datetime1">
              <a:rPr lang="vi-VN" smtClean="0"/>
              <a:t>27/12/2023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73880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457200"/>
            <a:ext cx="3922509" cy="1600200"/>
          </a:xfrm>
        </p:spPr>
        <p:txBody>
          <a:bodyPr anchor="b"/>
          <a:lstStyle>
            <a:lvl1pPr>
              <a:defRPr sz="3192"/>
            </a:lvl1pPr>
          </a:lstStyle>
          <a:p>
            <a:r>
              <a:rPr lang="en-US"/>
              <a:t>Click to edit Master title style</a:t>
            </a:r>
            <a:endParaRPr lang="en-GB"/>
          </a:p>
        </p:txBody>
      </p:sp>
      <p:sp>
        <p:nvSpPr>
          <p:cNvPr id="3" name="Content Placeholder 2"/>
          <p:cNvSpPr>
            <a:spLocks noGrp="1"/>
          </p:cNvSpPr>
          <p:nvPr>
            <p:ph idx="1"/>
          </p:nvPr>
        </p:nvSpPr>
        <p:spPr>
          <a:xfrm>
            <a:off x="5170365" y="987426"/>
            <a:ext cx="6156930" cy="4873625"/>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7711" y="2057400"/>
            <a:ext cx="3922509" cy="3811588"/>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3C91ABE2-9374-434C-A59B-7BD3DF5E3FF9}" type="datetime1">
              <a:rPr lang="vi-VN" smtClean="0"/>
              <a:t>27/12/2023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65889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457200"/>
            <a:ext cx="3922509" cy="1600200"/>
          </a:xfrm>
        </p:spPr>
        <p:txBody>
          <a:bodyPr anchor="b"/>
          <a:lstStyle>
            <a:lvl1pPr>
              <a:defRPr sz="3192"/>
            </a:lvl1pPr>
          </a:lstStyle>
          <a:p>
            <a:r>
              <a:rPr lang="en-US"/>
              <a:t>Click to edit Master title style</a:t>
            </a:r>
            <a:endParaRPr lang="en-GB"/>
          </a:p>
        </p:txBody>
      </p:sp>
      <p:sp>
        <p:nvSpPr>
          <p:cNvPr id="3" name="Picture Placeholder 2"/>
          <p:cNvSpPr>
            <a:spLocks noGrp="1"/>
          </p:cNvSpPr>
          <p:nvPr>
            <p:ph type="pic" idx="1"/>
          </p:nvPr>
        </p:nvSpPr>
        <p:spPr>
          <a:xfrm>
            <a:off x="5170365" y="987426"/>
            <a:ext cx="6156930" cy="4873625"/>
          </a:xfrm>
        </p:spPr>
        <p:txBody>
          <a:bodyPr/>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r>
              <a:rPr lang="en-US"/>
              <a:t>Click icon to add picture</a:t>
            </a:r>
            <a:endParaRPr lang="en-GB"/>
          </a:p>
        </p:txBody>
      </p:sp>
      <p:sp>
        <p:nvSpPr>
          <p:cNvPr id="4" name="Text Placeholder 3"/>
          <p:cNvSpPr>
            <a:spLocks noGrp="1"/>
          </p:cNvSpPr>
          <p:nvPr>
            <p:ph type="body" sz="half" idx="2"/>
          </p:nvPr>
        </p:nvSpPr>
        <p:spPr>
          <a:xfrm>
            <a:off x="837711" y="2057400"/>
            <a:ext cx="3922509" cy="3811588"/>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976FBDFD-F208-41A8-B54B-5D02EF1D6D09}" type="datetime1">
              <a:rPr lang="vi-VN" smtClean="0"/>
              <a:t>27/12/2023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DDB4A227-5E6B-4D9F-B72A-27FA68C2FEDC}" type="slidenum">
              <a:rPr lang="vi-VN" smtClean="0"/>
              <a:t>‹#›</a:t>
            </a:fld>
            <a:endParaRPr lang="vi-VN"/>
          </a:p>
        </p:txBody>
      </p:sp>
    </p:spTree>
    <p:extLst>
      <p:ext uri="{BB962C8B-B14F-4D97-AF65-F5344CB8AC3E}">
        <p14:creationId xmlns:p14="http://schemas.microsoft.com/office/powerpoint/2010/main" val="1819373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6127" y="365126"/>
            <a:ext cx="1048958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6127" y="1825625"/>
            <a:ext cx="1048958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6126" y="6356351"/>
            <a:ext cx="2736414" cy="365125"/>
          </a:xfrm>
          <a:prstGeom prst="rect">
            <a:avLst/>
          </a:prstGeom>
        </p:spPr>
        <p:txBody>
          <a:bodyPr vert="horz" lIns="91440" tIns="45720" rIns="91440" bIns="45720" rtlCol="0" anchor="ctr"/>
          <a:lstStyle>
            <a:lvl1pPr algn="l">
              <a:defRPr sz="1197">
                <a:solidFill>
                  <a:schemeClr val="tx1">
                    <a:tint val="75000"/>
                  </a:schemeClr>
                </a:solidFill>
              </a:defRPr>
            </a:lvl1pPr>
          </a:lstStyle>
          <a:p>
            <a:fld id="{1B166871-0EDB-483D-9344-006FD781A9EE}" type="datetime1">
              <a:rPr lang="vi-VN" smtClean="0"/>
              <a:t>27/12/2023</a:t>
            </a:fld>
            <a:endParaRPr lang="vi-VN"/>
          </a:p>
        </p:txBody>
      </p:sp>
      <p:sp>
        <p:nvSpPr>
          <p:cNvPr id="5" name="Footer Placeholder 4"/>
          <p:cNvSpPr>
            <a:spLocks noGrp="1"/>
          </p:cNvSpPr>
          <p:nvPr>
            <p:ph type="ftr" sz="quarter" idx="3"/>
          </p:nvPr>
        </p:nvSpPr>
        <p:spPr>
          <a:xfrm>
            <a:off x="4028609" y="6356351"/>
            <a:ext cx="4104620" cy="365125"/>
          </a:xfrm>
          <a:prstGeom prst="rect">
            <a:avLst/>
          </a:prstGeom>
        </p:spPr>
        <p:txBody>
          <a:bodyPr vert="horz" lIns="91440" tIns="45720" rIns="91440" bIns="45720" rtlCol="0" anchor="ctr"/>
          <a:lstStyle>
            <a:lvl1pPr algn="ctr">
              <a:defRPr sz="1197">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89298" y="6356351"/>
            <a:ext cx="2736414" cy="365125"/>
          </a:xfrm>
          <a:prstGeom prst="rect">
            <a:avLst/>
          </a:prstGeom>
        </p:spPr>
        <p:txBody>
          <a:bodyPr vert="horz" lIns="91440" tIns="45720" rIns="91440" bIns="45720" rtlCol="0" anchor="ctr"/>
          <a:lstStyle>
            <a:lvl1pPr algn="r">
              <a:defRPr sz="1197">
                <a:solidFill>
                  <a:schemeClr val="tx1">
                    <a:tint val="75000"/>
                  </a:schemeClr>
                </a:solidFill>
              </a:defRPr>
            </a:lvl1pPr>
          </a:lstStyle>
          <a:p>
            <a:fld id="{DDB4A227-5E6B-4D9F-B72A-27FA68C2FEDC}" type="slidenum">
              <a:rPr lang="vi-VN" smtClean="0"/>
              <a:t>‹#›</a:t>
            </a:fld>
            <a:endParaRPr lang="vi-VN"/>
          </a:p>
        </p:txBody>
      </p:sp>
    </p:spTree>
    <p:extLst>
      <p:ext uri="{BB962C8B-B14F-4D97-AF65-F5344CB8AC3E}">
        <p14:creationId xmlns:p14="http://schemas.microsoft.com/office/powerpoint/2010/main" val="30644130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2114" rtl="0" eaLnBrk="1" latinLnBrk="0" hangingPunct="1">
        <a:lnSpc>
          <a:spcPct val="90000"/>
        </a:lnSpc>
        <a:spcBef>
          <a:spcPct val="0"/>
        </a:spcBef>
        <a:buNone/>
        <a:defRPr sz="4389" kern="1200">
          <a:solidFill>
            <a:schemeClr val="tx1"/>
          </a:solidFill>
          <a:latin typeface="+mj-lt"/>
          <a:ea typeface="+mj-ea"/>
          <a:cs typeface="+mj-cs"/>
        </a:defRPr>
      </a:lvl1pPr>
    </p:titleStyle>
    <p:body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A4DA1C-0D0A-EDBD-3C8B-D0C3BCB36977}"/>
              </a:ext>
            </a:extLst>
          </p:cNvPr>
          <p:cNvSpPr>
            <a:spLocks noGrp="1"/>
          </p:cNvSpPr>
          <p:nvPr>
            <p:ph type="title"/>
          </p:nvPr>
        </p:nvSpPr>
        <p:spPr>
          <a:xfrm>
            <a:off x="4528457" y="365126"/>
            <a:ext cx="6825343" cy="912132"/>
          </a:xfrm>
        </p:spPr>
        <p:txBody>
          <a:bodyPr>
            <a:noAutofit/>
          </a:bodyPr>
          <a:lstStyle/>
          <a:p>
            <a:pPr algn="ctr"/>
            <a:r>
              <a:rPr lang="en-US" sz="2400" b="1" dirty="0">
                <a:solidFill>
                  <a:srgbClr val="008080"/>
                </a:solidFill>
                <a:latin typeface="Times New Roman" panose="02020603050405020304" pitchFamily="18" charset="0"/>
                <a:cs typeface="Times New Roman" panose="02020603050405020304" pitchFamily="18" charset="0"/>
              </a:rPr>
              <a:t>TRƯỜNG ĐẠI HỌC GIAO THÔNG VẬN TẢI </a:t>
            </a:r>
            <a:br>
              <a:rPr lang="en-US" sz="2400" b="1" dirty="0">
                <a:solidFill>
                  <a:srgbClr val="008080"/>
                </a:solidFill>
                <a:latin typeface="Times New Roman" panose="02020603050405020304" pitchFamily="18" charset="0"/>
                <a:cs typeface="Times New Roman" panose="02020603050405020304" pitchFamily="18" charset="0"/>
              </a:rPr>
            </a:br>
            <a:r>
              <a:rPr lang="en-US" sz="2400" b="1" dirty="0">
                <a:solidFill>
                  <a:srgbClr val="008080"/>
                </a:solidFill>
                <a:latin typeface="Times New Roman" panose="02020603050405020304" pitchFamily="18" charset="0"/>
                <a:cs typeface="Times New Roman" panose="02020603050405020304" pitchFamily="18" charset="0"/>
              </a:rPr>
              <a:t>THÀNH PHỐ HỒ CHÍ MINH</a:t>
            </a:r>
            <a:endParaRPr lang="en-GB" sz="2400" b="1" dirty="0"/>
          </a:p>
        </p:txBody>
      </p:sp>
      <p:sp>
        <p:nvSpPr>
          <p:cNvPr id="5" name="Content Placeholder 2">
            <a:extLst>
              <a:ext uri="{FF2B5EF4-FFF2-40B4-BE49-F238E27FC236}">
                <a16:creationId xmlns:a16="http://schemas.microsoft.com/office/drawing/2014/main" id="{57C3E874-F37C-439D-DDC5-2CB97319B719}"/>
              </a:ext>
            </a:extLst>
          </p:cNvPr>
          <p:cNvSpPr>
            <a:spLocks noGrp="1"/>
          </p:cNvSpPr>
          <p:nvPr>
            <p:ph idx="1"/>
          </p:nvPr>
        </p:nvSpPr>
        <p:spPr>
          <a:xfrm>
            <a:off x="838200" y="1465943"/>
            <a:ext cx="10515600" cy="957943"/>
          </a:xfrm>
        </p:spPr>
        <p:txBody>
          <a:bodyPr>
            <a:normAutofit lnSpcReduction="10000"/>
          </a:bodyPr>
          <a:lstStyle/>
          <a:p>
            <a:pPr marL="0" indent="0" algn="ctr">
              <a:buNone/>
            </a:pPr>
            <a:r>
              <a:rPr lang="en-US" b="1" dirty="0">
                <a:solidFill>
                  <a:srgbClr val="15848B"/>
                </a:solidFill>
                <a:latin typeface="Times New Roman" panose="02020603050405020304" pitchFamily="18" charset="0"/>
                <a:cs typeface="Times New Roman" panose="02020603050405020304" pitchFamily="18" charset="0"/>
              </a:rPr>
              <a:t>BÁO CÁO </a:t>
            </a:r>
          </a:p>
          <a:p>
            <a:pPr marL="0" indent="0" algn="ctr">
              <a:buNone/>
            </a:pPr>
            <a:r>
              <a:rPr lang="en-GB" b="1" dirty="0">
                <a:solidFill>
                  <a:srgbClr val="15848B"/>
                </a:solidFill>
                <a:latin typeface="Times New Roman" panose="02020603050405020304" pitchFamily="18" charset="0"/>
                <a:cs typeface="Times New Roman" panose="02020603050405020304" pitchFamily="18" charset="0"/>
              </a:rPr>
              <a:t>THỰC TẬP TỐT NGHIỆP</a:t>
            </a:r>
          </a:p>
          <a:p>
            <a:endParaRPr lang="vi-VN" dirty="0"/>
          </a:p>
        </p:txBody>
      </p:sp>
      <p:sp>
        <p:nvSpPr>
          <p:cNvPr id="6" name="Title 1">
            <a:extLst>
              <a:ext uri="{FF2B5EF4-FFF2-40B4-BE49-F238E27FC236}">
                <a16:creationId xmlns:a16="http://schemas.microsoft.com/office/drawing/2014/main" id="{20B74287-C312-1A0A-C69F-8F8633EA765A}"/>
              </a:ext>
            </a:extLst>
          </p:cNvPr>
          <p:cNvSpPr txBox="1">
            <a:spLocks/>
          </p:cNvSpPr>
          <p:nvPr/>
        </p:nvSpPr>
        <p:spPr>
          <a:xfrm>
            <a:off x="631565" y="2314360"/>
            <a:ext cx="10135324" cy="1592826"/>
          </a:xfrm>
          <a:prstGeom prst="rect">
            <a:avLst/>
          </a:prstGeom>
        </p:spPr>
        <p:txBody>
          <a:bodyPr vert="horz" lIns="91440" tIns="45720" rIns="91440" bIns="45720" rtlCol="0" anchor="ctr">
            <a:noAutofit/>
          </a:bodyPr>
          <a:lstStyle>
            <a:lvl1pPr algn="l" defTabSz="912114" rtl="0" eaLnBrk="1" latinLnBrk="0" hangingPunct="1">
              <a:lnSpc>
                <a:spcPct val="90000"/>
              </a:lnSpc>
              <a:spcBef>
                <a:spcPct val="0"/>
              </a:spcBef>
              <a:buNone/>
              <a:defRPr sz="4389" kern="1200">
                <a:solidFill>
                  <a:schemeClr val="tx1"/>
                </a:solidFill>
                <a:latin typeface="+mj-lt"/>
                <a:ea typeface="+mj-ea"/>
                <a:cs typeface="+mj-cs"/>
              </a:defRPr>
            </a:lvl1pPr>
          </a:lstStyle>
          <a:p>
            <a:pPr algn="ctr">
              <a:lnSpc>
                <a:spcPct val="100000"/>
              </a:lnSpc>
            </a:pPr>
            <a:r>
              <a:rPr lang="en-US" sz="3200" b="1">
                <a:solidFill>
                  <a:srgbClr val="FF0000"/>
                </a:solidFill>
                <a:latin typeface="Times New Roman" panose="02020603050405020304" pitchFamily="18" charset="0"/>
                <a:cs typeface="Times New Roman" panose="02020603050405020304" pitchFamily="18" charset="0"/>
              </a:rPr>
              <a:t>NGHIÊN CỨU MẠNG CẢM BIẾN KHÔNG DÂY VÀ ỨNG DỤNG TRONG GIÁM SÁT SỰ THAY ĐỔI CỦA MÔI TRƯỜNG </a:t>
            </a:r>
            <a:endParaRPr lang="vi-VN" sz="3200" b="1"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DB98EFE-D30E-DAEB-9573-1AAACF38444C}"/>
              </a:ext>
            </a:extLst>
          </p:cNvPr>
          <p:cNvSpPr txBox="1"/>
          <p:nvPr/>
        </p:nvSpPr>
        <p:spPr>
          <a:xfrm>
            <a:off x="3041505" y="3907186"/>
            <a:ext cx="6078828" cy="1200329"/>
          </a:xfrm>
          <a:prstGeom prst="rect">
            <a:avLst/>
          </a:prstGeom>
          <a:noFill/>
        </p:spPr>
        <p:txBody>
          <a:bodyPr wrap="square">
            <a:spAutoFit/>
          </a:bodyPr>
          <a:lstStyle/>
          <a:p>
            <a:pPr algn="l"/>
            <a:r>
              <a:rPr lang="en-US" sz="1800" b="1" dirty="0" err="1">
                <a:solidFill>
                  <a:srgbClr val="0070C0"/>
                </a:solidFill>
                <a:latin typeface="Times New Roman" panose="02020603050405020304" pitchFamily="18" charset="0"/>
                <a:cs typeface="Times New Roman" panose="02020603050405020304" pitchFamily="18" charset="0"/>
              </a:rPr>
              <a:t>Giáo</a:t>
            </a:r>
            <a:r>
              <a:rPr lang="en-US" sz="1800" b="1" dirty="0">
                <a:solidFill>
                  <a:srgbClr val="0070C0"/>
                </a:solidFill>
                <a:latin typeface="Times New Roman" panose="02020603050405020304" pitchFamily="18" charset="0"/>
                <a:cs typeface="Times New Roman" panose="02020603050405020304" pitchFamily="18" charset="0"/>
              </a:rPr>
              <a:t> </a:t>
            </a:r>
            <a:r>
              <a:rPr lang="en-US" sz="1800" b="1" dirty="0" err="1">
                <a:solidFill>
                  <a:srgbClr val="0070C0"/>
                </a:solidFill>
                <a:latin typeface="Times New Roman" panose="02020603050405020304" pitchFamily="18" charset="0"/>
                <a:cs typeface="Times New Roman" panose="02020603050405020304" pitchFamily="18" charset="0"/>
              </a:rPr>
              <a:t>viên</a:t>
            </a:r>
            <a:r>
              <a:rPr lang="en-US" sz="1800" b="1" dirty="0">
                <a:solidFill>
                  <a:srgbClr val="0070C0"/>
                </a:solidFill>
                <a:latin typeface="Times New Roman" panose="02020603050405020304" pitchFamily="18" charset="0"/>
                <a:cs typeface="Times New Roman" panose="02020603050405020304" pitchFamily="18" charset="0"/>
              </a:rPr>
              <a:t> </a:t>
            </a:r>
            <a:r>
              <a:rPr lang="en-US" sz="1800" b="1" dirty="0" err="1">
                <a:solidFill>
                  <a:srgbClr val="0070C0"/>
                </a:solidFill>
                <a:latin typeface="Times New Roman" panose="02020603050405020304" pitchFamily="18" charset="0"/>
                <a:cs typeface="Times New Roman" panose="02020603050405020304" pitchFamily="18" charset="0"/>
              </a:rPr>
              <a:t>hướng</a:t>
            </a:r>
            <a:r>
              <a:rPr lang="en-US" sz="1800" b="1" dirty="0">
                <a:solidFill>
                  <a:srgbClr val="0070C0"/>
                </a:solidFill>
                <a:latin typeface="Times New Roman" panose="02020603050405020304" pitchFamily="18" charset="0"/>
                <a:cs typeface="Times New Roman" panose="02020603050405020304" pitchFamily="18" charset="0"/>
              </a:rPr>
              <a:t> </a:t>
            </a:r>
            <a:r>
              <a:rPr lang="en-US" sz="1800" b="1" dirty="0" err="1">
                <a:solidFill>
                  <a:srgbClr val="0070C0"/>
                </a:solidFill>
                <a:latin typeface="Times New Roman" panose="02020603050405020304" pitchFamily="18" charset="0"/>
                <a:cs typeface="Times New Roman" panose="02020603050405020304" pitchFamily="18" charset="0"/>
              </a:rPr>
              <a:t>dẫn</a:t>
            </a:r>
            <a:r>
              <a:rPr lang="en-US" sz="1800" b="1" dirty="0">
                <a:solidFill>
                  <a:srgbClr val="0070C0"/>
                </a:solidFill>
                <a:latin typeface="Times New Roman" panose="02020603050405020304" pitchFamily="18" charset="0"/>
                <a:cs typeface="Times New Roman" panose="02020603050405020304" pitchFamily="18" charset="0"/>
              </a:rPr>
              <a:t> : 	</a:t>
            </a:r>
            <a:r>
              <a:rPr lang="en-US" sz="1800" b="1">
                <a:solidFill>
                  <a:srgbClr val="0070C0"/>
                </a:solidFill>
                <a:latin typeface="Times New Roman" panose="02020603050405020304" pitchFamily="18" charset="0"/>
                <a:cs typeface="Times New Roman" panose="02020603050405020304" pitchFamily="18" charset="0"/>
              </a:rPr>
              <a:t> Cô Trần Thiên Thanh </a:t>
            </a:r>
            <a:endParaRPr lang="en-US" sz="1800" b="1" dirty="0">
              <a:solidFill>
                <a:srgbClr val="0070C0"/>
              </a:solidFill>
              <a:latin typeface="Times New Roman" panose="02020603050405020304" pitchFamily="18" charset="0"/>
              <a:cs typeface="Times New Roman" panose="02020603050405020304" pitchFamily="18" charset="0"/>
            </a:endParaRPr>
          </a:p>
          <a:p>
            <a:pPr algn="l"/>
            <a:r>
              <a:rPr lang="en-US" b="1" dirty="0">
                <a:solidFill>
                  <a:srgbClr val="0070C0"/>
                </a:solidFill>
                <a:latin typeface="Times New Roman" panose="02020603050405020304" pitchFamily="18" charset="0"/>
                <a:cs typeface="Times New Roman" panose="02020603050405020304" pitchFamily="18" charset="0"/>
              </a:rPr>
              <a:t>Sinh </a:t>
            </a:r>
            <a:r>
              <a:rPr lang="en-US" b="1" dirty="0" err="1">
                <a:solidFill>
                  <a:srgbClr val="0070C0"/>
                </a:solidFill>
                <a:latin typeface="Times New Roman" panose="02020603050405020304" pitchFamily="18" charset="0"/>
                <a:cs typeface="Times New Roman" panose="02020603050405020304" pitchFamily="18" charset="0"/>
              </a:rPr>
              <a:t>viên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a:t>
            </a:r>
            <a:r>
              <a:rPr lang="en-US" sz="1800" b="1" dirty="0" err="1">
                <a:solidFill>
                  <a:srgbClr val="0070C0"/>
                </a:solidFill>
                <a:latin typeface="Times New Roman" panose="02020603050405020304" pitchFamily="18" charset="0"/>
                <a:cs typeface="Times New Roman" panose="02020603050405020304" pitchFamily="18" charset="0"/>
              </a:rPr>
              <a:t>hực</a:t>
            </a:r>
            <a:r>
              <a:rPr lang="en-US" sz="1800" b="1" dirty="0">
                <a:solidFill>
                  <a:srgbClr val="0070C0"/>
                </a:solidFill>
                <a:latin typeface="Times New Roman" panose="02020603050405020304" pitchFamily="18" charset="0"/>
                <a:cs typeface="Times New Roman" panose="02020603050405020304" pitchFamily="18" charset="0"/>
              </a:rPr>
              <a:t> </a:t>
            </a:r>
            <a:r>
              <a:rPr lang="en-US" sz="1800" b="1" dirty="0" err="1">
                <a:solidFill>
                  <a:srgbClr val="0070C0"/>
                </a:solidFill>
                <a:latin typeface="Times New Roman" panose="02020603050405020304" pitchFamily="18" charset="0"/>
                <a:cs typeface="Times New Roman" panose="02020603050405020304" pitchFamily="18" charset="0"/>
              </a:rPr>
              <a:t>hiện</a:t>
            </a:r>
            <a:r>
              <a:rPr lang="en-US" sz="1800" b="1" dirty="0">
                <a:solidFill>
                  <a:srgbClr val="0070C0"/>
                </a:solidFill>
                <a:latin typeface="Times New Roman" panose="02020603050405020304" pitchFamily="18" charset="0"/>
                <a:cs typeface="Times New Roman" panose="02020603050405020304" pitchFamily="18" charset="0"/>
              </a:rPr>
              <a:t>    : </a:t>
            </a:r>
            <a:r>
              <a:rPr lang="en-US" b="1" dirty="0">
                <a:solidFill>
                  <a:srgbClr val="0070C0"/>
                </a:solidFill>
                <a:latin typeface="Times New Roman" panose="02020603050405020304" pitchFamily="18" charset="0"/>
                <a:cs typeface="Times New Roman" panose="02020603050405020304" pitchFamily="18" charset="0"/>
              </a:rPr>
              <a:t>	</a:t>
            </a:r>
            <a:r>
              <a:rPr lang="en-US" sz="1800" b="1">
                <a:solidFill>
                  <a:srgbClr val="0070C0"/>
                </a:solidFill>
                <a:latin typeface="Times New Roman" panose="02020603050405020304" pitchFamily="18" charset="0"/>
                <a:cs typeface="Times New Roman" panose="02020603050405020304" pitchFamily="18" charset="0"/>
              </a:rPr>
              <a:t> Lê Hồng Lĩnh	</a:t>
            </a:r>
            <a:endParaRPr lang="en-US" sz="1800" b="1" dirty="0">
              <a:solidFill>
                <a:srgbClr val="0070C0"/>
              </a:solidFill>
              <a:latin typeface="Times New Roman" panose="02020603050405020304" pitchFamily="18" charset="0"/>
              <a:cs typeface="Times New Roman" panose="02020603050405020304" pitchFamily="18" charset="0"/>
            </a:endParaRPr>
          </a:p>
          <a:p>
            <a:pPr algn="l"/>
            <a:r>
              <a:rPr lang="en-US" sz="1800" b="1" dirty="0">
                <a:solidFill>
                  <a:srgbClr val="0070C0"/>
                </a:solidFill>
                <a:latin typeface="Times New Roman" panose="02020603050405020304" pitchFamily="18" charset="0"/>
                <a:cs typeface="Times New Roman" panose="02020603050405020304" pitchFamily="18" charset="0"/>
              </a:rPr>
              <a:t>MSSV		     : 	</a:t>
            </a:r>
            <a:r>
              <a:rPr lang="en-US" sz="1800" b="1">
                <a:solidFill>
                  <a:srgbClr val="0070C0"/>
                </a:solidFill>
                <a:latin typeface="Times New Roman" panose="02020603050405020304" pitchFamily="18" charset="0"/>
                <a:cs typeface="Times New Roman" panose="02020603050405020304" pitchFamily="18" charset="0"/>
              </a:rPr>
              <a:t> 2051120137	</a:t>
            </a:r>
            <a:endParaRPr lang="en-US" sz="1800" b="1" dirty="0">
              <a:solidFill>
                <a:srgbClr val="0070C0"/>
              </a:solidFill>
              <a:latin typeface="Times New Roman" panose="02020603050405020304" pitchFamily="18" charset="0"/>
              <a:cs typeface="Times New Roman" panose="02020603050405020304" pitchFamily="18" charset="0"/>
            </a:endParaRPr>
          </a:p>
          <a:p>
            <a:r>
              <a:rPr lang="en-US" b="1" dirty="0" err="1">
                <a:solidFill>
                  <a:srgbClr val="0070C0"/>
                </a:solidFill>
                <a:latin typeface="Times New Roman" panose="02020603050405020304" pitchFamily="18" charset="0"/>
                <a:cs typeface="Times New Roman" panose="02020603050405020304" pitchFamily="18" charset="0"/>
              </a:rPr>
              <a:t>Lớp</a:t>
            </a:r>
            <a:r>
              <a:rPr lang="en-US" b="1" dirty="0">
                <a:solidFill>
                  <a:srgbClr val="0070C0"/>
                </a:solidFill>
                <a:latin typeface="Times New Roman" panose="02020603050405020304" pitchFamily="18" charset="0"/>
                <a:cs typeface="Times New Roman" panose="02020603050405020304" pitchFamily="18" charset="0"/>
              </a:rPr>
              <a:t>		     : </a:t>
            </a:r>
            <a:r>
              <a:rPr lang="en-US" b="1">
                <a:solidFill>
                  <a:srgbClr val="0070C0"/>
                </a:solidFill>
                <a:latin typeface="Times New Roman" panose="02020603050405020304" pitchFamily="18" charset="0"/>
                <a:cs typeface="Times New Roman" panose="02020603050405020304" pitchFamily="18" charset="0"/>
              </a:rPr>
              <a:t>	 CN20B</a:t>
            </a:r>
            <a:endParaRPr lang="en-US" sz="1800" b="1" dirty="0">
              <a:solidFill>
                <a:srgbClr val="0070C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12B2357-DD42-045D-9398-B73B39CF2DD1}"/>
              </a:ext>
            </a:extLst>
          </p:cNvPr>
          <p:cNvSpPr txBox="1"/>
          <p:nvPr/>
        </p:nvSpPr>
        <p:spPr>
          <a:xfrm>
            <a:off x="4288665" y="6221483"/>
            <a:ext cx="3031599" cy="369332"/>
          </a:xfrm>
          <a:prstGeom prst="rect">
            <a:avLst/>
          </a:prstGeom>
          <a:noFill/>
        </p:spPr>
        <p:txBody>
          <a:bodyPr wrap="none" rtlCol="0">
            <a:spAutoFit/>
          </a:bodyPr>
          <a:lstStyle/>
          <a:p>
            <a:r>
              <a:rPr lang="en-US" sz="1800" i="1" dirty="0">
                <a:latin typeface="Times New Roman" panose="02020603050405020304" pitchFamily="18" charset="0"/>
                <a:cs typeface="Times New Roman" panose="02020603050405020304" pitchFamily="18" charset="0"/>
              </a:rPr>
              <a:t>Thành </a:t>
            </a:r>
            <a:r>
              <a:rPr lang="en-US" sz="1800" i="1" dirty="0" err="1">
                <a:latin typeface="Times New Roman" panose="02020603050405020304" pitchFamily="18" charset="0"/>
                <a:cs typeface="Times New Roman" panose="02020603050405020304" pitchFamily="18" charset="0"/>
              </a:rPr>
              <a:t>phố</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Hồ</a:t>
            </a:r>
            <a:r>
              <a:rPr lang="en-US" sz="1800" i="1" dirty="0">
                <a:latin typeface="Times New Roman" panose="02020603050405020304" pitchFamily="18" charset="0"/>
                <a:cs typeface="Times New Roman" panose="02020603050405020304" pitchFamily="18" charset="0"/>
              </a:rPr>
              <a:t> Chí Minh, 2023</a:t>
            </a:r>
            <a:endParaRPr lang="en-US" dirty="0"/>
          </a:p>
        </p:txBody>
      </p:sp>
      <p:sp>
        <p:nvSpPr>
          <p:cNvPr id="10" name="Slide Number Placeholder 9">
            <a:extLst>
              <a:ext uri="{FF2B5EF4-FFF2-40B4-BE49-F238E27FC236}">
                <a16:creationId xmlns:a16="http://schemas.microsoft.com/office/drawing/2014/main" id="{95DB489F-4D64-0CC6-A1EE-C32CC3F95EEC}"/>
              </a:ext>
            </a:extLst>
          </p:cNvPr>
          <p:cNvSpPr>
            <a:spLocks noGrp="1"/>
          </p:cNvSpPr>
          <p:nvPr>
            <p:ph type="sldNum" sz="quarter" idx="12"/>
          </p:nvPr>
        </p:nvSpPr>
        <p:spPr/>
        <p:txBody>
          <a:bodyPr/>
          <a:lstStyle/>
          <a:p>
            <a:fld id="{DDB4A227-5E6B-4D9F-B72A-27FA68C2FEDC}" type="slidenum">
              <a:rPr lang="vi-VN" sz="1600" b="1" smtClean="0">
                <a:solidFill>
                  <a:srgbClr val="002060"/>
                </a:solidFill>
              </a:rPr>
              <a:t>1</a:t>
            </a:fld>
            <a:r>
              <a:rPr lang="en-US" sz="1600" b="1" dirty="0">
                <a:solidFill>
                  <a:srgbClr val="002060"/>
                </a:solidFill>
              </a:rPr>
              <a:t>/26</a:t>
            </a:r>
            <a:endParaRPr lang="vi-VN" sz="1600" b="1" dirty="0">
              <a:solidFill>
                <a:srgbClr val="002060"/>
              </a:solidFill>
            </a:endParaRPr>
          </a:p>
        </p:txBody>
      </p:sp>
    </p:spTree>
    <p:extLst>
      <p:ext uri="{BB962C8B-B14F-4D97-AF65-F5344CB8AC3E}">
        <p14:creationId xmlns:p14="http://schemas.microsoft.com/office/powerpoint/2010/main" val="2523210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452638"/>
            <a:ext cx="10488612" cy="1325563"/>
          </a:xfrm>
        </p:spPr>
        <p:txBody>
          <a:bodyPr>
            <a:normAutofit/>
          </a:bodyPr>
          <a:lstStyle/>
          <a:p>
            <a:r>
              <a:rPr lang="en-US" sz="3200" b="1" dirty="0" err="1">
                <a:solidFill>
                  <a:srgbClr val="FF0000"/>
                </a:solidFill>
                <a:effectLst/>
                <a:latin typeface="Times New Roman" panose="02020603050405020304" pitchFamily="18" charset="0"/>
                <a:ea typeface="Calibri" panose="020F0502020204030204" pitchFamily="34" charset="0"/>
              </a:rPr>
              <a:t>Chương</a:t>
            </a:r>
            <a:r>
              <a:rPr lang="en-US" sz="3200" b="1" dirty="0">
                <a:solidFill>
                  <a:srgbClr val="FF0000"/>
                </a:solidFill>
                <a:effectLst/>
                <a:latin typeface="Times New Roman" panose="02020603050405020304" pitchFamily="18" charset="0"/>
                <a:ea typeface="Calibri" panose="020F0502020204030204" pitchFamily="34" charset="0"/>
              </a:rPr>
              <a:t> 2: PHÂN TÍCH THIẾT KẾ HỆ THỐNG</a:t>
            </a:r>
            <a:endParaRPr lang="en-US" sz="36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200" b="1" smtClean="0">
                <a:solidFill>
                  <a:srgbClr val="002060"/>
                </a:solidFill>
              </a:rPr>
              <a:pPr/>
              <a:t>10</a:t>
            </a:fld>
            <a:r>
              <a:rPr lang="en-US" sz="1200" b="1" dirty="0">
                <a:solidFill>
                  <a:srgbClr val="002060"/>
                </a:solidFill>
              </a:rPr>
              <a:t>/26</a:t>
            </a:r>
            <a:endParaRPr lang="vi-VN" sz="1200" b="1" dirty="0">
              <a:solidFill>
                <a:srgbClr val="002060"/>
              </a:solidFill>
            </a:endParaRPr>
          </a:p>
          <a:p>
            <a:endParaRPr lang="vi-VN" dirty="0"/>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836126" y="1542384"/>
            <a:ext cx="9959170" cy="908339"/>
          </a:xfrm>
        </p:spPr>
        <p:txBody>
          <a:bodyPr>
            <a:normAutofit/>
          </a:bodyPr>
          <a:lstStyle/>
          <a:p>
            <a:pPr marL="0" indent="0">
              <a:buNone/>
            </a:pPr>
            <a:r>
              <a:rPr lang="en-US" sz="2800" b="1">
                <a:latin typeface="Times New Roman" panose="02020603050405020304" pitchFamily="18" charset="0"/>
                <a:cs typeface="Times New Roman" panose="02020603050405020304" pitchFamily="18" charset="0"/>
              </a:rPr>
              <a:t>2.3. Các giao thức kiểm soát truy cập trung bình (MAC) ở lớp liên kết dữ liệu</a:t>
            </a:r>
            <a:endParaRPr lang="en-US" sz="28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943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851518"/>
            <a:ext cx="10488612" cy="1325563"/>
          </a:xfrm>
        </p:spPr>
        <p:txBody>
          <a:bodyPr>
            <a:normAutofit/>
          </a:bodyPr>
          <a:lstStyle/>
          <a:p>
            <a:r>
              <a:rPr lang="en-US" sz="2500" b="1" err="1">
                <a:solidFill>
                  <a:srgbClr val="FF0000"/>
                </a:solidFill>
                <a:effectLst/>
                <a:latin typeface="Times New Roman" panose="02020603050405020304" pitchFamily="18" charset="0"/>
                <a:ea typeface="Calibri" panose="020F0502020204030204" pitchFamily="34" charset="0"/>
              </a:rPr>
              <a:t>Chương</a:t>
            </a:r>
            <a:r>
              <a:rPr lang="en-US" sz="2500" b="1">
                <a:solidFill>
                  <a:srgbClr val="FF0000"/>
                </a:solidFill>
                <a:effectLst/>
                <a:latin typeface="Times New Roman" panose="02020603050405020304" pitchFamily="18" charset="0"/>
                <a:ea typeface="Calibri" panose="020F0502020204030204" pitchFamily="34" charset="0"/>
              </a:rPr>
              <a:t> 3: ỨNG DỤNG CỦA MẠNG CẢM BIẾN KHÔNG DÂY TRONG GIÁM SÁT THAY ĐỔI CỦA MÔI TRƯỜNG</a:t>
            </a:r>
            <a:endParaRPr lang="en-US" sz="25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200" b="1" smtClean="0">
                <a:solidFill>
                  <a:srgbClr val="002060"/>
                </a:solidFill>
              </a:rPr>
              <a:pPr/>
              <a:t>11</a:t>
            </a:fld>
            <a:r>
              <a:rPr lang="en-US" sz="1200" b="1" dirty="0">
                <a:solidFill>
                  <a:srgbClr val="002060"/>
                </a:solidFill>
              </a:rPr>
              <a:t>/26</a:t>
            </a:r>
            <a:endParaRPr lang="vi-VN" sz="1200" b="1" dirty="0">
              <a:solidFill>
                <a:srgbClr val="002060"/>
              </a:solidFill>
            </a:endParaRPr>
          </a:p>
          <a:p>
            <a:endParaRPr lang="vi-VN" dirty="0"/>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60741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452638"/>
            <a:ext cx="10488612" cy="1325563"/>
          </a:xfrm>
        </p:spPr>
        <p:txBody>
          <a:bodyPr>
            <a:normAutofit/>
          </a:bodyPr>
          <a:lstStyle/>
          <a:p>
            <a:r>
              <a:rPr lang="en-US" sz="3200" b="1" err="1">
                <a:solidFill>
                  <a:srgbClr val="FF0000"/>
                </a:solidFill>
                <a:effectLst/>
                <a:latin typeface="Times New Roman" panose="02020603050405020304" pitchFamily="18" charset="0"/>
                <a:ea typeface="Calibri" panose="020F0502020204030204" pitchFamily="34" charset="0"/>
              </a:rPr>
              <a:t>Chương</a:t>
            </a:r>
            <a:r>
              <a:rPr lang="en-US" sz="3200" b="1">
                <a:solidFill>
                  <a:srgbClr val="FF0000"/>
                </a:solidFill>
                <a:effectLst/>
                <a:latin typeface="Times New Roman" panose="02020603050405020304" pitchFamily="18" charset="0"/>
                <a:ea typeface="Calibri" panose="020F0502020204030204" pitchFamily="34" charset="0"/>
              </a:rPr>
              <a:t> 4: </a:t>
            </a:r>
            <a:r>
              <a:rPr lang="en-US" sz="3200" b="1">
                <a:solidFill>
                  <a:srgbClr val="FF0000"/>
                </a:solidFill>
                <a:latin typeface="Times New Roman" panose="02020603050405020304" pitchFamily="18" charset="0"/>
                <a:ea typeface="Calibri" panose="020F0502020204030204" pitchFamily="34" charset="0"/>
              </a:rPr>
              <a:t>KẾT LUẬN VÀ HƯỚNG PHÁT TRIỂN</a:t>
            </a:r>
            <a:endParaRPr lang="en-US" sz="36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200" b="1" smtClean="0">
                <a:solidFill>
                  <a:srgbClr val="002060"/>
                </a:solidFill>
              </a:rPr>
              <a:pPr/>
              <a:t>12</a:t>
            </a:fld>
            <a:r>
              <a:rPr lang="en-US" sz="1200" b="1" dirty="0">
                <a:solidFill>
                  <a:srgbClr val="002060"/>
                </a:solidFill>
              </a:rPr>
              <a:t>/26</a:t>
            </a:r>
            <a:endParaRPr lang="vi-VN" sz="1200" b="1" dirty="0">
              <a:solidFill>
                <a:srgbClr val="002060"/>
              </a:solidFill>
            </a:endParaRPr>
          </a:p>
          <a:p>
            <a:endParaRPr lang="vi-VN" dirty="0"/>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936138" y="1645299"/>
            <a:ext cx="6552964" cy="908339"/>
          </a:xfrm>
        </p:spPr>
        <p:txBody>
          <a:bodyPr>
            <a:normAutofit/>
          </a:bodyPr>
          <a:lstStyle/>
          <a:p>
            <a:pPr marL="0" indent="0">
              <a:buNone/>
            </a:pPr>
            <a:r>
              <a:rPr lang="en-US" sz="2800" b="1">
                <a:latin typeface="Times New Roman" panose="02020603050405020304" pitchFamily="18" charset="0"/>
                <a:cs typeface="Times New Roman" panose="02020603050405020304" pitchFamily="18" charset="0"/>
              </a:rPr>
              <a:t>4.1. Hạn chế</a:t>
            </a:r>
            <a:endParaRPr lang="en-US" sz="28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88F2B531-0E15-4616-ADE2-6B1C064A6B45}"/>
              </a:ext>
            </a:extLst>
          </p:cNvPr>
          <p:cNvSpPr txBox="1"/>
          <p:nvPr/>
        </p:nvSpPr>
        <p:spPr>
          <a:xfrm>
            <a:off x="936138" y="2237880"/>
            <a:ext cx="9548982" cy="2351285"/>
          </a:xfrm>
          <a:prstGeom prst="rect">
            <a:avLst/>
          </a:prstGeom>
          <a:noFill/>
        </p:spPr>
        <p:txBody>
          <a:bodyPr wrap="square" rtlCol="0">
            <a:spAutoFit/>
          </a:bodyPr>
          <a:lstStyle/>
          <a:p>
            <a:pPr algn="just">
              <a:lnSpc>
                <a:spcPct val="150000"/>
              </a:lnSpc>
            </a:pPr>
            <a:r>
              <a:rPr lang="en-US" sz="2000"/>
              <a:t>- </a:t>
            </a:r>
            <a:r>
              <a:rPr lang="en-US" sz="2000">
                <a:latin typeface="Times New Roman" panose="02020603050405020304" pitchFamily="18" charset="0"/>
                <a:cs typeface="Times New Roman" panose="02020603050405020304" pitchFamily="18" charset="0"/>
              </a:rPr>
              <a:t>Đề tài nghiên cứu còn nhiều hạn chế về mặt nội dung</a:t>
            </a:r>
          </a:p>
          <a:p>
            <a:pPr algn="just">
              <a:lnSpc>
                <a:spcPct val="150000"/>
              </a:lnSpc>
            </a:pPr>
            <a:r>
              <a:rPr lang="en-US" sz="2000">
                <a:latin typeface="Times New Roman" panose="02020603050405020304" pitchFamily="18" charset="0"/>
                <a:cs typeface="Times New Roman" panose="02020603050405020304" pitchFamily="18" charset="0"/>
              </a:rPr>
              <a:t>- Nội dung được chủ yếu lấy từ các bài báo và bài nghiên cứu khoa học tại nước ngoài. Nên vấn dề dịch thuật còn nhiều trường hợp chưa chính xác</a:t>
            </a:r>
          </a:p>
          <a:p>
            <a:pPr algn="just">
              <a:lnSpc>
                <a:spcPct val="150000"/>
              </a:lnSpc>
            </a:pPr>
            <a:r>
              <a:rPr lang="en-US" sz="2000">
                <a:latin typeface="Times New Roman" panose="02020603050405020304" pitchFamily="18" charset="0"/>
                <a:cs typeface="Times New Roman" panose="02020603050405020304" pitchFamily="18" charset="0"/>
              </a:rPr>
              <a:t>- Nội dụng nghiên cứu khá rộng và được phát triển theo thời gian, nhưng đa phần tài liệu đã cũ, không có nhiều tài liệu mới được cập nhật</a:t>
            </a:r>
            <a:endParaRPr lang="en-US" sz="2000"/>
          </a:p>
        </p:txBody>
      </p:sp>
    </p:spTree>
    <p:extLst>
      <p:ext uri="{BB962C8B-B14F-4D97-AF65-F5344CB8AC3E}">
        <p14:creationId xmlns:p14="http://schemas.microsoft.com/office/powerpoint/2010/main" val="1320788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452638"/>
            <a:ext cx="10488612" cy="1325563"/>
          </a:xfrm>
        </p:spPr>
        <p:txBody>
          <a:bodyPr>
            <a:normAutofit/>
          </a:bodyPr>
          <a:lstStyle/>
          <a:p>
            <a:r>
              <a:rPr lang="en-US" sz="3200" b="1" err="1">
                <a:solidFill>
                  <a:srgbClr val="FF0000"/>
                </a:solidFill>
                <a:effectLst/>
                <a:latin typeface="Times New Roman" panose="02020603050405020304" pitchFamily="18" charset="0"/>
                <a:ea typeface="Calibri" panose="020F0502020204030204" pitchFamily="34" charset="0"/>
              </a:rPr>
              <a:t>Chương</a:t>
            </a:r>
            <a:r>
              <a:rPr lang="en-US" sz="3200" b="1">
                <a:solidFill>
                  <a:srgbClr val="FF0000"/>
                </a:solidFill>
                <a:effectLst/>
                <a:latin typeface="Times New Roman" panose="02020603050405020304" pitchFamily="18" charset="0"/>
                <a:ea typeface="Calibri" panose="020F0502020204030204" pitchFamily="34" charset="0"/>
              </a:rPr>
              <a:t> 4: </a:t>
            </a:r>
            <a:r>
              <a:rPr lang="en-US" sz="3200" b="1">
                <a:solidFill>
                  <a:srgbClr val="FF0000"/>
                </a:solidFill>
                <a:latin typeface="Times New Roman" panose="02020603050405020304" pitchFamily="18" charset="0"/>
                <a:ea typeface="Calibri" panose="020F0502020204030204" pitchFamily="34" charset="0"/>
              </a:rPr>
              <a:t>KẾT LUẬN VÀ HƯỚNG PHÁT TRIỂN</a:t>
            </a:r>
            <a:endParaRPr lang="en-US" sz="36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200" b="1" smtClean="0">
                <a:solidFill>
                  <a:srgbClr val="002060"/>
                </a:solidFill>
              </a:rPr>
              <a:pPr/>
              <a:t>13</a:t>
            </a:fld>
            <a:r>
              <a:rPr lang="en-US" sz="1200" b="1" dirty="0">
                <a:solidFill>
                  <a:srgbClr val="002060"/>
                </a:solidFill>
              </a:rPr>
              <a:t>/26</a:t>
            </a:r>
            <a:endParaRPr lang="vi-VN" sz="1200" b="1" dirty="0">
              <a:solidFill>
                <a:srgbClr val="002060"/>
              </a:solidFill>
            </a:endParaRPr>
          </a:p>
          <a:p>
            <a:endParaRPr lang="vi-VN" dirty="0"/>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936138" y="1645299"/>
            <a:ext cx="6552964" cy="908339"/>
          </a:xfrm>
        </p:spPr>
        <p:txBody>
          <a:bodyPr>
            <a:normAutofit/>
          </a:bodyPr>
          <a:lstStyle/>
          <a:p>
            <a:pPr marL="0" indent="0">
              <a:buNone/>
            </a:pPr>
            <a:r>
              <a:rPr lang="en-US" sz="2800" b="1">
                <a:latin typeface="Times New Roman" panose="02020603050405020304" pitchFamily="18" charset="0"/>
                <a:cs typeface="Times New Roman" panose="02020603050405020304" pitchFamily="18" charset="0"/>
              </a:rPr>
              <a:t>4.1. Hướng phát triển</a:t>
            </a:r>
            <a:endParaRPr lang="en-US" sz="28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TextBox 7">
            <a:extLst>
              <a:ext uri="{FF2B5EF4-FFF2-40B4-BE49-F238E27FC236}">
                <a16:creationId xmlns:a16="http://schemas.microsoft.com/office/drawing/2014/main" id="{88F2B531-0E15-4616-ADE2-6B1C064A6B45}"/>
              </a:ext>
            </a:extLst>
          </p:cNvPr>
          <p:cNvSpPr txBox="1"/>
          <p:nvPr/>
        </p:nvSpPr>
        <p:spPr>
          <a:xfrm>
            <a:off x="936138" y="2237880"/>
            <a:ext cx="9548982" cy="2345322"/>
          </a:xfrm>
          <a:prstGeom prst="rect">
            <a:avLst/>
          </a:prstGeom>
          <a:noFill/>
        </p:spPr>
        <p:txBody>
          <a:bodyPr wrap="square" rtlCol="0">
            <a:spAutoFit/>
          </a:bodyPr>
          <a:lstStyle/>
          <a:p>
            <a:pPr algn="just">
              <a:lnSpc>
                <a:spcPct val="150000"/>
              </a:lnSpc>
            </a:pPr>
            <a:r>
              <a:rPr lang="en-US" sz="2000">
                <a:latin typeface="Times New Roman" panose="02020603050405020304" pitchFamily="18" charset="0"/>
                <a:cs typeface="Times New Roman" panose="02020603050405020304" pitchFamily="18" charset="0"/>
              </a:rPr>
              <a:t>Hướng phát triển của đề tài nghiên cứu còn khá rộng mở. Hệ thống cản biến không dây không những áp dụng được trong giám sát môi trường ở Trái Đất mà còn có thể phát triển để đặt tại các hành tinh khác như Mặt Trăng, sao Mộc, sao Hỏa,… Cùng với sự phát triển của các ngành công nghiệp điện tử, sẽ có ngày càng nhiều các hệ thống mạng cảm biến không dây ngày càng mạnh mẽ và có tính hiệu quả cảo</a:t>
            </a:r>
          </a:p>
        </p:txBody>
      </p:sp>
    </p:spTree>
    <p:extLst>
      <p:ext uri="{BB962C8B-B14F-4D97-AF65-F5344CB8AC3E}">
        <p14:creationId xmlns:p14="http://schemas.microsoft.com/office/powerpoint/2010/main" val="330777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B4A227-5E6B-4D9F-B72A-27FA68C2FEDC}" type="slidenum">
              <a:rPr kumimoji="0" lang="vi-VN" sz="1200" b="1" i="0" u="none" strike="noStrike" kern="1200" cap="none" spc="0" normalizeH="0" baseline="0" noProof="0" smtClean="0">
                <a:ln>
                  <a:noFill/>
                </a:ln>
                <a:solidFill>
                  <a:srgbClr val="002060"/>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r>
              <a:rPr kumimoji="0" lang="en-US" sz="1200" b="1" i="0" u="none" strike="noStrike" kern="1200" cap="none" spc="0" normalizeH="0" baseline="0" noProof="0" dirty="0">
                <a:ln>
                  <a:noFill/>
                </a:ln>
                <a:solidFill>
                  <a:srgbClr val="002060"/>
                </a:solidFill>
                <a:effectLst/>
                <a:uLnTx/>
                <a:uFillTx/>
                <a:latin typeface="Calibri"/>
                <a:ea typeface="+mn-ea"/>
                <a:cs typeface="+mn-cs"/>
              </a:rPr>
              <a:t>/26</a:t>
            </a:r>
            <a:endParaRPr kumimoji="0" lang="vi-VN" sz="1200" b="1" i="0" u="none" strike="noStrike" kern="1200" cap="none" spc="0" normalizeH="0" baseline="0" noProof="0" dirty="0">
              <a:ln>
                <a:noFill/>
              </a:ln>
              <a:solidFill>
                <a:srgbClr val="002060"/>
              </a:solidFill>
              <a:effectLst/>
              <a:uLnTx/>
              <a:uFillTx/>
              <a:latin typeface="Arial" panose="020B0604020202020204" pitchFamily="34" charset="0"/>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vi-VN" sz="1197"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mn-cs"/>
            </a:endParaRPr>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3765019" y="2974830"/>
            <a:ext cx="6552964" cy="908339"/>
          </a:xfrm>
        </p:spPr>
        <p:txBody>
          <a:bodyPr>
            <a:noAutofit/>
          </a:bodyPr>
          <a:lstStyle/>
          <a:p>
            <a:pPr marL="0" indent="0">
              <a:buNone/>
            </a:pPr>
            <a:r>
              <a:rPr lang="en-US" sz="7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8425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3A4B-DEC6-27E9-F7F5-2CD4F14A50F2}"/>
              </a:ext>
            </a:extLst>
          </p:cNvPr>
          <p:cNvSpPr>
            <a:spLocks noGrp="1"/>
          </p:cNvSpPr>
          <p:nvPr>
            <p:ph type="title"/>
          </p:nvPr>
        </p:nvSpPr>
        <p:spPr>
          <a:xfrm>
            <a:off x="5590095" y="98168"/>
            <a:ext cx="4634369" cy="933254"/>
          </a:xfrm>
        </p:spPr>
        <p:txBody>
          <a:bodyPr>
            <a:normAutofit/>
          </a:bodyPr>
          <a:lstStyle/>
          <a:p>
            <a:r>
              <a:rPr lang="en-US" sz="3600" b="1" dirty="0" err="1">
                <a:latin typeface="Times New Roman" panose="02020603050405020304" pitchFamily="18" charset="0"/>
                <a:cs typeface="Times New Roman" pitchFamily="18" charset="0"/>
              </a:rPr>
              <a:t>Nội</a:t>
            </a:r>
            <a:r>
              <a:rPr lang="en-US" sz="3600" b="1" dirty="0">
                <a:latin typeface="Times New Roman" pitchFamily="18" charset="0"/>
                <a:cs typeface="Times New Roman" pitchFamily="18" charset="0"/>
              </a:rPr>
              <a:t> dung </a:t>
            </a:r>
            <a:r>
              <a:rPr lang="en-US" sz="3600" b="1" dirty="0" err="1">
                <a:latin typeface="Times New Roman" pitchFamily="18" charset="0"/>
                <a:cs typeface="Times New Roman" pitchFamily="18" charset="0"/>
              </a:rPr>
              <a:t>các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chương</a:t>
            </a:r>
            <a:r>
              <a:rPr lang="en-US" sz="3600" b="1" dirty="0">
                <a:latin typeface="Times New Roman" pitchFamily="18" charset="0"/>
                <a:cs typeface="Times New Roman" pitchFamily="18" charset="0"/>
              </a:rPr>
              <a:t>:</a:t>
            </a:r>
          </a:p>
        </p:txBody>
      </p:sp>
      <p:graphicFrame>
        <p:nvGraphicFramePr>
          <p:cNvPr id="4" name="Content Placeholder 3">
            <a:extLst>
              <a:ext uri="{FF2B5EF4-FFF2-40B4-BE49-F238E27FC236}">
                <a16:creationId xmlns:a16="http://schemas.microsoft.com/office/drawing/2014/main" id="{BA9FA499-6578-60EC-FE9B-F811A644ED41}"/>
              </a:ext>
            </a:extLst>
          </p:cNvPr>
          <p:cNvGraphicFramePr>
            <a:graphicFrameLocks noGrp="1"/>
          </p:cNvGraphicFramePr>
          <p:nvPr>
            <p:ph idx="1"/>
            <p:extLst>
              <p:ext uri="{D42A27DB-BD31-4B8C-83A1-F6EECF244321}">
                <p14:modId xmlns:p14="http://schemas.microsoft.com/office/powerpoint/2010/main" val="3948988093"/>
              </p:ext>
            </p:extLst>
          </p:nvPr>
        </p:nvGraphicFramePr>
        <p:xfrm>
          <a:off x="231587" y="1221825"/>
          <a:ext cx="11698664" cy="531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800C5069-C44F-C429-C942-695DEAFE5C44}"/>
              </a:ext>
            </a:extLst>
          </p:cNvPr>
          <p:cNvSpPr>
            <a:spLocks noGrp="1"/>
          </p:cNvSpPr>
          <p:nvPr>
            <p:ph type="sldNum" sz="quarter" idx="12"/>
          </p:nvPr>
        </p:nvSpPr>
        <p:spPr>
          <a:xfrm>
            <a:off x="8856257" y="5809597"/>
            <a:ext cx="2736414" cy="365125"/>
          </a:xfrm>
        </p:spPr>
        <p:txBody>
          <a:bodyPr/>
          <a:lstStyle/>
          <a:p>
            <a:fld id="{DDB4A227-5E6B-4D9F-B72A-27FA68C2FEDC}" type="slidenum">
              <a:rPr lang="vi-VN" sz="1200" b="1" smtClean="0">
                <a:solidFill>
                  <a:srgbClr val="002060"/>
                </a:solidFill>
                <a:latin typeface="Times New Roman" panose="02020603050405020304" pitchFamily="18" charset="0"/>
                <a:cs typeface="Times New Roman" panose="02020603050405020304" pitchFamily="18" charset="0"/>
              </a:rPr>
              <a:pPr/>
              <a:t>2</a:t>
            </a:fld>
            <a:r>
              <a:rPr lang="en-US" sz="1200" b="1" dirty="0">
                <a:solidFill>
                  <a:srgbClr val="002060"/>
                </a:solidFill>
                <a:latin typeface="Times New Roman" panose="02020603050405020304" pitchFamily="18" charset="0"/>
                <a:cs typeface="Times New Roman" panose="02020603050405020304" pitchFamily="18" charset="0"/>
              </a:rPr>
              <a:t>/26</a:t>
            </a:r>
            <a:endParaRPr lang="vi-VN" sz="1200" b="1" dirty="0">
              <a:solidFill>
                <a:srgbClr val="002060"/>
              </a:solidFill>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27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956686" y="599640"/>
            <a:ext cx="10488612" cy="1325563"/>
          </a:xfrm>
        </p:spPr>
        <p:txBody>
          <a:bodyPr>
            <a:normAutofit/>
          </a:bodyPr>
          <a:lstStyle/>
          <a:p>
            <a:r>
              <a:rPr lang="en-US" sz="2900" b="1" dirty="0" err="1">
                <a:solidFill>
                  <a:srgbClr val="FF0000"/>
                </a:solidFill>
                <a:effectLst/>
                <a:latin typeface="Times New Roman" panose="02020603050405020304" pitchFamily="18" charset="0"/>
                <a:ea typeface="Calibri" panose="020F0502020204030204" pitchFamily="34" charset="0"/>
              </a:rPr>
              <a:t>Chương</a:t>
            </a:r>
            <a:r>
              <a:rPr lang="en-US" sz="2900" b="1" dirty="0">
                <a:solidFill>
                  <a:srgbClr val="FF0000"/>
                </a:solidFill>
                <a:effectLst/>
                <a:latin typeface="Times New Roman" panose="02020603050405020304" pitchFamily="18" charset="0"/>
                <a:ea typeface="Calibri" panose="020F0502020204030204" pitchFamily="34" charset="0"/>
              </a:rPr>
              <a:t> </a:t>
            </a:r>
            <a:r>
              <a:rPr lang="en-US" sz="2900" b="1" dirty="0">
                <a:solidFill>
                  <a:srgbClr val="FF0000"/>
                </a:solidFill>
                <a:latin typeface="Times New Roman" panose="02020603050405020304" pitchFamily="18" charset="0"/>
                <a:ea typeface="Calibri" panose="020F0502020204030204" pitchFamily="34" charset="0"/>
              </a:rPr>
              <a:t>1</a:t>
            </a:r>
            <a:r>
              <a:rPr lang="en-US" sz="2900" b="1">
                <a:solidFill>
                  <a:srgbClr val="FF0000"/>
                </a:solidFill>
                <a:effectLst/>
                <a:latin typeface="Times New Roman" panose="02020603050405020304" pitchFamily="18" charset="0"/>
                <a:ea typeface="Calibri" panose="020F0502020204030204" pitchFamily="34" charset="0"/>
              </a:rPr>
              <a:t>: </a:t>
            </a:r>
            <a:r>
              <a:rPr lang="en-US" sz="2900" b="1">
                <a:solidFill>
                  <a:srgbClr val="FF0000"/>
                </a:solidFill>
                <a:latin typeface="Times New Roman" panose="02020603050405020304" pitchFamily="18" charset="0"/>
                <a:ea typeface="Calibri" panose="020F0502020204030204" pitchFamily="34" charset="0"/>
              </a:rPr>
              <a:t>TỔNG QUAN VỀ MẠNG CẢM BIẾN KHÔNG DÂY</a:t>
            </a:r>
            <a:r>
              <a:rPr lang="en-US" sz="2900" b="1" dirty="0">
                <a:solidFill>
                  <a:srgbClr val="FF0000"/>
                </a:solidFill>
                <a:effectLst/>
                <a:latin typeface="Times New Roman" panose="02020603050405020304" pitchFamily="18" charset="0"/>
                <a:ea typeface="Calibri" panose="020F0502020204030204" pitchFamily="34" charset="0"/>
              </a:rPr>
              <a:t>	 </a:t>
            </a:r>
            <a:endParaRPr lang="en-US" sz="29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200" b="1" smtClean="0">
                <a:solidFill>
                  <a:srgbClr val="002060"/>
                </a:solidFill>
              </a:rPr>
              <a:pPr/>
              <a:t>3</a:t>
            </a:fld>
            <a:r>
              <a:rPr lang="en-US" sz="1200" b="1" dirty="0">
                <a:solidFill>
                  <a:srgbClr val="002060"/>
                </a:solidFill>
              </a:rPr>
              <a:t>/26</a:t>
            </a:r>
            <a:endParaRPr lang="vi-VN" sz="1200" b="1" dirty="0">
              <a:solidFill>
                <a:srgbClr val="002060"/>
              </a:solidFill>
            </a:endParaRPr>
          </a:p>
          <a:p>
            <a:endParaRPr lang="vi-VN" dirty="0"/>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1057800" y="1593418"/>
            <a:ext cx="10387497" cy="4664942"/>
          </a:xfrm>
        </p:spPr>
        <p:txBody>
          <a:bodyPr>
            <a:normAutofit/>
          </a:bodyPr>
          <a:lstStyle/>
          <a:p>
            <a:pPr marL="0" indent="0" algn="just">
              <a:buNone/>
            </a:pPr>
            <a:r>
              <a:rPr lang="en-US" sz="2000" b="1">
                <a:latin typeface="Times New Roman" panose="02020603050405020304" pitchFamily="18" charset="0"/>
                <a:cs typeface="Times New Roman" panose="02020603050405020304" pitchFamily="18" charset="0"/>
              </a:rPr>
              <a:t>1.1. </a:t>
            </a:r>
            <a:r>
              <a:rPr lang="en-US" sz="2000" b="1" u="sng">
                <a:latin typeface="Times New Roman" panose="02020603050405020304" pitchFamily="18" charset="0"/>
                <a:cs typeface="Times New Roman" panose="02020603050405020304" pitchFamily="18" charset="0"/>
              </a:rPr>
              <a:t>Khái niệm về mạng cảm biến không dây</a:t>
            </a:r>
          </a:p>
          <a:p>
            <a:pPr marL="0" indent="0" algn="just">
              <a:lnSpc>
                <a:spcPct val="150000"/>
              </a:lnSpc>
              <a:buNone/>
            </a:pPr>
            <a:r>
              <a:rPr lang="vi-VN" sz="2000">
                <a:solidFill>
                  <a:srgbClr val="000000"/>
                </a:solidFill>
                <a:effectLst/>
                <a:latin typeface="Times New Roman" panose="02020603050405020304" pitchFamily="18" charset="0"/>
                <a:ea typeface="Times New Roman" panose="02020603050405020304" pitchFamily="18" charset="0"/>
              </a:rPr>
              <a:t>Mạng cảm biến (sensor network) là một cấu trúc, là sự kết hợp các khả năng cảm biến, xử lý thông tin và các thành phần liên lạc ñể tạo khả năng quan sát, phân tích và phản ứng lại với các sự kiện và hiện tượng xảy ra trong môi trường cụ thể nào ñó.Môi trường có thể là thế giới vật lý ,hệ thống sinh học.</a:t>
            </a:r>
            <a:endParaRPr lang="en-US" sz="200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US" sz="2000">
                <a:latin typeface="Times New Roman" panose="02020603050405020304" pitchFamily="18" charset="0"/>
                <a:cs typeface="Times New Roman" panose="02020603050405020304" pitchFamily="18" charset="0"/>
              </a:rPr>
              <a:t>Có 4 thành phần cơ bản cấu tạo nên một mạng cảm biến:</a:t>
            </a:r>
          </a:p>
          <a:p>
            <a:pPr marL="0" indent="0" algn="just">
              <a:buNone/>
            </a:pPr>
            <a:r>
              <a:rPr lang="en-US" sz="2000">
                <a:latin typeface="Times New Roman" panose="02020603050405020304" pitchFamily="18" charset="0"/>
                <a:cs typeface="Times New Roman" panose="02020603050405020304" pitchFamily="18" charset="0"/>
              </a:rPr>
              <a:t>- Các cảm biến được phân bố theo mô hifh tập trung hay phân bố rải</a:t>
            </a:r>
          </a:p>
          <a:p>
            <a:pPr marL="0" indent="0" algn="just">
              <a:buNone/>
            </a:pPr>
            <a:r>
              <a:rPr lang="en-US" sz="2000">
                <a:latin typeface="Times New Roman" panose="02020603050405020304" pitchFamily="18" charset="0"/>
                <a:cs typeface="Times New Roman" panose="02020603050405020304" pitchFamily="18" charset="0"/>
              </a:rPr>
              <a:t>- Mạng lưới liên kết giữa các cảm biến ( có dây hay vô tuyến)</a:t>
            </a:r>
          </a:p>
          <a:p>
            <a:pPr marL="0" indent="0" algn="just">
              <a:buNone/>
            </a:pPr>
            <a:r>
              <a:rPr lang="en-US" sz="2000">
                <a:latin typeface="Times New Roman" panose="02020603050405020304" pitchFamily="18" charset="0"/>
                <a:cs typeface="Times New Roman" panose="02020603050405020304" pitchFamily="18" charset="0"/>
              </a:rPr>
              <a:t> - Điểm trung tâm tập hợp dữ liệu (Clustering)</a:t>
            </a:r>
          </a:p>
          <a:p>
            <a:pPr marL="0" indent="0" algn="just">
              <a:buNone/>
            </a:pPr>
            <a:r>
              <a:rPr lang="en-US" sz="2000">
                <a:latin typeface="Times New Roman" panose="02020603050405020304" pitchFamily="18" charset="0"/>
                <a:cs typeface="Times New Roman" panose="02020603050405020304" pitchFamily="18" charset="0"/>
              </a:rPr>
              <a:t>- Bộ phận xử lý dữ liệu ở trung tâm </a:t>
            </a:r>
          </a:p>
        </p:txBody>
      </p:sp>
      <p:sp>
        <p:nvSpPr>
          <p:cNvPr id="9" name="Rectangle 2">
            <a:extLst>
              <a:ext uri="{FF2B5EF4-FFF2-40B4-BE49-F238E27FC236}">
                <a16:creationId xmlns:a16="http://schemas.microsoft.com/office/drawing/2014/main" id="{71ED81C1-78D4-5697-2AC4-D26817BF3787}"/>
              </a:ext>
            </a:extLst>
          </p:cNvPr>
          <p:cNvSpPr>
            <a:spLocks noChangeArrowheads="1"/>
          </p:cNvSpPr>
          <p:nvPr/>
        </p:nvSpPr>
        <p:spPr bwMode="auto">
          <a:xfrm>
            <a:off x="1364906" y="2467720"/>
            <a:ext cx="13810062"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5936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956686" y="599640"/>
            <a:ext cx="10488612" cy="1325563"/>
          </a:xfrm>
        </p:spPr>
        <p:txBody>
          <a:bodyPr>
            <a:normAutofit/>
          </a:bodyPr>
          <a:lstStyle/>
          <a:p>
            <a:r>
              <a:rPr lang="en-US" sz="2900" b="1" dirty="0" err="1">
                <a:solidFill>
                  <a:srgbClr val="FF0000"/>
                </a:solidFill>
                <a:effectLst/>
                <a:latin typeface="Times New Roman" panose="02020603050405020304" pitchFamily="18" charset="0"/>
                <a:ea typeface="Calibri" panose="020F0502020204030204" pitchFamily="34" charset="0"/>
              </a:rPr>
              <a:t>Chương</a:t>
            </a:r>
            <a:r>
              <a:rPr lang="en-US" sz="2900" b="1" dirty="0">
                <a:solidFill>
                  <a:srgbClr val="FF0000"/>
                </a:solidFill>
                <a:effectLst/>
                <a:latin typeface="Times New Roman" panose="02020603050405020304" pitchFamily="18" charset="0"/>
                <a:ea typeface="Calibri" panose="020F0502020204030204" pitchFamily="34" charset="0"/>
              </a:rPr>
              <a:t> </a:t>
            </a:r>
            <a:r>
              <a:rPr lang="en-US" sz="2900" b="1" dirty="0">
                <a:solidFill>
                  <a:srgbClr val="FF0000"/>
                </a:solidFill>
                <a:latin typeface="Times New Roman" panose="02020603050405020304" pitchFamily="18" charset="0"/>
                <a:ea typeface="Calibri" panose="020F0502020204030204" pitchFamily="34" charset="0"/>
              </a:rPr>
              <a:t>1</a:t>
            </a:r>
            <a:r>
              <a:rPr lang="en-US" sz="2900" b="1">
                <a:solidFill>
                  <a:srgbClr val="FF0000"/>
                </a:solidFill>
                <a:effectLst/>
                <a:latin typeface="Times New Roman" panose="02020603050405020304" pitchFamily="18" charset="0"/>
                <a:ea typeface="Calibri" panose="020F0502020204030204" pitchFamily="34" charset="0"/>
              </a:rPr>
              <a:t>: </a:t>
            </a:r>
            <a:r>
              <a:rPr lang="en-US" sz="2900" b="1">
                <a:solidFill>
                  <a:srgbClr val="FF0000"/>
                </a:solidFill>
                <a:latin typeface="Times New Roman" panose="02020603050405020304" pitchFamily="18" charset="0"/>
                <a:ea typeface="Calibri" panose="020F0502020204030204" pitchFamily="34" charset="0"/>
              </a:rPr>
              <a:t>TỔNG QUAN VỀ MẠNG CẢM BIẾN KHÔNG DÂY</a:t>
            </a:r>
            <a:r>
              <a:rPr lang="en-US" sz="2900" b="1" dirty="0">
                <a:solidFill>
                  <a:srgbClr val="FF0000"/>
                </a:solidFill>
                <a:effectLst/>
                <a:latin typeface="Times New Roman" panose="02020603050405020304" pitchFamily="18" charset="0"/>
                <a:ea typeface="Calibri" panose="020F0502020204030204" pitchFamily="34" charset="0"/>
              </a:rPr>
              <a:t>	 </a:t>
            </a:r>
            <a:endParaRPr lang="en-US" sz="29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200" b="1" smtClean="0">
                <a:solidFill>
                  <a:srgbClr val="002060"/>
                </a:solidFill>
              </a:rPr>
              <a:pPr/>
              <a:t>4</a:t>
            </a:fld>
            <a:r>
              <a:rPr lang="en-US" sz="1200" b="1" dirty="0">
                <a:solidFill>
                  <a:srgbClr val="002060"/>
                </a:solidFill>
              </a:rPr>
              <a:t>/26</a:t>
            </a:r>
            <a:endParaRPr lang="vi-VN" sz="1200" b="1" dirty="0">
              <a:solidFill>
                <a:srgbClr val="002060"/>
              </a:solidFill>
            </a:endParaRPr>
          </a:p>
          <a:p>
            <a:endParaRPr lang="vi-VN" dirty="0"/>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1057800" y="1593418"/>
            <a:ext cx="10387497" cy="4664942"/>
          </a:xfrm>
        </p:spPr>
        <p:txBody>
          <a:bodyPr>
            <a:normAutofit/>
          </a:bodyPr>
          <a:lstStyle/>
          <a:p>
            <a:pPr marL="0" indent="0">
              <a:buNone/>
            </a:pPr>
            <a:r>
              <a:rPr lang="en-US" sz="2000" b="1">
                <a:latin typeface="Times New Roman" panose="02020603050405020304" pitchFamily="18" charset="0"/>
                <a:cs typeface="Times New Roman" panose="02020603050405020304" pitchFamily="18" charset="0"/>
              </a:rPr>
              <a:t>1.2. </a:t>
            </a:r>
            <a:r>
              <a:rPr lang="en-US" sz="2000" b="1" u="sng">
                <a:latin typeface="Times New Roman" panose="02020603050405020304" pitchFamily="18" charset="0"/>
                <a:cs typeface="Times New Roman" panose="02020603050405020304" pitchFamily="18" charset="0"/>
              </a:rPr>
              <a:t>Các đặc điểm chính của mạng cảm biến không dây</a:t>
            </a:r>
          </a:p>
          <a:p>
            <a:pPr marL="0" indent="0">
              <a:buNone/>
            </a:pPr>
            <a:endParaRPr lang="en-US" sz="2000" b="1" u="sng">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71ED81C1-78D4-5697-2AC4-D26817BF3787}"/>
              </a:ext>
            </a:extLst>
          </p:cNvPr>
          <p:cNvSpPr>
            <a:spLocks noChangeArrowheads="1"/>
          </p:cNvSpPr>
          <p:nvPr/>
        </p:nvSpPr>
        <p:spPr bwMode="auto">
          <a:xfrm>
            <a:off x="1364906" y="2467720"/>
            <a:ext cx="13810062"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2796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956686" y="599640"/>
            <a:ext cx="10488612" cy="1325563"/>
          </a:xfrm>
        </p:spPr>
        <p:txBody>
          <a:bodyPr>
            <a:normAutofit/>
          </a:bodyPr>
          <a:lstStyle/>
          <a:p>
            <a:r>
              <a:rPr lang="en-US" sz="2900" b="1" dirty="0" err="1">
                <a:solidFill>
                  <a:srgbClr val="FF0000"/>
                </a:solidFill>
                <a:effectLst/>
                <a:latin typeface="Times New Roman" panose="02020603050405020304" pitchFamily="18" charset="0"/>
                <a:ea typeface="Calibri" panose="020F0502020204030204" pitchFamily="34" charset="0"/>
              </a:rPr>
              <a:t>Chương</a:t>
            </a:r>
            <a:r>
              <a:rPr lang="en-US" sz="2900" b="1" dirty="0">
                <a:solidFill>
                  <a:srgbClr val="FF0000"/>
                </a:solidFill>
                <a:effectLst/>
                <a:latin typeface="Times New Roman" panose="02020603050405020304" pitchFamily="18" charset="0"/>
                <a:ea typeface="Calibri" panose="020F0502020204030204" pitchFamily="34" charset="0"/>
              </a:rPr>
              <a:t> </a:t>
            </a:r>
            <a:r>
              <a:rPr lang="en-US" sz="2900" b="1" dirty="0">
                <a:solidFill>
                  <a:srgbClr val="FF0000"/>
                </a:solidFill>
                <a:latin typeface="Times New Roman" panose="02020603050405020304" pitchFamily="18" charset="0"/>
                <a:ea typeface="Calibri" panose="020F0502020204030204" pitchFamily="34" charset="0"/>
              </a:rPr>
              <a:t>1</a:t>
            </a:r>
            <a:r>
              <a:rPr lang="en-US" sz="2900" b="1">
                <a:solidFill>
                  <a:srgbClr val="FF0000"/>
                </a:solidFill>
                <a:effectLst/>
                <a:latin typeface="Times New Roman" panose="02020603050405020304" pitchFamily="18" charset="0"/>
                <a:ea typeface="Calibri" panose="020F0502020204030204" pitchFamily="34" charset="0"/>
              </a:rPr>
              <a:t>: </a:t>
            </a:r>
            <a:r>
              <a:rPr lang="en-US" sz="2900" b="1">
                <a:solidFill>
                  <a:srgbClr val="FF0000"/>
                </a:solidFill>
                <a:latin typeface="Times New Roman" panose="02020603050405020304" pitchFamily="18" charset="0"/>
                <a:ea typeface="Calibri" panose="020F0502020204030204" pitchFamily="34" charset="0"/>
              </a:rPr>
              <a:t>TỔNG QUAN VỀ MẠNG CẢM BIẾN KHÔNG DÂY</a:t>
            </a:r>
            <a:r>
              <a:rPr lang="en-US" sz="2900" b="1" dirty="0">
                <a:solidFill>
                  <a:srgbClr val="FF0000"/>
                </a:solidFill>
                <a:effectLst/>
                <a:latin typeface="Times New Roman" panose="02020603050405020304" pitchFamily="18" charset="0"/>
                <a:ea typeface="Calibri" panose="020F0502020204030204" pitchFamily="34" charset="0"/>
              </a:rPr>
              <a:t>	 </a:t>
            </a:r>
            <a:endParaRPr lang="en-US" sz="29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200" b="1" smtClean="0">
                <a:solidFill>
                  <a:srgbClr val="002060"/>
                </a:solidFill>
              </a:rPr>
              <a:pPr/>
              <a:t>5</a:t>
            </a:fld>
            <a:r>
              <a:rPr lang="en-US" sz="1200" b="1" dirty="0">
                <a:solidFill>
                  <a:srgbClr val="002060"/>
                </a:solidFill>
              </a:rPr>
              <a:t>/26</a:t>
            </a:r>
            <a:endParaRPr lang="vi-VN" sz="1200" b="1" dirty="0">
              <a:solidFill>
                <a:srgbClr val="002060"/>
              </a:solidFill>
            </a:endParaRPr>
          </a:p>
          <a:p>
            <a:endParaRPr lang="vi-VN" dirty="0"/>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1057800" y="1593418"/>
            <a:ext cx="10387497" cy="4664942"/>
          </a:xfrm>
        </p:spPr>
        <p:txBody>
          <a:bodyPr>
            <a:normAutofit/>
          </a:bodyPr>
          <a:lstStyle/>
          <a:p>
            <a:pPr marL="0" indent="0" algn="just">
              <a:lnSpc>
                <a:spcPct val="100000"/>
              </a:lnSpc>
              <a:buNone/>
            </a:pPr>
            <a:r>
              <a:rPr lang="en-US" sz="2000" b="1">
                <a:latin typeface="Times New Roman" panose="02020603050405020304" pitchFamily="18" charset="0"/>
                <a:cs typeface="Times New Roman" panose="02020603050405020304" pitchFamily="18" charset="0"/>
              </a:rPr>
              <a:t>1.3. </a:t>
            </a:r>
            <a:r>
              <a:rPr lang="en-US" sz="2000" b="1" u="sng">
                <a:latin typeface="Times New Roman" panose="02020603050405020304" pitchFamily="18" charset="0"/>
                <a:cs typeface="Times New Roman" panose="02020603050405020304" pitchFamily="18" charset="0"/>
              </a:rPr>
              <a:t>Ứng dụng cảu mạng cảm biến không dây</a:t>
            </a:r>
          </a:p>
          <a:p>
            <a:pPr marL="0" indent="0" algn="just">
              <a:lnSpc>
                <a:spcPct val="100000"/>
              </a:lnSpc>
              <a:buNone/>
            </a:pPr>
            <a:r>
              <a:rPr lang="en-US" sz="2000">
                <a:latin typeface="Times New Roman" panose="02020603050405020304" pitchFamily="18" charset="0"/>
                <a:cs typeface="Times New Roman" panose="02020603050405020304" pitchFamily="18" charset="0"/>
              </a:rPr>
              <a:t>Mạng cảm biến không dây có thể được triển khai trong tự động hóa nhiều ứng dụng khác nhau như:</a:t>
            </a:r>
          </a:p>
          <a:p>
            <a:pPr marL="0" indent="0" algn="just">
              <a:lnSpc>
                <a:spcPct val="100000"/>
              </a:lnSpc>
              <a:buNone/>
            </a:pPr>
            <a:r>
              <a:rPr lang="en-US" sz="2000">
                <a:latin typeface="Times New Roman" panose="02020603050405020304" pitchFamily="18" charset="0"/>
                <a:cs typeface="Times New Roman" panose="02020603050405020304" pitchFamily="18" charset="0"/>
              </a:rPr>
              <a:t>- Phòng thủ trong quân sự</a:t>
            </a:r>
          </a:p>
          <a:p>
            <a:pPr marL="0" indent="0" algn="just">
              <a:lnSpc>
                <a:spcPct val="100000"/>
              </a:lnSpc>
              <a:buNone/>
            </a:pPr>
            <a:r>
              <a:rPr lang="en-US" sz="2000">
                <a:latin typeface="Times New Roman" panose="02020603050405020304" pitchFamily="18" charset="0"/>
                <a:cs typeface="Times New Roman" panose="02020603050405020304" pitchFamily="18" charset="0"/>
              </a:rPr>
              <a:t>- Kiểm soát môi trường</a:t>
            </a:r>
          </a:p>
          <a:p>
            <a:pPr marL="0" indent="0" algn="just">
              <a:lnSpc>
                <a:spcPct val="100000"/>
              </a:lnSpc>
              <a:buNone/>
            </a:pPr>
            <a:r>
              <a:rPr lang="en-US" sz="2000">
                <a:latin typeface="Times New Roman" panose="02020603050405020304" pitchFamily="18" charset="0"/>
                <a:cs typeface="Times New Roman" panose="02020603050405020304" pitchFamily="18" charset="0"/>
              </a:rPr>
              <a:t>- Ứng dụng trong phát triển nông nghiệp </a:t>
            </a:r>
          </a:p>
          <a:p>
            <a:pPr marL="0" indent="0" algn="just">
              <a:lnSpc>
                <a:spcPct val="100000"/>
              </a:lnSpc>
              <a:buNone/>
            </a:pPr>
            <a:r>
              <a:rPr lang="en-US" sz="2000">
                <a:latin typeface="Times New Roman" panose="02020603050405020304" pitchFamily="18" charset="0"/>
                <a:cs typeface="Times New Roman" panose="02020603050405020304" pitchFamily="18" charset="0"/>
              </a:rPr>
              <a:t>- Ứng dụng theo dõi sức khỏe con người</a:t>
            </a:r>
          </a:p>
          <a:p>
            <a:pPr marL="0" indent="0" algn="just">
              <a:lnSpc>
                <a:spcPct val="100000"/>
              </a:lnSpc>
              <a:buNone/>
            </a:pPr>
            <a:r>
              <a:rPr lang="en-US" sz="2000">
                <a:latin typeface="Times New Roman" panose="02020603050405020304" pitchFamily="18" charset="0"/>
                <a:cs typeface="Times New Roman" panose="02020603050405020304" pitchFamily="18" charset="0"/>
              </a:rPr>
              <a:t>- Người máy</a:t>
            </a:r>
          </a:p>
          <a:p>
            <a:pPr marL="0" indent="0" algn="just">
              <a:lnSpc>
                <a:spcPct val="100000"/>
              </a:lnSpc>
              <a:buNone/>
            </a:pPr>
            <a:r>
              <a:rPr lang="en-US" sz="2000">
                <a:latin typeface="Times New Roman" panose="02020603050405020304" pitchFamily="18" charset="0"/>
                <a:cs typeface="Times New Roman" panose="02020603050405020304" pitchFamily="18" charset="0"/>
              </a:rPr>
              <a:t>Về mặt kỹ thuật, mạng cảm biến không dây có thể được triển khai trong bất kỳ lĩnh vực ứng dụng chính nào. Với việc sử dụng ngày càng nhiều các cảm biến không dây ở cấp độ công nghiệp, rất nhiều dữ liệu được các thiết bị thu thập từ các nguồn khác nhau và việc xử lý tất cả dữ liệu là một trong những hạn chế lớn.</a:t>
            </a:r>
          </a:p>
        </p:txBody>
      </p:sp>
      <p:sp>
        <p:nvSpPr>
          <p:cNvPr id="9" name="Rectangle 2">
            <a:extLst>
              <a:ext uri="{FF2B5EF4-FFF2-40B4-BE49-F238E27FC236}">
                <a16:creationId xmlns:a16="http://schemas.microsoft.com/office/drawing/2014/main" id="{71ED81C1-78D4-5697-2AC4-D26817BF3787}"/>
              </a:ext>
            </a:extLst>
          </p:cNvPr>
          <p:cNvSpPr>
            <a:spLocks noChangeArrowheads="1"/>
          </p:cNvSpPr>
          <p:nvPr/>
        </p:nvSpPr>
        <p:spPr bwMode="auto">
          <a:xfrm>
            <a:off x="1364906" y="2467720"/>
            <a:ext cx="13810062"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9667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6612" y="821312"/>
            <a:ext cx="10654347" cy="1325563"/>
          </a:xfrm>
        </p:spPr>
        <p:txBody>
          <a:bodyPr>
            <a:normAutofit/>
          </a:bodyPr>
          <a:lstStyle/>
          <a:p>
            <a:r>
              <a:rPr lang="en-US" sz="2900" b="1" dirty="0" err="1">
                <a:solidFill>
                  <a:srgbClr val="FF0000"/>
                </a:solidFill>
                <a:effectLst/>
                <a:latin typeface="Times New Roman" panose="02020603050405020304" pitchFamily="18" charset="0"/>
                <a:ea typeface="Calibri" panose="020F0502020204030204" pitchFamily="34" charset="0"/>
              </a:rPr>
              <a:t>Chương</a:t>
            </a:r>
            <a:r>
              <a:rPr lang="en-US" sz="2900" b="1" dirty="0">
                <a:solidFill>
                  <a:srgbClr val="FF0000"/>
                </a:solidFill>
                <a:effectLst/>
                <a:latin typeface="Times New Roman" panose="02020603050405020304" pitchFamily="18" charset="0"/>
                <a:ea typeface="Calibri" panose="020F0502020204030204" pitchFamily="34" charset="0"/>
              </a:rPr>
              <a:t> 2</a:t>
            </a:r>
            <a:r>
              <a:rPr lang="en-US" sz="2900" b="1">
                <a:solidFill>
                  <a:srgbClr val="FF0000"/>
                </a:solidFill>
                <a:effectLst/>
                <a:latin typeface="Times New Roman" panose="02020603050405020304" pitchFamily="18" charset="0"/>
                <a:ea typeface="Calibri" panose="020F0502020204030204" pitchFamily="34" charset="0"/>
              </a:rPr>
              <a:t>: </a:t>
            </a:r>
            <a:r>
              <a:rPr lang="en-US" sz="2900" b="1">
                <a:solidFill>
                  <a:srgbClr val="FF0000"/>
                </a:solidFill>
                <a:latin typeface="Times New Roman" panose="02020603050405020304" pitchFamily="18" charset="0"/>
                <a:ea typeface="Calibri" panose="020F0502020204030204" pitchFamily="34" charset="0"/>
              </a:rPr>
              <a:t>KIẾN TRÚC CỦA MẠNG CẢM BIẾN KHÔNG DÂY</a:t>
            </a:r>
            <a:endParaRPr lang="en-US" sz="29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200" b="1" smtClean="0">
                <a:solidFill>
                  <a:srgbClr val="002060"/>
                </a:solidFill>
              </a:rPr>
              <a:pPr/>
              <a:t>6</a:t>
            </a:fld>
            <a:r>
              <a:rPr lang="en-US" sz="1200" b="1" dirty="0">
                <a:solidFill>
                  <a:srgbClr val="002060"/>
                </a:solidFill>
              </a:rPr>
              <a:t>/26</a:t>
            </a:r>
            <a:endParaRPr lang="vi-VN" sz="1200" b="1" dirty="0">
              <a:solidFill>
                <a:srgbClr val="002060"/>
              </a:solidFill>
            </a:endParaRPr>
          </a:p>
          <a:p>
            <a:endParaRPr lang="vi-VN" dirty="0"/>
          </a:p>
        </p:txBody>
      </p:sp>
      <p:sp>
        <p:nvSpPr>
          <p:cNvPr id="9" name="Rectangle 2">
            <a:extLst>
              <a:ext uri="{FF2B5EF4-FFF2-40B4-BE49-F238E27FC236}">
                <a16:creationId xmlns:a16="http://schemas.microsoft.com/office/drawing/2014/main" id="{71ED81C1-78D4-5697-2AC4-D26817BF3787}"/>
              </a:ext>
            </a:extLst>
          </p:cNvPr>
          <p:cNvSpPr>
            <a:spLocks noChangeArrowheads="1"/>
          </p:cNvSpPr>
          <p:nvPr/>
        </p:nvSpPr>
        <p:spPr bwMode="auto">
          <a:xfrm>
            <a:off x="1364906" y="2467720"/>
            <a:ext cx="13810062"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TextBox 2">
            <a:extLst>
              <a:ext uri="{FF2B5EF4-FFF2-40B4-BE49-F238E27FC236}">
                <a16:creationId xmlns:a16="http://schemas.microsoft.com/office/drawing/2014/main" id="{F07C3FCF-3356-DC5A-F025-CEC789D67C0B}"/>
              </a:ext>
            </a:extLst>
          </p:cNvPr>
          <p:cNvSpPr txBox="1"/>
          <p:nvPr/>
        </p:nvSpPr>
        <p:spPr>
          <a:xfrm>
            <a:off x="4932609" y="5828232"/>
            <a:ext cx="2732479" cy="369332"/>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Kiến trúc mạng trong WSN</a:t>
            </a:r>
            <a:endParaRPr lang="en-US" i="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C0B4599-0F91-C599-07E3-988EB5D38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1159" y="2146875"/>
            <a:ext cx="6398937" cy="3314792"/>
          </a:xfrm>
          <a:prstGeom prst="rect">
            <a:avLst/>
          </a:prstGeom>
        </p:spPr>
      </p:pic>
    </p:spTree>
    <p:extLst>
      <p:ext uri="{BB962C8B-B14F-4D97-AF65-F5344CB8AC3E}">
        <p14:creationId xmlns:p14="http://schemas.microsoft.com/office/powerpoint/2010/main" val="160967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919741" y="652746"/>
            <a:ext cx="10488612" cy="1325563"/>
          </a:xfrm>
        </p:spPr>
        <p:txBody>
          <a:bodyPr>
            <a:normAutofit/>
          </a:bodyPr>
          <a:lstStyle/>
          <a:p>
            <a:r>
              <a:rPr lang="en-US" sz="3200" b="1" dirty="0" err="1">
                <a:solidFill>
                  <a:srgbClr val="FF0000"/>
                </a:solidFill>
                <a:effectLst/>
                <a:latin typeface="Times New Roman" panose="02020603050405020304" pitchFamily="18" charset="0"/>
                <a:ea typeface="Calibri" panose="020F0502020204030204" pitchFamily="34" charset="0"/>
              </a:rPr>
              <a:t>Chương</a:t>
            </a:r>
            <a:r>
              <a:rPr lang="en-US" sz="3200" b="1" dirty="0">
                <a:solidFill>
                  <a:srgbClr val="FF0000"/>
                </a:solidFill>
                <a:effectLst/>
                <a:latin typeface="Times New Roman" panose="02020603050405020304" pitchFamily="18" charset="0"/>
                <a:ea typeface="Calibri" panose="020F0502020204030204" pitchFamily="34" charset="0"/>
              </a:rPr>
              <a:t> 2: PHÂN TÍCH THIẾT KẾ HỆ THỐNG</a:t>
            </a:r>
            <a:endParaRPr lang="en-US" sz="36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200" b="1" smtClean="0">
                <a:solidFill>
                  <a:srgbClr val="002060"/>
                </a:solidFill>
              </a:rPr>
              <a:pPr/>
              <a:t>7</a:t>
            </a:fld>
            <a:r>
              <a:rPr lang="en-US" sz="1200" b="1" dirty="0">
                <a:solidFill>
                  <a:srgbClr val="002060"/>
                </a:solidFill>
              </a:rPr>
              <a:t>/26</a:t>
            </a:r>
            <a:endParaRPr lang="vi-VN" sz="1200" b="1" dirty="0">
              <a:solidFill>
                <a:srgbClr val="002060"/>
              </a:solidFill>
            </a:endParaRPr>
          </a:p>
          <a:p>
            <a:endParaRPr lang="vi-VN" dirty="0"/>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880720" y="1851188"/>
            <a:ext cx="9543440" cy="908339"/>
          </a:xfrm>
        </p:spPr>
        <p:txBody>
          <a:bodyPr>
            <a:normAutofit/>
          </a:bodyPr>
          <a:lstStyle/>
          <a:p>
            <a:pPr marL="0" indent="0">
              <a:buNone/>
            </a:pPr>
            <a:r>
              <a:rPr lang="en-US" sz="2800" b="1">
                <a:latin typeface="Times New Roman" panose="02020603050405020304" pitchFamily="18" charset="0"/>
                <a:cs typeface="Times New Roman" panose="02020603050405020304" pitchFamily="18" charset="0"/>
              </a:rPr>
              <a:t>2.1. Lớp giao thức vận chuyển ( Transport layer protocols)</a:t>
            </a:r>
            <a:endParaRPr lang="en-US" sz="2800" b="1" dirty="0">
              <a:latin typeface="Times New Roman" panose="02020603050405020304" pitchFamily="18" charset="0"/>
              <a:cs typeface="Times New Roman" panose="02020603050405020304" pitchFamily="18" charset="0"/>
            </a:endParaRPr>
          </a:p>
        </p:txBody>
      </p:sp>
      <p:sp>
        <p:nvSpPr>
          <p:cNvPr id="9" name="Rectangle 2">
            <a:extLst>
              <a:ext uri="{FF2B5EF4-FFF2-40B4-BE49-F238E27FC236}">
                <a16:creationId xmlns:a16="http://schemas.microsoft.com/office/drawing/2014/main" id="{71ED81C1-78D4-5697-2AC4-D26817BF3787}"/>
              </a:ext>
            </a:extLst>
          </p:cNvPr>
          <p:cNvSpPr>
            <a:spLocks noChangeArrowheads="1"/>
          </p:cNvSpPr>
          <p:nvPr/>
        </p:nvSpPr>
        <p:spPr bwMode="auto">
          <a:xfrm>
            <a:off x="1364906" y="2467720"/>
            <a:ext cx="13810062" cy="45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27DEBC39-19CB-0534-0B90-77BEE5751708}"/>
              </a:ext>
            </a:extLst>
          </p:cNvPr>
          <p:cNvSpPr txBox="1"/>
          <p:nvPr/>
        </p:nvSpPr>
        <p:spPr>
          <a:xfrm>
            <a:off x="880720" y="2316480"/>
            <a:ext cx="10400398" cy="2806987"/>
          </a:xfrm>
          <a:prstGeom prst="rect">
            <a:avLst/>
          </a:prstGeom>
          <a:noFill/>
        </p:spPr>
        <p:txBody>
          <a:bodyPr wrap="square" rtlCol="0">
            <a:spAutoFit/>
          </a:bodyPr>
          <a:lstStyle/>
          <a:p>
            <a:pPr algn="just">
              <a:lnSpc>
                <a:spcPct val="150000"/>
              </a:lnSpc>
            </a:pPr>
            <a:r>
              <a:rPr lang="vi-VN" sz="2000">
                <a:solidFill>
                  <a:srgbClr val="000000"/>
                </a:solidFill>
                <a:effectLst/>
                <a:latin typeface="Times New Roman" panose="02020603050405020304" pitchFamily="18" charset="0"/>
                <a:ea typeface="Times New Roman" panose="02020603050405020304" pitchFamily="18" charset="0"/>
              </a:rPr>
              <a:t>Các giao thức của lớp vận chuyển chịu trách nhiệm truyền các gói dữ liệu từ đầu đến cuối. Các giao thức này bao gồm các điều khoản để phân phối dữ liệu đáng tin cậy hoặc không đáng tin cậy và kiểm soát tắc nghẽn tập trung hoặc phân tán. Điều bắt buộc là các giao thức này phải được thiết kế cẩn thận vì chúng có thể nhanh chóng lấn át WSN bị hạn chế. Khi các ứng dụng WSN hoàn thiện, điều quan trọng là phải thiết kế và triển khai các giao thức hiệu quả cho kiến trúc mạng để đảm bảo độ tin cậy trong mạng điều khiển dữ liệu.</a:t>
            </a:r>
            <a:endParaRPr lang="en-US" sz="200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130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452638"/>
            <a:ext cx="10488612" cy="1325563"/>
          </a:xfrm>
        </p:spPr>
        <p:txBody>
          <a:bodyPr>
            <a:normAutofit/>
          </a:bodyPr>
          <a:lstStyle/>
          <a:p>
            <a:r>
              <a:rPr lang="en-US" sz="3200" b="1" dirty="0" err="1">
                <a:solidFill>
                  <a:srgbClr val="FF0000"/>
                </a:solidFill>
                <a:effectLst/>
                <a:latin typeface="Times New Roman" panose="02020603050405020304" pitchFamily="18" charset="0"/>
                <a:ea typeface="Calibri" panose="020F0502020204030204" pitchFamily="34" charset="0"/>
              </a:rPr>
              <a:t>Chương</a:t>
            </a:r>
            <a:r>
              <a:rPr lang="en-US" sz="3200" b="1" dirty="0">
                <a:solidFill>
                  <a:srgbClr val="FF0000"/>
                </a:solidFill>
                <a:effectLst/>
                <a:latin typeface="Times New Roman" panose="02020603050405020304" pitchFamily="18" charset="0"/>
                <a:ea typeface="Calibri" panose="020F0502020204030204" pitchFamily="34" charset="0"/>
              </a:rPr>
              <a:t> 2: PHÂN TÍCH THIẾT KẾ HỆ THỐNG</a:t>
            </a:r>
            <a:endParaRPr lang="en-US" sz="36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200" b="1" smtClean="0">
                <a:solidFill>
                  <a:srgbClr val="002060"/>
                </a:solidFill>
              </a:rPr>
              <a:pPr/>
              <a:t>8</a:t>
            </a:fld>
            <a:r>
              <a:rPr lang="en-US" sz="1200" b="1" dirty="0">
                <a:solidFill>
                  <a:srgbClr val="002060"/>
                </a:solidFill>
              </a:rPr>
              <a:t>/26</a:t>
            </a:r>
            <a:endParaRPr lang="vi-VN" sz="1200" b="1" dirty="0">
              <a:solidFill>
                <a:srgbClr val="002060"/>
              </a:solidFill>
            </a:endParaRPr>
          </a:p>
          <a:p>
            <a:endParaRPr lang="vi-VN" dirty="0"/>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951636" y="1551026"/>
            <a:ext cx="6552964" cy="908339"/>
          </a:xfrm>
        </p:spPr>
        <p:txBody>
          <a:bodyPr>
            <a:normAutofit/>
          </a:bodyPr>
          <a:lstStyle/>
          <a:p>
            <a:pPr marL="0" indent="0">
              <a:buNone/>
            </a:pPr>
            <a:r>
              <a:rPr lang="en-US" sz="2800" b="1">
                <a:latin typeface="Times New Roman" panose="02020603050405020304" pitchFamily="18" charset="0"/>
                <a:cs typeface="Times New Roman" panose="02020603050405020304" pitchFamily="18" charset="0"/>
              </a:rPr>
              <a:t>2.2. Định tuyến trong lớp mạng</a:t>
            </a:r>
            <a:endParaRPr lang="en-US" sz="28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04906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FF73D32-D117-88AF-5E4C-A268C3FAB2DA}"/>
              </a:ext>
            </a:extLst>
          </p:cNvPr>
          <p:cNvSpPr>
            <a:spLocks noGrp="1"/>
          </p:cNvSpPr>
          <p:nvPr>
            <p:ph type="title"/>
          </p:nvPr>
        </p:nvSpPr>
        <p:spPr>
          <a:xfrm>
            <a:off x="837100" y="452638"/>
            <a:ext cx="10488612" cy="1325563"/>
          </a:xfrm>
        </p:spPr>
        <p:txBody>
          <a:bodyPr>
            <a:normAutofit/>
          </a:bodyPr>
          <a:lstStyle/>
          <a:p>
            <a:r>
              <a:rPr lang="en-US" sz="3200" b="1" dirty="0" err="1">
                <a:solidFill>
                  <a:srgbClr val="FF0000"/>
                </a:solidFill>
                <a:effectLst/>
                <a:latin typeface="Times New Roman" panose="02020603050405020304" pitchFamily="18" charset="0"/>
                <a:ea typeface="Calibri" panose="020F0502020204030204" pitchFamily="34" charset="0"/>
              </a:rPr>
              <a:t>Chương</a:t>
            </a:r>
            <a:r>
              <a:rPr lang="en-US" sz="3200" b="1" dirty="0">
                <a:solidFill>
                  <a:srgbClr val="FF0000"/>
                </a:solidFill>
                <a:effectLst/>
                <a:latin typeface="Times New Roman" panose="02020603050405020304" pitchFamily="18" charset="0"/>
                <a:ea typeface="Calibri" panose="020F0502020204030204" pitchFamily="34" charset="0"/>
              </a:rPr>
              <a:t> 2: PHÂN TÍCH THIẾT KẾ HỆ THỐNG</a:t>
            </a:r>
            <a:endParaRPr lang="en-US" sz="3600" dirty="0">
              <a:solidFill>
                <a:srgbClr val="FF0000"/>
              </a:solidFill>
            </a:endParaRPr>
          </a:p>
        </p:txBody>
      </p:sp>
      <p:sp>
        <p:nvSpPr>
          <p:cNvPr id="2" name="Slide Number Placeholder 1">
            <a:extLst>
              <a:ext uri="{FF2B5EF4-FFF2-40B4-BE49-F238E27FC236}">
                <a16:creationId xmlns:a16="http://schemas.microsoft.com/office/drawing/2014/main" id="{683D67D0-A31F-1B08-D6A6-63BDCE8D6793}"/>
              </a:ext>
            </a:extLst>
          </p:cNvPr>
          <p:cNvSpPr>
            <a:spLocks noGrp="1"/>
          </p:cNvSpPr>
          <p:nvPr>
            <p:ph type="sldNum" sz="quarter" idx="12"/>
          </p:nvPr>
        </p:nvSpPr>
        <p:spPr/>
        <p:txBody>
          <a:bodyPr/>
          <a:lstStyle/>
          <a:p>
            <a:fld id="{DDB4A227-5E6B-4D9F-B72A-27FA68C2FEDC}" type="slidenum">
              <a:rPr lang="vi-VN" sz="1200" b="1" smtClean="0">
                <a:solidFill>
                  <a:srgbClr val="002060"/>
                </a:solidFill>
              </a:rPr>
              <a:pPr/>
              <a:t>9</a:t>
            </a:fld>
            <a:r>
              <a:rPr lang="en-US" sz="1200" b="1" dirty="0">
                <a:solidFill>
                  <a:srgbClr val="002060"/>
                </a:solidFill>
              </a:rPr>
              <a:t>/26</a:t>
            </a:r>
            <a:endParaRPr lang="vi-VN" sz="1200" b="1" dirty="0">
              <a:solidFill>
                <a:srgbClr val="002060"/>
              </a:solidFill>
            </a:endParaRPr>
          </a:p>
          <a:p>
            <a:endParaRPr lang="vi-VN" dirty="0"/>
          </a:p>
        </p:txBody>
      </p:sp>
      <p:sp>
        <p:nvSpPr>
          <p:cNvPr id="6" name="Content Placeholder 5">
            <a:extLst>
              <a:ext uri="{FF2B5EF4-FFF2-40B4-BE49-F238E27FC236}">
                <a16:creationId xmlns:a16="http://schemas.microsoft.com/office/drawing/2014/main" id="{8647107F-33C2-B107-513B-236465819D68}"/>
              </a:ext>
            </a:extLst>
          </p:cNvPr>
          <p:cNvSpPr>
            <a:spLocks noGrp="1"/>
          </p:cNvSpPr>
          <p:nvPr>
            <p:ph idx="1"/>
          </p:nvPr>
        </p:nvSpPr>
        <p:spPr>
          <a:xfrm>
            <a:off x="936138" y="1329541"/>
            <a:ext cx="6552964" cy="908339"/>
          </a:xfrm>
        </p:spPr>
        <p:txBody>
          <a:bodyPr>
            <a:normAutofit/>
          </a:bodyPr>
          <a:lstStyle/>
          <a:p>
            <a:pPr marL="0" indent="0">
              <a:buNone/>
            </a:pPr>
            <a:r>
              <a:rPr lang="en-US" sz="2800" b="1">
                <a:latin typeface="Times New Roman" panose="02020603050405020304" pitchFamily="18" charset="0"/>
                <a:cs typeface="Times New Roman" panose="02020603050405020304" pitchFamily="18" charset="0"/>
              </a:rPr>
              <a:t>2.2. Định tuyến trong lớp mạng</a:t>
            </a:r>
            <a:endParaRPr lang="en-US" sz="28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8C000C7-E499-E2FC-5F9F-8FE351234601}"/>
              </a:ext>
            </a:extLst>
          </p:cNvPr>
          <p:cNvSpPr>
            <a:spLocks noChangeArrowheads="1"/>
          </p:cNvSpPr>
          <p:nvPr/>
        </p:nvSpPr>
        <p:spPr bwMode="auto">
          <a:xfrm>
            <a:off x="2613891" y="1324212"/>
            <a:ext cx="121618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14F3871B-00EB-761B-37C5-811DD1D4D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8671" y="2112173"/>
            <a:ext cx="6764496" cy="3790190"/>
          </a:xfrm>
          <a:prstGeom prst="rect">
            <a:avLst/>
          </a:prstGeom>
        </p:spPr>
      </p:pic>
      <p:sp>
        <p:nvSpPr>
          <p:cNvPr id="7" name="TextBox 6">
            <a:extLst>
              <a:ext uri="{FF2B5EF4-FFF2-40B4-BE49-F238E27FC236}">
                <a16:creationId xmlns:a16="http://schemas.microsoft.com/office/drawing/2014/main" id="{BB44EA5A-FF79-2593-4F0E-67BA3EACDC7F}"/>
              </a:ext>
            </a:extLst>
          </p:cNvPr>
          <p:cNvSpPr txBox="1"/>
          <p:nvPr/>
        </p:nvSpPr>
        <p:spPr>
          <a:xfrm>
            <a:off x="4764058" y="6237606"/>
            <a:ext cx="3825240" cy="369332"/>
          </a:xfrm>
          <a:prstGeom prst="rect">
            <a:avLst/>
          </a:prstGeom>
          <a:noFill/>
        </p:spPr>
        <p:txBody>
          <a:bodyPr wrap="square" rtlCol="0">
            <a:spAutoFit/>
          </a:bodyPr>
          <a:lstStyle/>
          <a:p>
            <a:r>
              <a:rPr lang="en-US" i="1">
                <a:latin typeface="Times New Roman" panose="02020603050405020304" pitchFamily="18" charset="0"/>
                <a:cs typeface="Times New Roman" panose="02020603050405020304" pitchFamily="18" charset="0"/>
              </a:rPr>
              <a:t>Đặc điểm giao thức định tuyến WSN</a:t>
            </a:r>
          </a:p>
        </p:txBody>
      </p:sp>
    </p:spTree>
    <p:extLst>
      <p:ext uri="{BB962C8B-B14F-4D97-AF65-F5344CB8AC3E}">
        <p14:creationId xmlns:p14="http://schemas.microsoft.com/office/powerpoint/2010/main" val="1455815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Slide-UTH</Template>
  <TotalTime>2358</TotalTime>
  <Words>959</Words>
  <Application>Microsoft Office PowerPoint</Application>
  <PresentationFormat>Custom</PresentationFormat>
  <Paragraphs>69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TRƯỜNG ĐẠI HỌC GIAO THÔNG VẬN TẢI  THÀNH PHỐ HỒ CHÍ MINH</vt:lpstr>
      <vt:lpstr>Nội dung các chương:</vt:lpstr>
      <vt:lpstr>Chương 1: TỔNG QUAN VỀ MẠNG CẢM BIẾN KHÔNG DÂY  </vt:lpstr>
      <vt:lpstr>Chương 1: TỔNG QUAN VỀ MẠNG CẢM BIẾN KHÔNG DÂY  </vt:lpstr>
      <vt:lpstr>Chương 1: TỔNG QUAN VỀ MẠNG CẢM BIẾN KHÔNG DÂY  </vt:lpstr>
      <vt:lpstr>Chương 2: KIẾN TRÚC CỦA MẠNG CẢM BIẾN KHÔNG DÂY</vt:lpstr>
      <vt:lpstr>Chương 2: PHÂN TÍCH THIẾT KẾ HỆ THỐNG</vt:lpstr>
      <vt:lpstr>Chương 2: PHÂN TÍCH THIẾT KẾ HỆ THỐNG</vt:lpstr>
      <vt:lpstr>Chương 2: PHÂN TÍCH THIẾT KẾ HỆ THỐNG</vt:lpstr>
      <vt:lpstr>Chương 2: PHÂN TÍCH THIẾT KẾ HỆ THỐNG</vt:lpstr>
      <vt:lpstr>Chương 3: ỨNG DỤNG CỦA MẠNG CẢM BIẾN KHÔNG DÂY TRONG GIÁM SÁT THAY ĐỔI CỦA MÔI TRƯỜNG</vt:lpstr>
      <vt:lpstr>Chương 4: KẾT LUẬN VÀ HƯỚNG PHÁT TRIỂN</vt:lpstr>
      <vt:lpstr>Chương 4: KẾT LUẬN VÀ 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Sua Laptop 24h</dc:creator>
  <cp:lastModifiedBy>Lê Lĩnh</cp:lastModifiedBy>
  <cp:revision>134</cp:revision>
  <dcterms:created xsi:type="dcterms:W3CDTF">2017-08-14T10:40:52Z</dcterms:created>
  <dcterms:modified xsi:type="dcterms:W3CDTF">2023-12-26T23:46:06Z</dcterms:modified>
</cp:coreProperties>
</file>