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sldIdLst>
    <p:sldId id="336" r:id="rId2"/>
    <p:sldId id="330" r:id="rId3"/>
    <p:sldId id="360" r:id="rId4"/>
    <p:sldId id="362" r:id="rId5"/>
    <p:sldId id="384" r:id="rId6"/>
    <p:sldId id="369" r:id="rId7"/>
    <p:sldId id="370" r:id="rId8"/>
    <p:sldId id="363" r:id="rId9"/>
    <p:sldId id="331" r:id="rId10"/>
    <p:sldId id="345" r:id="rId11"/>
    <p:sldId id="346" r:id="rId12"/>
    <p:sldId id="364" r:id="rId13"/>
    <p:sldId id="365" r:id="rId14"/>
    <p:sldId id="368"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66" r:id="rId28"/>
    <p:sldId id="367" r:id="rId29"/>
    <p:sldId id="361" r:id="rId30"/>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1C2F87B-5799-4AE2-AAEB-A1FA378D39EA}">
          <p14:sldIdLst>
            <p14:sldId id="336"/>
            <p14:sldId id="330"/>
            <p14:sldId id="360"/>
            <p14:sldId id="362"/>
            <p14:sldId id="384"/>
            <p14:sldId id="369"/>
            <p14:sldId id="370"/>
            <p14:sldId id="363"/>
            <p14:sldId id="331"/>
            <p14:sldId id="345"/>
            <p14:sldId id="346"/>
            <p14:sldId id="364"/>
            <p14:sldId id="365"/>
            <p14:sldId id="368"/>
            <p14:sldId id="372"/>
            <p14:sldId id="373"/>
            <p14:sldId id="374"/>
            <p14:sldId id="375"/>
            <p14:sldId id="376"/>
            <p14:sldId id="377"/>
            <p14:sldId id="378"/>
            <p14:sldId id="379"/>
            <p14:sldId id="380"/>
            <p14:sldId id="381"/>
            <p14:sldId id="382"/>
            <p14:sldId id="383"/>
            <p14:sldId id="366"/>
            <p14:sldId id="367"/>
            <p14:sldId id="361"/>
          </p14:sldIdLst>
        </p14:section>
      </p14:sectionLst>
    </p:ext>
    <p:ext uri="{EFAFB233-063F-42B5-8137-9DF3F51BA10A}">
      <p15:sldGuideLst xmlns:p15="http://schemas.microsoft.com/office/powerpoint/2012/main">
        <p15:guide id="1" orient="horz" pos="2160">
          <p15:clr>
            <a:srgbClr val="A4A3A4"/>
          </p15:clr>
        </p15:guide>
        <p15:guide id="2" pos="3120">
          <p15:clr>
            <a:srgbClr val="A4A3A4"/>
          </p15:clr>
        </p15:guide>
        <p15:guide id="3" pos="38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s PC" initials="TP" lastIdx="2" clrIdx="0">
    <p:extLst>
      <p:ext uri="{19B8F6BF-5375-455C-9EA6-DF929625EA0E}">
        <p15:presenceInfo xmlns:p15="http://schemas.microsoft.com/office/powerpoint/2012/main" userId="This PC" providerId="None"/>
      </p:ext>
    </p:extLst>
  </p:cmAuthor>
  <p:cmAuthor id="2" name="Lê Lĩnh" initials="LL" lastIdx="1" clrIdx="1">
    <p:extLst>
      <p:ext uri="{19B8F6BF-5375-455C-9EA6-DF929625EA0E}">
        <p15:presenceInfo xmlns:p15="http://schemas.microsoft.com/office/powerpoint/2012/main" userId="108dbeadbe725d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589"/>
    <a:srgbClr val="15848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1" d="100"/>
          <a:sy n="81" d="100"/>
        </p:scale>
        <p:origin x="912" y="62"/>
      </p:cViewPr>
      <p:guideLst>
        <p:guide orient="horz" pos="2160"/>
        <p:guide pos="3120"/>
        <p:guide pos="383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D3CDE4-7824-4204-A41B-C8F1D2A009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FC1CEAC-1355-4397-B05A-72B1468C694B}">
      <dgm:prSet phldrT="[Text]" custT="1"/>
      <dgm:spPr/>
      <dgm:t>
        <a:bodyPr/>
        <a:lstStyle/>
        <a:p>
          <a:r>
            <a:rPr lang="en-US" sz="2800" b="1" dirty="0" err="1">
              <a:solidFill>
                <a:schemeClr val="tx1"/>
              </a:solidFill>
              <a:effectLst/>
              <a:latin typeface="Times New Roman" panose="02020603050405020304" pitchFamily="18" charset="0"/>
              <a:ea typeface="Calibri" panose="020F0502020204030204" pitchFamily="34" charset="0"/>
            </a:rPr>
            <a:t>Chương</a:t>
          </a:r>
          <a:r>
            <a:rPr lang="en-US" sz="2800" b="1" dirty="0">
              <a:solidFill>
                <a:schemeClr val="tx1"/>
              </a:solidFill>
              <a:effectLst/>
              <a:latin typeface="Times New Roman" panose="02020603050405020304" pitchFamily="18" charset="0"/>
              <a:ea typeface="Calibri" panose="020F0502020204030204" pitchFamily="34" charset="0"/>
            </a:rPr>
            <a:t> 1</a:t>
          </a:r>
          <a:r>
            <a:rPr lang="en-US" sz="2800" b="1">
              <a:solidFill>
                <a:schemeClr val="tx1"/>
              </a:solidFill>
              <a:effectLst/>
              <a:latin typeface="Times New Roman" panose="02020603050405020304" pitchFamily="18" charset="0"/>
              <a:ea typeface="Calibri" panose="020F0502020204030204" pitchFamily="34" charset="0"/>
            </a:rPr>
            <a:t>: TỔNG QUAN VỀ MẠNG CẢM BIẾN KHÔNG DÂY (WSN)</a:t>
          </a:r>
          <a:endParaRPr lang="en-US" sz="2800" dirty="0">
            <a:solidFill>
              <a:schemeClr val="tx1"/>
            </a:solidFill>
          </a:endParaRPr>
        </a:p>
      </dgm:t>
    </dgm:pt>
    <dgm:pt modelId="{0A7768C8-F06D-4F7F-8029-93C261C82E61}" type="parTrans" cxnId="{2A43F002-1515-4D75-91A6-C20B8CDD588F}">
      <dgm:prSet/>
      <dgm:spPr/>
      <dgm:t>
        <a:bodyPr/>
        <a:lstStyle/>
        <a:p>
          <a:endParaRPr lang="en-US">
            <a:solidFill>
              <a:schemeClr val="tx1"/>
            </a:solidFill>
          </a:endParaRPr>
        </a:p>
      </dgm:t>
    </dgm:pt>
    <dgm:pt modelId="{D735D165-D760-4769-93CD-91B26C092716}" type="sibTrans" cxnId="{2A43F002-1515-4D75-91A6-C20B8CDD588F}">
      <dgm:prSet/>
      <dgm:spPr/>
      <dgm:t>
        <a:bodyPr/>
        <a:lstStyle/>
        <a:p>
          <a:endParaRPr lang="en-US">
            <a:solidFill>
              <a:schemeClr val="tx1"/>
            </a:solidFill>
          </a:endParaRPr>
        </a:p>
      </dgm:t>
    </dgm:pt>
    <dgm:pt modelId="{2034374C-8B54-4D54-955E-094FA563C7C4}">
      <dgm:prSet phldrT="[Text]" custT="1"/>
      <dgm:spPr/>
      <dgm:t>
        <a:bodyPr/>
        <a:lstStyle/>
        <a:p>
          <a:pPr>
            <a:lnSpc>
              <a:spcPct val="100000"/>
            </a:lnSpc>
          </a:pPr>
          <a:r>
            <a:rPr lang="en-US" sz="2800" b="1" dirty="0" err="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Chương</a:t>
          </a:r>
          <a:r>
            <a:rPr lang="en-US" sz="2800" b="1" dirty="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800" b="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3:</a:t>
          </a:r>
          <a:r>
            <a:rPr lang="vi-VN" sz="2800" b="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800" b="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ỨNG DỤNG CỦA MẠNG CẢM BIẾN KHÔNG DÂY </a:t>
          </a:r>
          <a:r>
            <a:rPr lang="vi-VN" sz="2800" b="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800" b="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TRONG GIÁM SÁT SỰ THAY ĐỔI CỦA MÔI TRƯỜNG</a:t>
          </a:r>
          <a:endParaRPr lang="en-US" sz="2800" dirty="0">
            <a:solidFill>
              <a:schemeClr val="tx1"/>
            </a:solidFill>
          </a:endParaRPr>
        </a:p>
      </dgm:t>
    </dgm:pt>
    <dgm:pt modelId="{15CD5070-3AF6-49D8-A4F1-A69500EBBFD6}" type="parTrans" cxnId="{025D48F8-411F-45EB-9187-AA0790A10C38}">
      <dgm:prSet/>
      <dgm:spPr/>
      <dgm:t>
        <a:bodyPr/>
        <a:lstStyle/>
        <a:p>
          <a:endParaRPr lang="en-US">
            <a:solidFill>
              <a:schemeClr val="tx1"/>
            </a:solidFill>
          </a:endParaRPr>
        </a:p>
      </dgm:t>
    </dgm:pt>
    <dgm:pt modelId="{E83BB678-CC93-4A31-8FBD-9A4A799634C6}" type="sibTrans" cxnId="{025D48F8-411F-45EB-9187-AA0790A10C38}">
      <dgm:prSet/>
      <dgm:spPr/>
      <dgm:t>
        <a:bodyPr/>
        <a:lstStyle/>
        <a:p>
          <a:endParaRPr lang="en-US">
            <a:solidFill>
              <a:schemeClr val="tx1"/>
            </a:solidFill>
          </a:endParaRPr>
        </a:p>
      </dgm:t>
    </dgm:pt>
    <dgm:pt modelId="{25383C87-192E-4258-B95F-CA0D58E54260}">
      <dgm:prSet phldrT="[Text]" custT="1"/>
      <dgm:spPr/>
      <dgm:t>
        <a:bodyPr/>
        <a:lstStyle/>
        <a:p>
          <a:r>
            <a:rPr lang="en-US" sz="2800" b="1" dirty="0" err="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Chương</a:t>
          </a:r>
          <a:r>
            <a:rPr lang="en-US" sz="2800" b="1" dirty="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800" b="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4:</a:t>
          </a:r>
          <a:r>
            <a:rPr lang="vi-VN" sz="2800" b="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800" b="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KẾT LUẬN VÀ HƯỚNG PHÁT TRIỂN</a:t>
          </a:r>
          <a:endParaRPr lang="en-US" sz="2800" dirty="0">
            <a:solidFill>
              <a:schemeClr val="tx1"/>
            </a:solidFill>
          </a:endParaRPr>
        </a:p>
      </dgm:t>
    </dgm:pt>
    <dgm:pt modelId="{27798F43-7F7D-45E9-936E-F95C19492B46}" type="parTrans" cxnId="{830E5380-936F-4B76-B3E0-71B014288F71}">
      <dgm:prSet/>
      <dgm:spPr/>
      <dgm:t>
        <a:bodyPr/>
        <a:lstStyle/>
        <a:p>
          <a:endParaRPr lang="en-US">
            <a:solidFill>
              <a:schemeClr val="tx1"/>
            </a:solidFill>
          </a:endParaRPr>
        </a:p>
      </dgm:t>
    </dgm:pt>
    <dgm:pt modelId="{28EC8ABF-1CBD-45DD-A0D5-E31977C682E5}" type="sibTrans" cxnId="{830E5380-936F-4B76-B3E0-71B014288F71}">
      <dgm:prSet/>
      <dgm:spPr/>
      <dgm:t>
        <a:bodyPr/>
        <a:lstStyle/>
        <a:p>
          <a:endParaRPr lang="en-US">
            <a:solidFill>
              <a:schemeClr val="tx1"/>
            </a:solidFill>
          </a:endParaRPr>
        </a:p>
      </dgm:t>
    </dgm:pt>
    <dgm:pt modelId="{776A9574-B300-4F51-8AB6-5E4226CCB096}">
      <dgm:prSet phldrT="[Text]" custT="1"/>
      <dgm:spPr/>
      <dgm:t>
        <a:bodyPr/>
        <a:lstStyle/>
        <a:p>
          <a:r>
            <a:rPr lang="en-US" sz="2800" b="1" dirty="0" err="1">
              <a:solidFill>
                <a:schemeClr val="tx1"/>
              </a:solidFill>
              <a:effectLst/>
              <a:latin typeface="Times New Roman" panose="02020603050405020304" pitchFamily="18" charset="0"/>
              <a:ea typeface="Calibri" panose="020F0502020204030204" pitchFamily="34" charset="0"/>
            </a:rPr>
            <a:t>Chương</a:t>
          </a:r>
          <a:r>
            <a:rPr lang="en-US" sz="2800" b="1" dirty="0">
              <a:solidFill>
                <a:schemeClr val="tx1"/>
              </a:solidFill>
              <a:effectLst/>
              <a:latin typeface="Times New Roman" panose="02020603050405020304" pitchFamily="18" charset="0"/>
              <a:ea typeface="Calibri" panose="020F0502020204030204" pitchFamily="34" charset="0"/>
            </a:rPr>
            <a:t> 2</a:t>
          </a:r>
          <a:r>
            <a:rPr lang="en-US" sz="2800" b="1">
              <a:solidFill>
                <a:schemeClr val="tx1"/>
              </a:solidFill>
              <a:effectLst/>
              <a:latin typeface="Times New Roman" panose="02020603050405020304" pitchFamily="18" charset="0"/>
              <a:ea typeface="Calibri" panose="020F0502020204030204" pitchFamily="34" charset="0"/>
            </a:rPr>
            <a:t>: KIẾN TRÚC MẠNG CỦA MẠNG CẢM BIẾN KHÔNG DÂY</a:t>
          </a:r>
          <a:endParaRPr lang="en-US" sz="2800" dirty="0">
            <a:solidFill>
              <a:schemeClr val="tx1"/>
            </a:solidFill>
          </a:endParaRPr>
        </a:p>
      </dgm:t>
    </dgm:pt>
    <dgm:pt modelId="{AA319532-15F9-439D-92CA-2C7938669780}" type="parTrans" cxnId="{2A917D6F-05C1-4F19-81AD-D7DEBDEB2D53}">
      <dgm:prSet/>
      <dgm:spPr/>
      <dgm:t>
        <a:bodyPr/>
        <a:lstStyle/>
        <a:p>
          <a:endParaRPr lang="en-US"/>
        </a:p>
      </dgm:t>
    </dgm:pt>
    <dgm:pt modelId="{E0A193C7-E44D-41FA-8C7C-18FF65DFDAC3}" type="sibTrans" cxnId="{2A917D6F-05C1-4F19-81AD-D7DEBDEB2D53}">
      <dgm:prSet/>
      <dgm:spPr/>
      <dgm:t>
        <a:bodyPr/>
        <a:lstStyle/>
        <a:p>
          <a:endParaRPr lang="en-US"/>
        </a:p>
      </dgm:t>
    </dgm:pt>
    <dgm:pt modelId="{9C25BD9F-EAF4-4E03-B36B-6734F83E059A}" type="pres">
      <dgm:prSet presAssocID="{15D3CDE4-7824-4204-A41B-C8F1D2A00911}" presName="linear" presStyleCnt="0">
        <dgm:presLayoutVars>
          <dgm:animLvl val="lvl"/>
          <dgm:resizeHandles val="exact"/>
        </dgm:presLayoutVars>
      </dgm:prSet>
      <dgm:spPr/>
    </dgm:pt>
    <dgm:pt modelId="{03F197D5-19B9-4EF2-9776-A26D714AACA5}" type="pres">
      <dgm:prSet presAssocID="{8FC1CEAC-1355-4397-B05A-72B1468C694B}" presName="parentText" presStyleLbl="node1" presStyleIdx="0" presStyleCnt="4" custLinFactY="-38730" custLinFactNeighborX="-654" custLinFactNeighborY="-100000">
        <dgm:presLayoutVars>
          <dgm:chMax val="0"/>
          <dgm:bulletEnabled val="1"/>
        </dgm:presLayoutVars>
      </dgm:prSet>
      <dgm:spPr/>
    </dgm:pt>
    <dgm:pt modelId="{2ED14563-37B5-44F4-BB5D-6C37C228DC2F}" type="pres">
      <dgm:prSet presAssocID="{D735D165-D760-4769-93CD-91B26C092716}" presName="spacer" presStyleCnt="0"/>
      <dgm:spPr/>
    </dgm:pt>
    <dgm:pt modelId="{206D566C-D8E1-49D6-A14E-4FD546594529}" type="pres">
      <dgm:prSet presAssocID="{2034374C-8B54-4D54-955E-094FA563C7C4}" presName="parentText" presStyleLbl="node1" presStyleIdx="1" presStyleCnt="4" custLinFactY="100000" custLinFactNeighborY="157606">
        <dgm:presLayoutVars>
          <dgm:chMax val="0"/>
          <dgm:bulletEnabled val="1"/>
        </dgm:presLayoutVars>
      </dgm:prSet>
      <dgm:spPr/>
    </dgm:pt>
    <dgm:pt modelId="{333D4D27-8189-4447-992C-266A903BA93D}" type="pres">
      <dgm:prSet presAssocID="{E83BB678-CC93-4A31-8FBD-9A4A799634C6}" presName="spacer" presStyleCnt="0"/>
      <dgm:spPr/>
    </dgm:pt>
    <dgm:pt modelId="{70FC35BB-6E4A-44CD-BFC9-1956DDB7FE43}" type="pres">
      <dgm:prSet presAssocID="{25383C87-192E-4258-B95F-CA0D58E54260}" presName="parentText" presStyleLbl="node1" presStyleIdx="2" presStyleCnt="4" custLinFactY="100000" custLinFactNeighborY="138905">
        <dgm:presLayoutVars>
          <dgm:chMax val="0"/>
          <dgm:bulletEnabled val="1"/>
        </dgm:presLayoutVars>
      </dgm:prSet>
      <dgm:spPr/>
    </dgm:pt>
    <dgm:pt modelId="{E86450D1-F0A7-439D-B580-90D84DF8BC51}" type="pres">
      <dgm:prSet presAssocID="{28EC8ABF-1CBD-45DD-A0D5-E31977C682E5}" presName="spacer" presStyleCnt="0"/>
      <dgm:spPr/>
    </dgm:pt>
    <dgm:pt modelId="{32294AB4-68D4-41D9-B2F6-EBCE221AAB15}" type="pres">
      <dgm:prSet presAssocID="{776A9574-B300-4F51-8AB6-5E4226CCB096}" presName="parentText" presStyleLbl="node1" presStyleIdx="3" presStyleCnt="4" custLinFactY="-200000" custLinFactNeighborY="-202023">
        <dgm:presLayoutVars>
          <dgm:chMax val="0"/>
          <dgm:bulletEnabled val="1"/>
        </dgm:presLayoutVars>
      </dgm:prSet>
      <dgm:spPr/>
    </dgm:pt>
  </dgm:ptLst>
  <dgm:cxnLst>
    <dgm:cxn modelId="{2A43F002-1515-4D75-91A6-C20B8CDD588F}" srcId="{15D3CDE4-7824-4204-A41B-C8F1D2A00911}" destId="{8FC1CEAC-1355-4397-B05A-72B1468C694B}" srcOrd="0" destOrd="0" parTransId="{0A7768C8-F06D-4F7F-8029-93C261C82E61}" sibTransId="{D735D165-D760-4769-93CD-91B26C092716}"/>
    <dgm:cxn modelId="{2A917D6F-05C1-4F19-81AD-D7DEBDEB2D53}" srcId="{15D3CDE4-7824-4204-A41B-C8F1D2A00911}" destId="{776A9574-B300-4F51-8AB6-5E4226CCB096}" srcOrd="3" destOrd="0" parTransId="{AA319532-15F9-439D-92CA-2C7938669780}" sibTransId="{E0A193C7-E44D-41FA-8C7C-18FF65DFDAC3}"/>
    <dgm:cxn modelId="{830E5380-936F-4B76-B3E0-71B014288F71}" srcId="{15D3CDE4-7824-4204-A41B-C8F1D2A00911}" destId="{25383C87-192E-4258-B95F-CA0D58E54260}" srcOrd="2" destOrd="0" parTransId="{27798F43-7F7D-45E9-936E-F95C19492B46}" sibTransId="{28EC8ABF-1CBD-45DD-A0D5-E31977C682E5}"/>
    <dgm:cxn modelId="{3F283196-C562-4F19-A0E6-B47BD400C455}" type="presOf" srcId="{776A9574-B300-4F51-8AB6-5E4226CCB096}" destId="{32294AB4-68D4-41D9-B2F6-EBCE221AAB15}" srcOrd="0" destOrd="0" presId="urn:microsoft.com/office/officeart/2005/8/layout/vList2"/>
    <dgm:cxn modelId="{CA49F8A2-9376-415C-A9A6-BA0488A84CEE}" type="presOf" srcId="{15D3CDE4-7824-4204-A41B-C8F1D2A00911}" destId="{9C25BD9F-EAF4-4E03-B36B-6734F83E059A}" srcOrd="0" destOrd="0" presId="urn:microsoft.com/office/officeart/2005/8/layout/vList2"/>
    <dgm:cxn modelId="{EBC268A9-CA8D-4EC6-AA09-6CCC1CB9C34A}" type="presOf" srcId="{2034374C-8B54-4D54-955E-094FA563C7C4}" destId="{206D566C-D8E1-49D6-A14E-4FD546594529}" srcOrd="0" destOrd="0" presId="urn:microsoft.com/office/officeart/2005/8/layout/vList2"/>
    <dgm:cxn modelId="{16F983BE-BB98-4AEB-8DA1-487BDD17B16E}" type="presOf" srcId="{25383C87-192E-4258-B95F-CA0D58E54260}" destId="{70FC35BB-6E4A-44CD-BFC9-1956DDB7FE43}" srcOrd="0" destOrd="0" presId="urn:microsoft.com/office/officeart/2005/8/layout/vList2"/>
    <dgm:cxn modelId="{0A5913DC-BF1E-403B-9709-0296A153849F}" type="presOf" srcId="{8FC1CEAC-1355-4397-B05A-72B1468C694B}" destId="{03F197D5-19B9-4EF2-9776-A26D714AACA5}" srcOrd="0" destOrd="0" presId="urn:microsoft.com/office/officeart/2005/8/layout/vList2"/>
    <dgm:cxn modelId="{025D48F8-411F-45EB-9187-AA0790A10C38}" srcId="{15D3CDE4-7824-4204-A41B-C8F1D2A00911}" destId="{2034374C-8B54-4D54-955E-094FA563C7C4}" srcOrd="1" destOrd="0" parTransId="{15CD5070-3AF6-49D8-A4F1-A69500EBBFD6}" sibTransId="{E83BB678-CC93-4A31-8FBD-9A4A799634C6}"/>
    <dgm:cxn modelId="{E93ED300-2BE1-4783-9C79-9080EDC02754}" type="presParOf" srcId="{9C25BD9F-EAF4-4E03-B36B-6734F83E059A}" destId="{03F197D5-19B9-4EF2-9776-A26D714AACA5}" srcOrd="0" destOrd="0" presId="urn:microsoft.com/office/officeart/2005/8/layout/vList2"/>
    <dgm:cxn modelId="{24F9C00F-7A0F-4AE5-9816-3664BF8693F0}" type="presParOf" srcId="{9C25BD9F-EAF4-4E03-B36B-6734F83E059A}" destId="{2ED14563-37B5-44F4-BB5D-6C37C228DC2F}" srcOrd="1" destOrd="0" presId="urn:microsoft.com/office/officeart/2005/8/layout/vList2"/>
    <dgm:cxn modelId="{9DD85CCC-A65D-4DFA-98B9-DF9B349B33C3}" type="presParOf" srcId="{9C25BD9F-EAF4-4E03-B36B-6734F83E059A}" destId="{206D566C-D8E1-49D6-A14E-4FD546594529}" srcOrd="2" destOrd="0" presId="urn:microsoft.com/office/officeart/2005/8/layout/vList2"/>
    <dgm:cxn modelId="{F672DD47-4B82-4C33-A7D1-7A5488F72005}" type="presParOf" srcId="{9C25BD9F-EAF4-4E03-B36B-6734F83E059A}" destId="{333D4D27-8189-4447-992C-266A903BA93D}" srcOrd="3" destOrd="0" presId="urn:microsoft.com/office/officeart/2005/8/layout/vList2"/>
    <dgm:cxn modelId="{7EB58D90-7F12-456F-AE46-A45F44373637}" type="presParOf" srcId="{9C25BD9F-EAF4-4E03-B36B-6734F83E059A}" destId="{70FC35BB-6E4A-44CD-BFC9-1956DDB7FE43}" srcOrd="4" destOrd="0" presId="urn:microsoft.com/office/officeart/2005/8/layout/vList2"/>
    <dgm:cxn modelId="{33DBC287-0AFA-46F2-A963-917A0030558C}" type="presParOf" srcId="{9C25BD9F-EAF4-4E03-B36B-6734F83E059A}" destId="{E86450D1-F0A7-439D-B580-90D84DF8BC51}" srcOrd="5" destOrd="0" presId="urn:microsoft.com/office/officeart/2005/8/layout/vList2"/>
    <dgm:cxn modelId="{4D676868-94D3-44B2-AF3B-99A485E3DB51}" type="presParOf" srcId="{9C25BD9F-EAF4-4E03-B36B-6734F83E059A}" destId="{32294AB4-68D4-41D9-B2F6-EBCE221AAB1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197D5-19B9-4EF2-9776-A26D714AACA5}">
      <dsp:nvSpPr>
        <dsp:cNvPr id="0" name=""/>
        <dsp:cNvSpPr/>
      </dsp:nvSpPr>
      <dsp:spPr>
        <a:xfrm>
          <a:off x="0" y="0"/>
          <a:ext cx="11698664" cy="1179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err="1">
              <a:solidFill>
                <a:schemeClr val="tx1"/>
              </a:solidFill>
              <a:effectLst/>
              <a:latin typeface="Times New Roman" panose="02020603050405020304" pitchFamily="18" charset="0"/>
              <a:ea typeface="Calibri" panose="020F0502020204030204" pitchFamily="34" charset="0"/>
            </a:rPr>
            <a:t>Chương</a:t>
          </a:r>
          <a:r>
            <a:rPr lang="en-US" sz="2800" b="1" kern="1200" dirty="0">
              <a:solidFill>
                <a:schemeClr val="tx1"/>
              </a:solidFill>
              <a:effectLst/>
              <a:latin typeface="Times New Roman" panose="02020603050405020304" pitchFamily="18" charset="0"/>
              <a:ea typeface="Calibri" panose="020F0502020204030204" pitchFamily="34" charset="0"/>
            </a:rPr>
            <a:t> 1</a:t>
          </a:r>
          <a:r>
            <a:rPr lang="en-US" sz="2800" b="1" kern="1200">
              <a:solidFill>
                <a:schemeClr val="tx1"/>
              </a:solidFill>
              <a:effectLst/>
              <a:latin typeface="Times New Roman" panose="02020603050405020304" pitchFamily="18" charset="0"/>
              <a:ea typeface="Calibri" panose="020F0502020204030204" pitchFamily="34" charset="0"/>
            </a:rPr>
            <a:t>: TỔNG QUAN VỀ MẠNG CẢM BIẾN KHÔNG DÂY (WSN)</a:t>
          </a:r>
          <a:endParaRPr lang="en-US" sz="2800" kern="1200" dirty="0">
            <a:solidFill>
              <a:schemeClr val="tx1"/>
            </a:solidFill>
          </a:endParaRPr>
        </a:p>
      </dsp:txBody>
      <dsp:txXfrm>
        <a:off x="57572" y="57572"/>
        <a:ext cx="11583520" cy="1064216"/>
      </dsp:txXfrm>
    </dsp:sp>
    <dsp:sp modelId="{206D566C-D8E1-49D6-A14E-4FD546594529}">
      <dsp:nvSpPr>
        <dsp:cNvPr id="0" name=""/>
        <dsp:cNvSpPr/>
      </dsp:nvSpPr>
      <dsp:spPr>
        <a:xfrm>
          <a:off x="0" y="2853784"/>
          <a:ext cx="11698664" cy="1179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100000"/>
            </a:lnSpc>
            <a:spcBef>
              <a:spcPct val="0"/>
            </a:spcBef>
            <a:spcAft>
              <a:spcPct val="35000"/>
            </a:spcAft>
            <a:buNone/>
          </a:pPr>
          <a:r>
            <a:rPr lang="en-US" sz="2800" b="1" kern="1200" dirty="0" err="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Chương</a:t>
          </a:r>
          <a:r>
            <a:rPr lang="en-US" sz="2800" b="1" kern="1200" dirty="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800" b="1" kern="120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3:</a:t>
          </a:r>
          <a:r>
            <a:rPr lang="vi-VN" sz="2800" b="1" kern="120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800" b="1" kern="120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ỨNG DỤNG CỦA MẠNG CẢM BIẾN KHÔNG DÂY </a:t>
          </a:r>
          <a:r>
            <a:rPr lang="vi-VN" sz="2800" b="1" kern="120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800" b="1" kern="120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TRONG GIÁM SÁT SỰ THAY ĐỔI CỦA MÔI TRƯỜNG</a:t>
          </a:r>
          <a:endParaRPr lang="en-US" sz="2800" kern="1200" dirty="0">
            <a:solidFill>
              <a:schemeClr val="tx1"/>
            </a:solidFill>
          </a:endParaRPr>
        </a:p>
      </dsp:txBody>
      <dsp:txXfrm>
        <a:off x="57572" y="2911356"/>
        <a:ext cx="11583520" cy="1064216"/>
      </dsp:txXfrm>
    </dsp:sp>
    <dsp:sp modelId="{70FC35BB-6E4A-44CD-BFC9-1956DDB7FE43}">
      <dsp:nvSpPr>
        <dsp:cNvPr id="0" name=""/>
        <dsp:cNvSpPr/>
      </dsp:nvSpPr>
      <dsp:spPr>
        <a:xfrm>
          <a:off x="0" y="4137728"/>
          <a:ext cx="11698664" cy="1179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err="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Chương</a:t>
          </a:r>
          <a:r>
            <a:rPr lang="en-US" sz="2800" b="1" kern="1200" dirty="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800" b="1" kern="120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4:</a:t>
          </a:r>
          <a:r>
            <a:rPr lang="vi-VN" sz="2800" b="1" kern="120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800" b="1" kern="120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KẾT LUẬN VÀ HƯỚNG PHÁT TRIỂN</a:t>
          </a:r>
          <a:endParaRPr lang="en-US" sz="2800" kern="1200" dirty="0">
            <a:solidFill>
              <a:schemeClr val="tx1"/>
            </a:solidFill>
          </a:endParaRPr>
        </a:p>
      </dsp:txBody>
      <dsp:txXfrm>
        <a:off x="57572" y="4195300"/>
        <a:ext cx="11583520" cy="1064216"/>
      </dsp:txXfrm>
    </dsp:sp>
    <dsp:sp modelId="{32294AB4-68D4-41D9-B2F6-EBCE221AAB15}">
      <dsp:nvSpPr>
        <dsp:cNvPr id="0" name=""/>
        <dsp:cNvSpPr/>
      </dsp:nvSpPr>
      <dsp:spPr>
        <a:xfrm>
          <a:off x="0" y="1384793"/>
          <a:ext cx="11698664" cy="1179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err="1">
              <a:solidFill>
                <a:schemeClr val="tx1"/>
              </a:solidFill>
              <a:effectLst/>
              <a:latin typeface="Times New Roman" panose="02020603050405020304" pitchFamily="18" charset="0"/>
              <a:ea typeface="Calibri" panose="020F0502020204030204" pitchFamily="34" charset="0"/>
            </a:rPr>
            <a:t>Chương</a:t>
          </a:r>
          <a:r>
            <a:rPr lang="en-US" sz="2800" b="1" kern="1200" dirty="0">
              <a:solidFill>
                <a:schemeClr val="tx1"/>
              </a:solidFill>
              <a:effectLst/>
              <a:latin typeface="Times New Roman" panose="02020603050405020304" pitchFamily="18" charset="0"/>
              <a:ea typeface="Calibri" panose="020F0502020204030204" pitchFamily="34" charset="0"/>
            </a:rPr>
            <a:t> 2</a:t>
          </a:r>
          <a:r>
            <a:rPr lang="en-US" sz="2800" b="1" kern="1200">
              <a:solidFill>
                <a:schemeClr val="tx1"/>
              </a:solidFill>
              <a:effectLst/>
              <a:latin typeface="Times New Roman" panose="02020603050405020304" pitchFamily="18" charset="0"/>
              <a:ea typeface="Calibri" panose="020F0502020204030204" pitchFamily="34" charset="0"/>
            </a:rPr>
            <a:t>: KIẾN TRÚC MẠNG CỦA MẠNG CẢM BIẾN KHÔNG DÂY</a:t>
          </a:r>
          <a:endParaRPr lang="en-US" sz="2800" kern="1200" dirty="0">
            <a:solidFill>
              <a:schemeClr val="tx1"/>
            </a:solidFill>
          </a:endParaRPr>
        </a:p>
      </dsp:txBody>
      <dsp:txXfrm>
        <a:off x="57572" y="1442365"/>
        <a:ext cx="11583520" cy="10642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53EE1-E0F3-4621-B2F2-B6EE6E05B3EA}" type="datetimeFigureOut">
              <a:rPr lang="en-US" smtClean="0"/>
              <a:t>12/30/2023</a:t>
            </a:fld>
            <a:endParaRPr lang="en-US"/>
          </a:p>
        </p:txBody>
      </p:sp>
      <p:sp>
        <p:nvSpPr>
          <p:cNvPr id="4" name="Slide Image Placeholder 3"/>
          <p:cNvSpPr>
            <a:spLocks noGrp="1" noRot="1" noChangeAspect="1"/>
          </p:cNvSpPr>
          <p:nvPr>
            <p:ph type="sldImg" idx="2"/>
          </p:nvPr>
        </p:nvSpPr>
        <p:spPr>
          <a:xfrm>
            <a:off x="692150" y="1143000"/>
            <a:ext cx="5473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82403-9733-4E8A-AC5C-FF1577122BA9}" type="slidenum">
              <a:rPr lang="en-US" smtClean="0"/>
              <a:t>‹#›</a:t>
            </a:fld>
            <a:endParaRPr lang="en-US"/>
          </a:p>
        </p:txBody>
      </p:sp>
    </p:spTree>
    <p:extLst>
      <p:ext uri="{BB962C8B-B14F-4D97-AF65-F5344CB8AC3E}">
        <p14:creationId xmlns:p14="http://schemas.microsoft.com/office/powerpoint/2010/main" val="444022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230" y="1122363"/>
            <a:ext cx="9121379" cy="2387600"/>
          </a:xfrm>
        </p:spPr>
        <p:txBody>
          <a:bodyPr anchor="b"/>
          <a:lstStyle>
            <a:lvl1pPr algn="ctr">
              <a:defRPr sz="5985"/>
            </a:lvl1pPr>
          </a:lstStyle>
          <a:p>
            <a:r>
              <a:rPr lang="en-US"/>
              <a:t>Click to edit Master title style</a:t>
            </a:r>
            <a:endParaRPr lang="en-GB"/>
          </a:p>
        </p:txBody>
      </p:sp>
      <p:sp>
        <p:nvSpPr>
          <p:cNvPr id="3" name="Subtitle 2"/>
          <p:cNvSpPr>
            <a:spLocks noGrp="1"/>
          </p:cNvSpPr>
          <p:nvPr>
            <p:ph type="subTitle" idx="1"/>
          </p:nvPr>
        </p:nvSpPr>
        <p:spPr>
          <a:xfrm>
            <a:off x="1520230" y="3602038"/>
            <a:ext cx="9121379" cy="1655762"/>
          </a:xfrm>
        </p:spPr>
        <p:txBody>
          <a:bodyPr/>
          <a:lstStyle>
            <a:lvl1pPr marL="0" indent="0" algn="ctr">
              <a:buNone/>
              <a:defRPr sz="2394"/>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377A793-E807-42FA-A3FA-B8F8EC02ACCE}" type="datetime1">
              <a:rPr lang="vi-VN" smtClean="0"/>
              <a:t>30/12/2023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44315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E1AA2BA-89EF-43F4-A18C-5F516A5A6A3D}" type="datetime1">
              <a:rPr lang="vi-VN" smtClean="0"/>
              <a:t>30/12/2023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704938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315" y="365125"/>
            <a:ext cx="2622396"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6126" y="365125"/>
            <a:ext cx="771516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3B32E40-D3CF-4E0F-911C-678BA3F287F3}" type="datetime1">
              <a:rPr lang="vi-VN" smtClean="0"/>
              <a:t>30/12/2023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45878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7EAAD68-4A92-456B-9B98-E41826DDE80A}" type="datetime1">
              <a:rPr lang="vi-VN" smtClean="0"/>
              <a:t>30/12/2023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8045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792" y="1709739"/>
            <a:ext cx="10489585" cy="2852737"/>
          </a:xfrm>
        </p:spPr>
        <p:txBody>
          <a:bodyPr anchor="b"/>
          <a:lstStyle>
            <a:lvl1pPr>
              <a:defRPr sz="5985"/>
            </a:lvl1pPr>
          </a:lstStyle>
          <a:p>
            <a:r>
              <a:rPr lang="en-US"/>
              <a:t>Click to edit Master title style</a:t>
            </a:r>
            <a:endParaRPr lang="en-GB"/>
          </a:p>
        </p:txBody>
      </p:sp>
      <p:sp>
        <p:nvSpPr>
          <p:cNvPr id="3" name="Text Placeholder 2"/>
          <p:cNvSpPr>
            <a:spLocks noGrp="1"/>
          </p:cNvSpPr>
          <p:nvPr>
            <p:ph type="body" idx="1"/>
          </p:nvPr>
        </p:nvSpPr>
        <p:spPr>
          <a:xfrm>
            <a:off x="829792" y="4589464"/>
            <a:ext cx="10489585" cy="1500187"/>
          </a:xfrm>
        </p:spPr>
        <p:txBody>
          <a:bodyPr/>
          <a:lstStyle>
            <a:lvl1pPr marL="0" indent="0">
              <a:buNone/>
              <a:defRPr sz="2394">
                <a:solidFill>
                  <a:schemeClr val="tx1">
                    <a:tint val="75000"/>
                  </a:schemeClr>
                </a:solidFill>
              </a:defRPr>
            </a:lvl1pPr>
            <a:lvl2pPr marL="456057" indent="0">
              <a:buNone/>
              <a:defRPr sz="1995">
                <a:solidFill>
                  <a:schemeClr val="tx1">
                    <a:tint val="75000"/>
                  </a:schemeClr>
                </a:solidFill>
              </a:defRPr>
            </a:lvl2pPr>
            <a:lvl3pPr marL="912114" indent="0">
              <a:buNone/>
              <a:defRPr sz="1795">
                <a:solidFill>
                  <a:schemeClr val="tx1">
                    <a:tint val="75000"/>
                  </a:schemeClr>
                </a:solidFill>
              </a:defRPr>
            </a:lvl3pPr>
            <a:lvl4pPr marL="1368171" indent="0">
              <a:buNone/>
              <a:defRPr sz="1596">
                <a:solidFill>
                  <a:schemeClr val="tx1">
                    <a:tint val="75000"/>
                  </a:schemeClr>
                </a:solidFill>
              </a:defRPr>
            </a:lvl4pPr>
            <a:lvl5pPr marL="1824228" indent="0">
              <a:buNone/>
              <a:defRPr sz="1596">
                <a:solidFill>
                  <a:schemeClr val="tx1">
                    <a:tint val="75000"/>
                  </a:schemeClr>
                </a:solidFill>
              </a:defRPr>
            </a:lvl5pPr>
            <a:lvl6pPr marL="2280285" indent="0">
              <a:buNone/>
              <a:defRPr sz="1596">
                <a:solidFill>
                  <a:schemeClr val="tx1">
                    <a:tint val="75000"/>
                  </a:schemeClr>
                </a:solidFill>
              </a:defRPr>
            </a:lvl6pPr>
            <a:lvl7pPr marL="2736342" indent="0">
              <a:buNone/>
              <a:defRPr sz="1596">
                <a:solidFill>
                  <a:schemeClr val="tx1">
                    <a:tint val="75000"/>
                  </a:schemeClr>
                </a:solidFill>
              </a:defRPr>
            </a:lvl7pPr>
            <a:lvl8pPr marL="3192399" indent="0">
              <a:buNone/>
              <a:defRPr sz="1596">
                <a:solidFill>
                  <a:schemeClr val="tx1">
                    <a:tint val="75000"/>
                  </a:schemeClr>
                </a:solidFill>
              </a:defRPr>
            </a:lvl8pPr>
            <a:lvl9pPr marL="3648456" indent="0">
              <a:buNone/>
              <a:defRPr sz="15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DC8EFF-E035-4E26-9266-2E363D58A154}" type="datetime1">
              <a:rPr lang="vi-VN" smtClean="0"/>
              <a:t>30/12/2023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844319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6126" y="1825625"/>
            <a:ext cx="516878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56931" y="1825625"/>
            <a:ext cx="516878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546D4B6-7172-471B-A4E1-792B187828E4}" type="datetime1">
              <a:rPr lang="vi-VN" smtClean="0"/>
              <a:t>30/12/2023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667846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7711" y="365126"/>
            <a:ext cx="10489585"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7711" y="1681163"/>
            <a:ext cx="5145027" cy="823912"/>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4" name="Content Placeholder 3"/>
          <p:cNvSpPr>
            <a:spLocks noGrp="1"/>
          </p:cNvSpPr>
          <p:nvPr>
            <p:ph sz="half" idx="2"/>
          </p:nvPr>
        </p:nvSpPr>
        <p:spPr>
          <a:xfrm>
            <a:off x="837711" y="2505075"/>
            <a:ext cx="514502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56931" y="1681163"/>
            <a:ext cx="5170365" cy="823912"/>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6" name="Content Placeholder 5"/>
          <p:cNvSpPr>
            <a:spLocks noGrp="1"/>
          </p:cNvSpPr>
          <p:nvPr>
            <p:ph sz="quarter" idx="4"/>
          </p:nvPr>
        </p:nvSpPr>
        <p:spPr>
          <a:xfrm>
            <a:off x="6156931" y="2505075"/>
            <a:ext cx="51703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3BF0BF9-0AF9-4AF5-96AE-A9391EC402AA}" type="datetime1">
              <a:rPr lang="vi-VN" smtClean="0"/>
              <a:t>30/12/2023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15917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5690C7D-EFDE-44B9-975E-EDBDDBF4401D}" type="datetime1">
              <a:rPr lang="vi-VN" smtClean="0"/>
              <a:t>30/12/2023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4050685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3042B-A9F1-43D3-B0EB-2800E3639318}" type="datetime1">
              <a:rPr lang="vi-VN" smtClean="0"/>
              <a:t>30/12/2023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73880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711" y="457200"/>
            <a:ext cx="3922509" cy="1600200"/>
          </a:xfrm>
        </p:spPr>
        <p:txBody>
          <a:bodyPr anchor="b"/>
          <a:lstStyle>
            <a:lvl1pPr>
              <a:defRPr sz="3192"/>
            </a:lvl1pPr>
          </a:lstStyle>
          <a:p>
            <a:r>
              <a:rPr lang="en-US"/>
              <a:t>Click to edit Master title style</a:t>
            </a:r>
            <a:endParaRPr lang="en-GB"/>
          </a:p>
        </p:txBody>
      </p:sp>
      <p:sp>
        <p:nvSpPr>
          <p:cNvPr id="3" name="Content Placeholder 2"/>
          <p:cNvSpPr>
            <a:spLocks noGrp="1"/>
          </p:cNvSpPr>
          <p:nvPr>
            <p:ph idx="1"/>
          </p:nvPr>
        </p:nvSpPr>
        <p:spPr>
          <a:xfrm>
            <a:off x="5170365" y="987426"/>
            <a:ext cx="6156930" cy="4873625"/>
          </a:xfrm>
        </p:spPr>
        <p:txBody>
          <a:bodyPr/>
          <a:lstStyle>
            <a:lvl1pPr>
              <a:defRPr sz="3192"/>
            </a:lvl1pPr>
            <a:lvl2pPr>
              <a:defRPr sz="2793"/>
            </a:lvl2pPr>
            <a:lvl3pPr>
              <a:defRPr sz="2394"/>
            </a:lvl3pPr>
            <a:lvl4pPr>
              <a:defRPr sz="1995"/>
            </a:lvl4pPr>
            <a:lvl5pPr>
              <a:defRPr sz="1995"/>
            </a:lvl5pPr>
            <a:lvl6pPr>
              <a:defRPr sz="1995"/>
            </a:lvl6pPr>
            <a:lvl7pPr>
              <a:defRPr sz="1995"/>
            </a:lvl7pPr>
            <a:lvl8pPr>
              <a:defRPr sz="1995"/>
            </a:lvl8pPr>
            <a:lvl9pPr>
              <a:defRPr sz="19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7711" y="2057400"/>
            <a:ext cx="3922509" cy="3811588"/>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fld id="{3C91ABE2-9374-434C-A59B-7BD3DF5E3FF9}" type="datetime1">
              <a:rPr lang="vi-VN" smtClean="0"/>
              <a:t>30/12/2023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658896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711" y="457200"/>
            <a:ext cx="3922509" cy="1600200"/>
          </a:xfrm>
        </p:spPr>
        <p:txBody>
          <a:bodyPr anchor="b"/>
          <a:lstStyle>
            <a:lvl1pPr>
              <a:defRPr sz="3192"/>
            </a:lvl1pPr>
          </a:lstStyle>
          <a:p>
            <a:r>
              <a:rPr lang="en-US"/>
              <a:t>Click to edit Master title style</a:t>
            </a:r>
            <a:endParaRPr lang="en-GB"/>
          </a:p>
        </p:txBody>
      </p:sp>
      <p:sp>
        <p:nvSpPr>
          <p:cNvPr id="3" name="Picture Placeholder 2"/>
          <p:cNvSpPr>
            <a:spLocks noGrp="1"/>
          </p:cNvSpPr>
          <p:nvPr>
            <p:ph type="pic" idx="1"/>
          </p:nvPr>
        </p:nvSpPr>
        <p:spPr>
          <a:xfrm>
            <a:off x="5170365" y="987426"/>
            <a:ext cx="6156930" cy="4873625"/>
          </a:xfrm>
        </p:spPr>
        <p:txBody>
          <a:bodyPr/>
          <a:lstStyle>
            <a:lvl1pPr marL="0" indent="0">
              <a:buNone/>
              <a:defRPr sz="3192"/>
            </a:lvl1pPr>
            <a:lvl2pPr marL="456057" indent="0">
              <a:buNone/>
              <a:defRPr sz="2793"/>
            </a:lvl2pPr>
            <a:lvl3pPr marL="912114" indent="0">
              <a:buNone/>
              <a:defRPr sz="2394"/>
            </a:lvl3pPr>
            <a:lvl4pPr marL="1368171" indent="0">
              <a:buNone/>
              <a:defRPr sz="1995"/>
            </a:lvl4pPr>
            <a:lvl5pPr marL="1824228" indent="0">
              <a:buNone/>
              <a:defRPr sz="1995"/>
            </a:lvl5pPr>
            <a:lvl6pPr marL="2280285" indent="0">
              <a:buNone/>
              <a:defRPr sz="1995"/>
            </a:lvl6pPr>
            <a:lvl7pPr marL="2736342" indent="0">
              <a:buNone/>
              <a:defRPr sz="1995"/>
            </a:lvl7pPr>
            <a:lvl8pPr marL="3192399" indent="0">
              <a:buNone/>
              <a:defRPr sz="1995"/>
            </a:lvl8pPr>
            <a:lvl9pPr marL="3648456" indent="0">
              <a:buNone/>
              <a:defRPr sz="1995"/>
            </a:lvl9pPr>
          </a:lstStyle>
          <a:p>
            <a:r>
              <a:rPr lang="en-US"/>
              <a:t>Click icon to add picture</a:t>
            </a:r>
            <a:endParaRPr lang="en-GB"/>
          </a:p>
        </p:txBody>
      </p:sp>
      <p:sp>
        <p:nvSpPr>
          <p:cNvPr id="4" name="Text Placeholder 3"/>
          <p:cNvSpPr>
            <a:spLocks noGrp="1"/>
          </p:cNvSpPr>
          <p:nvPr>
            <p:ph type="body" sz="half" idx="2"/>
          </p:nvPr>
        </p:nvSpPr>
        <p:spPr>
          <a:xfrm>
            <a:off x="837711" y="2057400"/>
            <a:ext cx="3922509" cy="3811588"/>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fld id="{976FBDFD-F208-41A8-B54B-5D02EF1D6D09}" type="datetime1">
              <a:rPr lang="vi-VN" smtClean="0"/>
              <a:t>30/12/2023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819373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6127" y="365126"/>
            <a:ext cx="1048958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6127" y="1825625"/>
            <a:ext cx="1048958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6126" y="6356351"/>
            <a:ext cx="2736414" cy="365125"/>
          </a:xfrm>
          <a:prstGeom prst="rect">
            <a:avLst/>
          </a:prstGeom>
        </p:spPr>
        <p:txBody>
          <a:bodyPr vert="horz" lIns="91440" tIns="45720" rIns="91440" bIns="45720" rtlCol="0" anchor="ctr"/>
          <a:lstStyle>
            <a:lvl1pPr algn="l">
              <a:defRPr sz="1197">
                <a:solidFill>
                  <a:schemeClr val="tx1">
                    <a:tint val="75000"/>
                  </a:schemeClr>
                </a:solidFill>
              </a:defRPr>
            </a:lvl1pPr>
          </a:lstStyle>
          <a:p>
            <a:fld id="{1B166871-0EDB-483D-9344-006FD781A9EE}" type="datetime1">
              <a:rPr lang="vi-VN" smtClean="0"/>
              <a:t>30/12/2023</a:t>
            </a:fld>
            <a:endParaRPr lang="vi-VN"/>
          </a:p>
        </p:txBody>
      </p:sp>
      <p:sp>
        <p:nvSpPr>
          <p:cNvPr id="5" name="Footer Placeholder 4"/>
          <p:cNvSpPr>
            <a:spLocks noGrp="1"/>
          </p:cNvSpPr>
          <p:nvPr>
            <p:ph type="ftr" sz="quarter" idx="3"/>
          </p:nvPr>
        </p:nvSpPr>
        <p:spPr>
          <a:xfrm>
            <a:off x="4028609" y="6356351"/>
            <a:ext cx="4104620" cy="365125"/>
          </a:xfrm>
          <a:prstGeom prst="rect">
            <a:avLst/>
          </a:prstGeom>
        </p:spPr>
        <p:txBody>
          <a:bodyPr vert="horz" lIns="91440" tIns="45720" rIns="91440" bIns="45720" rtlCol="0" anchor="ctr"/>
          <a:lstStyle>
            <a:lvl1pPr algn="ctr">
              <a:defRPr sz="1197">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89298" y="6356351"/>
            <a:ext cx="2736414" cy="365125"/>
          </a:xfrm>
          <a:prstGeom prst="rect">
            <a:avLst/>
          </a:prstGeom>
        </p:spPr>
        <p:txBody>
          <a:bodyPr vert="horz" lIns="91440" tIns="45720" rIns="91440" bIns="45720" rtlCol="0" anchor="ctr"/>
          <a:lstStyle>
            <a:lvl1pPr algn="r">
              <a:defRPr sz="1197">
                <a:solidFill>
                  <a:schemeClr val="tx1">
                    <a:tint val="75000"/>
                  </a:schemeClr>
                </a:solidFill>
              </a:defRPr>
            </a:lvl1pPr>
          </a:lstStyle>
          <a:p>
            <a:fld id="{DDB4A227-5E6B-4D9F-B72A-27FA68C2FEDC}" type="slidenum">
              <a:rPr lang="vi-VN" smtClean="0"/>
              <a:t>‹#›</a:t>
            </a:fld>
            <a:endParaRPr lang="vi-VN"/>
          </a:p>
        </p:txBody>
      </p:sp>
    </p:spTree>
    <p:extLst>
      <p:ext uri="{BB962C8B-B14F-4D97-AF65-F5344CB8AC3E}">
        <p14:creationId xmlns:p14="http://schemas.microsoft.com/office/powerpoint/2010/main" val="30644130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2114" rtl="0" eaLnBrk="1" latinLnBrk="0" hangingPunct="1">
        <a:lnSpc>
          <a:spcPct val="90000"/>
        </a:lnSpc>
        <a:spcBef>
          <a:spcPct val="0"/>
        </a:spcBef>
        <a:buNone/>
        <a:defRPr sz="4389" kern="1200">
          <a:solidFill>
            <a:schemeClr val="tx1"/>
          </a:solidFill>
          <a:latin typeface="+mj-lt"/>
          <a:ea typeface="+mj-ea"/>
          <a:cs typeface="+mj-cs"/>
        </a:defRPr>
      </a:lvl1pPr>
    </p:titleStyle>
    <p:bodyStyle>
      <a:lvl1pPr marL="228029" indent="-228029" algn="l" defTabSz="912114" rtl="0" eaLnBrk="1" latinLnBrk="0" hangingPunct="1">
        <a:lnSpc>
          <a:spcPct val="90000"/>
        </a:lnSpc>
        <a:spcBef>
          <a:spcPts val="998"/>
        </a:spcBef>
        <a:buFont typeface="Arial" panose="020B0604020202020204" pitchFamily="34" charset="0"/>
        <a:buChar char="•"/>
        <a:defRPr sz="2793" kern="1200">
          <a:solidFill>
            <a:schemeClr val="tx1"/>
          </a:solidFill>
          <a:latin typeface="+mn-lt"/>
          <a:ea typeface="+mn-ea"/>
          <a:cs typeface="+mn-cs"/>
        </a:defRPr>
      </a:lvl1pPr>
      <a:lvl2pPr marL="684086" indent="-228029" algn="l" defTabSz="912114"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143" indent="-228029" algn="l" defTabSz="912114"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200"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257"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A4DA1C-0D0A-EDBD-3C8B-D0C3BCB36977}"/>
              </a:ext>
            </a:extLst>
          </p:cNvPr>
          <p:cNvSpPr>
            <a:spLocks noGrp="1"/>
          </p:cNvSpPr>
          <p:nvPr>
            <p:ph type="title"/>
          </p:nvPr>
        </p:nvSpPr>
        <p:spPr>
          <a:xfrm>
            <a:off x="4528457" y="365126"/>
            <a:ext cx="6825343" cy="912132"/>
          </a:xfrm>
        </p:spPr>
        <p:txBody>
          <a:bodyPr>
            <a:noAutofit/>
          </a:bodyPr>
          <a:lstStyle/>
          <a:p>
            <a:pPr algn="ctr"/>
            <a:r>
              <a:rPr lang="en-US" sz="2400" b="1" dirty="0">
                <a:solidFill>
                  <a:srgbClr val="008080"/>
                </a:solidFill>
                <a:latin typeface="Times New Roman" panose="02020603050405020304" pitchFamily="18" charset="0"/>
                <a:cs typeface="Times New Roman" panose="02020603050405020304" pitchFamily="18" charset="0"/>
              </a:rPr>
              <a:t>TRƯỜNG ĐẠI HỌC GIAO THÔNG VẬN TẢI </a:t>
            </a:r>
            <a:br>
              <a:rPr lang="en-US" sz="2400" b="1" dirty="0">
                <a:solidFill>
                  <a:srgbClr val="008080"/>
                </a:solidFill>
                <a:latin typeface="Times New Roman" panose="02020603050405020304" pitchFamily="18" charset="0"/>
                <a:cs typeface="Times New Roman" panose="02020603050405020304" pitchFamily="18" charset="0"/>
              </a:rPr>
            </a:br>
            <a:r>
              <a:rPr lang="en-US" sz="2400" b="1" dirty="0">
                <a:solidFill>
                  <a:srgbClr val="008080"/>
                </a:solidFill>
                <a:latin typeface="Times New Roman" panose="02020603050405020304" pitchFamily="18" charset="0"/>
                <a:cs typeface="Times New Roman" panose="02020603050405020304" pitchFamily="18" charset="0"/>
              </a:rPr>
              <a:t>THÀNH PHỐ HỒ CHÍ MINH</a:t>
            </a:r>
            <a:endParaRPr lang="en-GB" sz="2400" b="1" dirty="0"/>
          </a:p>
        </p:txBody>
      </p:sp>
      <p:sp>
        <p:nvSpPr>
          <p:cNvPr id="5" name="Content Placeholder 2">
            <a:extLst>
              <a:ext uri="{FF2B5EF4-FFF2-40B4-BE49-F238E27FC236}">
                <a16:creationId xmlns:a16="http://schemas.microsoft.com/office/drawing/2014/main" id="{57C3E874-F37C-439D-DDC5-2CB97319B719}"/>
              </a:ext>
            </a:extLst>
          </p:cNvPr>
          <p:cNvSpPr>
            <a:spLocks noGrp="1"/>
          </p:cNvSpPr>
          <p:nvPr>
            <p:ph idx="1"/>
          </p:nvPr>
        </p:nvSpPr>
        <p:spPr>
          <a:xfrm>
            <a:off x="838200" y="1465943"/>
            <a:ext cx="10515600" cy="957943"/>
          </a:xfrm>
        </p:spPr>
        <p:txBody>
          <a:bodyPr>
            <a:normAutofit lnSpcReduction="10000"/>
          </a:bodyPr>
          <a:lstStyle/>
          <a:p>
            <a:pPr marL="0" indent="0" algn="ctr">
              <a:buNone/>
            </a:pPr>
            <a:r>
              <a:rPr lang="en-US" b="1" dirty="0">
                <a:solidFill>
                  <a:srgbClr val="15848B"/>
                </a:solidFill>
                <a:latin typeface="Times New Roman" panose="02020603050405020304" pitchFamily="18" charset="0"/>
                <a:cs typeface="Times New Roman" panose="02020603050405020304" pitchFamily="18" charset="0"/>
              </a:rPr>
              <a:t>BÁO CÁO </a:t>
            </a:r>
          </a:p>
          <a:p>
            <a:pPr marL="0" indent="0" algn="ctr">
              <a:buNone/>
            </a:pPr>
            <a:r>
              <a:rPr lang="en-GB" b="1" dirty="0">
                <a:solidFill>
                  <a:srgbClr val="15848B"/>
                </a:solidFill>
                <a:latin typeface="Times New Roman" panose="02020603050405020304" pitchFamily="18" charset="0"/>
                <a:cs typeface="Times New Roman" panose="02020603050405020304" pitchFamily="18" charset="0"/>
              </a:rPr>
              <a:t>THỰC TẬP TỐT NGHIỆP</a:t>
            </a:r>
          </a:p>
          <a:p>
            <a:endParaRPr lang="vi-VN" dirty="0"/>
          </a:p>
        </p:txBody>
      </p:sp>
      <p:sp>
        <p:nvSpPr>
          <p:cNvPr id="6" name="Title 1">
            <a:extLst>
              <a:ext uri="{FF2B5EF4-FFF2-40B4-BE49-F238E27FC236}">
                <a16:creationId xmlns:a16="http://schemas.microsoft.com/office/drawing/2014/main" id="{20B74287-C312-1A0A-C69F-8F8633EA765A}"/>
              </a:ext>
            </a:extLst>
          </p:cNvPr>
          <p:cNvSpPr txBox="1">
            <a:spLocks/>
          </p:cNvSpPr>
          <p:nvPr/>
        </p:nvSpPr>
        <p:spPr>
          <a:xfrm>
            <a:off x="631565" y="2314360"/>
            <a:ext cx="10135324" cy="1592826"/>
          </a:xfrm>
          <a:prstGeom prst="rect">
            <a:avLst/>
          </a:prstGeom>
        </p:spPr>
        <p:txBody>
          <a:bodyPr vert="horz" lIns="91440" tIns="45720" rIns="91440" bIns="45720" rtlCol="0" anchor="ctr">
            <a:noAutofit/>
          </a:bodyPr>
          <a:lstStyle>
            <a:lvl1pPr algn="l" defTabSz="912114" rtl="0" eaLnBrk="1" latinLnBrk="0" hangingPunct="1">
              <a:lnSpc>
                <a:spcPct val="90000"/>
              </a:lnSpc>
              <a:spcBef>
                <a:spcPct val="0"/>
              </a:spcBef>
              <a:buNone/>
              <a:defRPr sz="4389" kern="1200">
                <a:solidFill>
                  <a:schemeClr val="tx1"/>
                </a:solidFill>
                <a:latin typeface="+mj-lt"/>
                <a:ea typeface="+mj-ea"/>
                <a:cs typeface="+mj-cs"/>
              </a:defRPr>
            </a:lvl1pPr>
          </a:lstStyle>
          <a:p>
            <a:pPr algn="ctr">
              <a:lnSpc>
                <a:spcPct val="100000"/>
              </a:lnSpc>
            </a:pPr>
            <a:r>
              <a:rPr lang="en-US" sz="3200" b="1">
                <a:solidFill>
                  <a:srgbClr val="FF0000"/>
                </a:solidFill>
                <a:latin typeface="Times New Roman" panose="02020603050405020304" pitchFamily="18" charset="0"/>
                <a:cs typeface="Times New Roman" panose="02020603050405020304" pitchFamily="18" charset="0"/>
              </a:rPr>
              <a:t>NGHIÊN CỨU MẠNG CẢM BIẾN KHÔNG DÂY VÀ ỨNG DỤNG TRONG GIÁM SÁT SỰ THAY ĐỔI CỦA MÔI TRƯỜNG </a:t>
            </a:r>
            <a:endParaRPr lang="vi-VN" sz="3200" b="1"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DB98EFE-D30E-DAEB-9573-1AAACF38444C}"/>
              </a:ext>
            </a:extLst>
          </p:cNvPr>
          <p:cNvSpPr txBox="1"/>
          <p:nvPr/>
        </p:nvSpPr>
        <p:spPr>
          <a:xfrm>
            <a:off x="3041505" y="3907186"/>
            <a:ext cx="6078828" cy="1200329"/>
          </a:xfrm>
          <a:prstGeom prst="rect">
            <a:avLst/>
          </a:prstGeom>
          <a:noFill/>
        </p:spPr>
        <p:txBody>
          <a:bodyPr wrap="square">
            <a:spAutoFit/>
          </a:bodyPr>
          <a:lstStyle/>
          <a:p>
            <a:pPr algn="l"/>
            <a:r>
              <a:rPr lang="en-US" sz="1800" b="1" dirty="0" err="1">
                <a:solidFill>
                  <a:srgbClr val="0070C0"/>
                </a:solidFill>
                <a:latin typeface="Times New Roman" panose="02020603050405020304" pitchFamily="18" charset="0"/>
                <a:cs typeface="Times New Roman" panose="02020603050405020304" pitchFamily="18" charset="0"/>
              </a:rPr>
              <a:t>Giáo</a:t>
            </a:r>
            <a:r>
              <a:rPr lang="en-US" sz="1800" b="1" dirty="0">
                <a:solidFill>
                  <a:srgbClr val="0070C0"/>
                </a:solidFill>
                <a:latin typeface="Times New Roman" panose="02020603050405020304" pitchFamily="18" charset="0"/>
                <a:cs typeface="Times New Roman" panose="02020603050405020304" pitchFamily="18" charset="0"/>
              </a:rPr>
              <a:t> </a:t>
            </a:r>
            <a:r>
              <a:rPr lang="en-US" sz="1800" b="1" dirty="0" err="1">
                <a:solidFill>
                  <a:srgbClr val="0070C0"/>
                </a:solidFill>
                <a:latin typeface="Times New Roman" panose="02020603050405020304" pitchFamily="18" charset="0"/>
                <a:cs typeface="Times New Roman" panose="02020603050405020304" pitchFamily="18" charset="0"/>
              </a:rPr>
              <a:t>viên</a:t>
            </a:r>
            <a:r>
              <a:rPr lang="en-US" sz="1800" b="1" dirty="0">
                <a:solidFill>
                  <a:srgbClr val="0070C0"/>
                </a:solidFill>
                <a:latin typeface="Times New Roman" panose="02020603050405020304" pitchFamily="18" charset="0"/>
                <a:cs typeface="Times New Roman" panose="02020603050405020304" pitchFamily="18" charset="0"/>
              </a:rPr>
              <a:t> </a:t>
            </a:r>
            <a:r>
              <a:rPr lang="en-US" sz="1800" b="1" dirty="0" err="1">
                <a:solidFill>
                  <a:srgbClr val="0070C0"/>
                </a:solidFill>
                <a:latin typeface="Times New Roman" panose="02020603050405020304" pitchFamily="18" charset="0"/>
                <a:cs typeface="Times New Roman" panose="02020603050405020304" pitchFamily="18" charset="0"/>
              </a:rPr>
              <a:t>hướng</a:t>
            </a:r>
            <a:r>
              <a:rPr lang="en-US" sz="1800" b="1" dirty="0">
                <a:solidFill>
                  <a:srgbClr val="0070C0"/>
                </a:solidFill>
                <a:latin typeface="Times New Roman" panose="02020603050405020304" pitchFamily="18" charset="0"/>
                <a:cs typeface="Times New Roman" panose="02020603050405020304" pitchFamily="18" charset="0"/>
              </a:rPr>
              <a:t> </a:t>
            </a:r>
            <a:r>
              <a:rPr lang="en-US" sz="1800" b="1" dirty="0" err="1">
                <a:solidFill>
                  <a:srgbClr val="0070C0"/>
                </a:solidFill>
                <a:latin typeface="Times New Roman" panose="02020603050405020304" pitchFamily="18" charset="0"/>
                <a:cs typeface="Times New Roman" panose="02020603050405020304" pitchFamily="18" charset="0"/>
              </a:rPr>
              <a:t>dẫn</a:t>
            </a:r>
            <a:r>
              <a:rPr lang="en-US" sz="1800" b="1" dirty="0">
                <a:solidFill>
                  <a:srgbClr val="0070C0"/>
                </a:solidFill>
                <a:latin typeface="Times New Roman" panose="02020603050405020304" pitchFamily="18" charset="0"/>
                <a:cs typeface="Times New Roman" panose="02020603050405020304" pitchFamily="18" charset="0"/>
              </a:rPr>
              <a:t> : 	</a:t>
            </a:r>
            <a:r>
              <a:rPr lang="en-US" sz="1800" b="1">
                <a:solidFill>
                  <a:srgbClr val="0070C0"/>
                </a:solidFill>
                <a:latin typeface="Times New Roman" panose="02020603050405020304" pitchFamily="18" charset="0"/>
                <a:cs typeface="Times New Roman" panose="02020603050405020304" pitchFamily="18" charset="0"/>
              </a:rPr>
              <a:t> Cô Trần Thiên Thanh </a:t>
            </a:r>
            <a:endParaRPr lang="en-US" sz="1800" b="1" dirty="0">
              <a:solidFill>
                <a:srgbClr val="0070C0"/>
              </a:solidFill>
              <a:latin typeface="Times New Roman" panose="02020603050405020304" pitchFamily="18" charset="0"/>
              <a:cs typeface="Times New Roman" panose="02020603050405020304" pitchFamily="18" charset="0"/>
            </a:endParaRPr>
          </a:p>
          <a:p>
            <a:pPr algn="l"/>
            <a:r>
              <a:rPr lang="en-US" b="1" dirty="0">
                <a:solidFill>
                  <a:srgbClr val="0070C0"/>
                </a:solidFill>
                <a:latin typeface="Times New Roman" panose="02020603050405020304" pitchFamily="18" charset="0"/>
                <a:cs typeface="Times New Roman" panose="02020603050405020304" pitchFamily="18" charset="0"/>
              </a:rPr>
              <a:t>Sinh </a:t>
            </a:r>
            <a:r>
              <a:rPr lang="en-US" b="1" dirty="0" err="1">
                <a:solidFill>
                  <a:srgbClr val="0070C0"/>
                </a:solidFill>
                <a:latin typeface="Times New Roman" panose="02020603050405020304" pitchFamily="18" charset="0"/>
                <a:cs typeface="Times New Roman" panose="02020603050405020304" pitchFamily="18" charset="0"/>
              </a:rPr>
              <a:t>viên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a:t>
            </a:r>
            <a:r>
              <a:rPr lang="en-US" sz="1800" b="1" dirty="0" err="1">
                <a:solidFill>
                  <a:srgbClr val="0070C0"/>
                </a:solidFill>
                <a:latin typeface="Times New Roman" panose="02020603050405020304" pitchFamily="18" charset="0"/>
                <a:cs typeface="Times New Roman" panose="02020603050405020304" pitchFamily="18" charset="0"/>
              </a:rPr>
              <a:t>hực</a:t>
            </a:r>
            <a:r>
              <a:rPr lang="en-US" sz="1800" b="1" dirty="0">
                <a:solidFill>
                  <a:srgbClr val="0070C0"/>
                </a:solidFill>
                <a:latin typeface="Times New Roman" panose="02020603050405020304" pitchFamily="18" charset="0"/>
                <a:cs typeface="Times New Roman" panose="02020603050405020304" pitchFamily="18" charset="0"/>
              </a:rPr>
              <a:t> </a:t>
            </a:r>
            <a:r>
              <a:rPr lang="en-US" sz="1800" b="1" dirty="0" err="1">
                <a:solidFill>
                  <a:srgbClr val="0070C0"/>
                </a:solidFill>
                <a:latin typeface="Times New Roman" panose="02020603050405020304" pitchFamily="18" charset="0"/>
                <a:cs typeface="Times New Roman" panose="02020603050405020304" pitchFamily="18" charset="0"/>
              </a:rPr>
              <a:t>hiện</a:t>
            </a:r>
            <a:r>
              <a:rPr lang="en-US" sz="1800" b="1" dirty="0">
                <a:solidFill>
                  <a:srgbClr val="0070C0"/>
                </a:solidFill>
                <a:latin typeface="Times New Roman" panose="02020603050405020304" pitchFamily="18" charset="0"/>
                <a:cs typeface="Times New Roman" panose="02020603050405020304" pitchFamily="18" charset="0"/>
              </a:rPr>
              <a:t>    : </a:t>
            </a:r>
            <a:r>
              <a:rPr lang="en-US" b="1" dirty="0">
                <a:solidFill>
                  <a:srgbClr val="0070C0"/>
                </a:solidFill>
                <a:latin typeface="Times New Roman" panose="02020603050405020304" pitchFamily="18" charset="0"/>
                <a:cs typeface="Times New Roman" panose="02020603050405020304" pitchFamily="18" charset="0"/>
              </a:rPr>
              <a:t>	</a:t>
            </a:r>
            <a:r>
              <a:rPr lang="en-US" sz="1800" b="1">
                <a:solidFill>
                  <a:srgbClr val="0070C0"/>
                </a:solidFill>
                <a:latin typeface="Times New Roman" panose="02020603050405020304" pitchFamily="18" charset="0"/>
                <a:cs typeface="Times New Roman" panose="02020603050405020304" pitchFamily="18" charset="0"/>
              </a:rPr>
              <a:t> Lê Hồng Lĩnh	</a:t>
            </a:r>
            <a:endParaRPr lang="en-US" sz="1800" b="1" dirty="0">
              <a:solidFill>
                <a:srgbClr val="0070C0"/>
              </a:solidFill>
              <a:latin typeface="Times New Roman" panose="02020603050405020304" pitchFamily="18" charset="0"/>
              <a:cs typeface="Times New Roman" panose="02020603050405020304" pitchFamily="18" charset="0"/>
            </a:endParaRPr>
          </a:p>
          <a:p>
            <a:pPr algn="l"/>
            <a:r>
              <a:rPr lang="en-US" sz="1800" b="1" dirty="0">
                <a:solidFill>
                  <a:srgbClr val="0070C0"/>
                </a:solidFill>
                <a:latin typeface="Times New Roman" panose="02020603050405020304" pitchFamily="18" charset="0"/>
                <a:cs typeface="Times New Roman" panose="02020603050405020304" pitchFamily="18" charset="0"/>
              </a:rPr>
              <a:t>MSSV		     : 	</a:t>
            </a:r>
            <a:r>
              <a:rPr lang="en-US" sz="1800" b="1">
                <a:solidFill>
                  <a:srgbClr val="0070C0"/>
                </a:solidFill>
                <a:latin typeface="Times New Roman" panose="02020603050405020304" pitchFamily="18" charset="0"/>
                <a:cs typeface="Times New Roman" panose="02020603050405020304" pitchFamily="18" charset="0"/>
              </a:rPr>
              <a:t> 2051120137	</a:t>
            </a:r>
            <a:endParaRPr lang="en-US" sz="1800" b="1" dirty="0">
              <a:solidFill>
                <a:srgbClr val="0070C0"/>
              </a:solidFill>
              <a:latin typeface="Times New Roman" panose="02020603050405020304" pitchFamily="18" charset="0"/>
              <a:cs typeface="Times New Roman" panose="02020603050405020304" pitchFamily="18" charset="0"/>
            </a:endParaRPr>
          </a:p>
          <a:p>
            <a:r>
              <a:rPr lang="en-US" b="1" dirty="0" err="1">
                <a:solidFill>
                  <a:srgbClr val="0070C0"/>
                </a:solidFill>
                <a:latin typeface="Times New Roman" panose="02020603050405020304" pitchFamily="18" charset="0"/>
                <a:cs typeface="Times New Roman" panose="02020603050405020304" pitchFamily="18" charset="0"/>
              </a:rPr>
              <a:t>Lớp</a:t>
            </a:r>
            <a:r>
              <a:rPr lang="en-US" b="1" dirty="0">
                <a:solidFill>
                  <a:srgbClr val="0070C0"/>
                </a:solidFill>
                <a:latin typeface="Times New Roman" panose="02020603050405020304" pitchFamily="18" charset="0"/>
                <a:cs typeface="Times New Roman" panose="02020603050405020304" pitchFamily="18" charset="0"/>
              </a:rPr>
              <a:t>		     : </a:t>
            </a:r>
            <a:r>
              <a:rPr lang="en-US" b="1">
                <a:solidFill>
                  <a:srgbClr val="0070C0"/>
                </a:solidFill>
                <a:latin typeface="Times New Roman" panose="02020603050405020304" pitchFamily="18" charset="0"/>
                <a:cs typeface="Times New Roman" panose="02020603050405020304" pitchFamily="18" charset="0"/>
              </a:rPr>
              <a:t>	 CN20B</a:t>
            </a:r>
            <a:endParaRPr lang="en-US" sz="1800" b="1" dirty="0">
              <a:solidFill>
                <a:srgbClr val="0070C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12B2357-DD42-045D-9398-B73B39CF2DD1}"/>
              </a:ext>
            </a:extLst>
          </p:cNvPr>
          <p:cNvSpPr txBox="1"/>
          <p:nvPr/>
        </p:nvSpPr>
        <p:spPr>
          <a:xfrm>
            <a:off x="4288665" y="6221483"/>
            <a:ext cx="3031599" cy="369332"/>
          </a:xfrm>
          <a:prstGeom prst="rect">
            <a:avLst/>
          </a:prstGeom>
          <a:noFill/>
        </p:spPr>
        <p:txBody>
          <a:bodyPr wrap="none" rtlCol="0">
            <a:spAutoFit/>
          </a:bodyPr>
          <a:lstStyle/>
          <a:p>
            <a:r>
              <a:rPr lang="en-US" sz="1800" i="1" dirty="0">
                <a:latin typeface="Times New Roman" panose="02020603050405020304" pitchFamily="18" charset="0"/>
                <a:cs typeface="Times New Roman" panose="02020603050405020304" pitchFamily="18" charset="0"/>
              </a:rPr>
              <a:t>Thành </a:t>
            </a:r>
            <a:r>
              <a:rPr lang="en-US" sz="1800" i="1" dirty="0" err="1">
                <a:latin typeface="Times New Roman" panose="02020603050405020304" pitchFamily="18" charset="0"/>
                <a:cs typeface="Times New Roman" panose="02020603050405020304" pitchFamily="18" charset="0"/>
              </a:rPr>
              <a:t>phố</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Hồ</a:t>
            </a:r>
            <a:r>
              <a:rPr lang="en-US" sz="1800" i="1" dirty="0">
                <a:latin typeface="Times New Roman" panose="02020603050405020304" pitchFamily="18" charset="0"/>
                <a:cs typeface="Times New Roman" panose="02020603050405020304" pitchFamily="18" charset="0"/>
              </a:rPr>
              <a:t> Chí Minh, 2023</a:t>
            </a:r>
            <a:endParaRPr lang="en-US" dirty="0"/>
          </a:p>
        </p:txBody>
      </p:sp>
      <p:sp>
        <p:nvSpPr>
          <p:cNvPr id="2" name="Slide Number Placeholder 1">
            <a:extLst>
              <a:ext uri="{FF2B5EF4-FFF2-40B4-BE49-F238E27FC236}">
                <a16:creationId xmlns:a16="http://schemas.microsoft.com/office/drawing/2014/main" id="{760889EA-3F2C-569E-EA76-F85F4197C64D}"/>
              </a:ext>
            </a:extLst>
          </p:cNvPr>
          <p:cNvSpPr>
            <a:spLocks noGrp="1"/>
          </p:cNvSpPr>
          <p:nvPr>
            <p:ph type="sldNum" sz="quarter" idx="12"/>
          </p:nvPr>
        </p:nvSpPr>
        <p:spPr>
          <a:xfrm>
            <a:off x="9120333" y="6310311"/>
            <a:ext cx="2736414" cy="365125"/>
          </a:xfrm>
        </p:spPr>
        <p:txBody>
          <a:bodyPr/>
          <a:lstStyle/>
          <a:p>
            <a:fld id="{DDB4A227-5E6B-4D9F-B72A-27FA68C2FEDC}" type="slidenum">
              <a:rPr lang="vi-VN" sz="1600" b="1" smtClean="0">
                <a:solidFill>
                  <a:srgbClr val="002060"/>
                </a:solidFill>
                <a:latin typeface="Times New Roman" panose="02020603050405020304" pitchFamily="18" charset="0"/>
                <a:cs typeface="Times New Roman" panose="02020603050405020304" pitchFamily="18" charset="0"/>
              </a:rPr>
              <a:pPr/>
              <a:t>1</a:t>
            </a:fld>
            <a:r>
              <a:rPr lang="en-US" sz="1600" b="1">
                <a:solidFill>
                  <a:srgbClr val="002060"/>
                </a:solidFill>
                <a:latin typeface="Times New Roman" panose="02020603050405020304" pitchFamily="18" charset="0"/>
                <a:cs typeface="Times New Roman" panose="02020603050405020304" pitchFamily="18" charset="0"/>
              </a:rPr>
              <a:t>/29</a:t>
            </a:r>
            <a:endParaRPr lang="vi-VN" sz="1600" b="1" dirty="0">
              <a:solidFill>
                <a:srgbClr val="002060"/>
              </a:solidFill>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210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166255" y="652746"/>
            <a:ext cx="11887200" cy="1325563"/>
          </a:xfrm>
        </p:spPr>
        <p:txBody>
          <a:bodyPr>
            <a:normAutofit/>
          </a:bodyPr>
          <a:lstStyle/>
          <a:p>
            <a:r>
              <a:rPr lang="en-US" sz="2900" b="1">
                <a:solidFill>
                  <a:srgbClr val="FF0000"/>
                </a:solidFill>
                <a:effectLst/>
                <a:latin typeface="Times New Roman" panose="02020603050405020304" pitchFamily="18" charset="0"/>
                <a:ea typeface="Calibri" panose="020F0502020204030204" pitchFamily="34" charset="0"/>
              </a:rPr>
              <a:t>Chương 2: </a:t>
            </a:r>
            <a:r>
              <a:rPr lang="en-US" sz="2900" b="1">
                <a:solidFill>
                  <a:srgbClr val="FF0000"/>
                </a:solidFill>
                <a:latin typeface="Times New Roman" panose="02020603050405020304" pitchFamily="18" charset="0"/>
                <a:ea typeface="Calibri" panose="020F0502020204030204" pitchFamily="34" charset="0"/>
              </a:rPr>
              <a:t>KIẾN TRÚC</a:t>
            </a:r>
            <a:r>
              <a:rPr lang="vi-VN" sz="2900" b="1">
                <a:solidFill>
                  <a:srgbClr val="FF0000"/>
                </a:solidFill>
                <a:latin typeface="Times New Roman" panose="02020603050405020304" pitchFamily="18" charset="0"/>
                <a:ea typeface="Calibri" panose="020F0502020204030204" pitchFamily="34" charset="0"/>
              </a:rPr>
              <a:t> MẠNG</a:t>
            </a:r>
            <a:r>
              <a:rPr lang="en-US" sz="2900" b="1">
                <a:solidFill>
                  <a:srgbClr val="FF0000"/>
                </a:solidFill>
                <a:latin typeface="Times New Roman" panose="02020603050405020304" pitchFamily="18" charset="0"/>
                <a:ea typeface="Calibri" panose="020F0502020204030204" pitchFamily="34" charset="0"/>
              </a:rPr>
              <a:t> CỦA MẠNG CẢM BIẾN KHÔNG DÂY</a:t>
            </a:r>
            <a:endParaRPr lang="en-US" sz="29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600" b="1" smtClean="0">
                <a:solidFill>
                  <a:srgbClr val="002060"/>
                </a:solidFill>
                <a:latin typeface="Times New Roman" panose="02020603050405020304" pitchFamily="18" charset="0"/>
                <a:cs typeface="Times New Roman" panose="02020603050405020304" pitchFamily="18" charset="0"/>
              </a:rPr>
              <a:pPr/>
              <a:t>10</a:t>
            </a:fld>
            <a:r>
              <a:rPr lang="en-US" sz="1600" b="1">
                <a:solidFill>
                  <a:srgbClr val="002060"/>
                </a:solidFill>
                <a:latin typeface="Times New Roman" panose="02020603050405020304" pitchFamily="18" charset="0"/>
                <a:cs typeface="Times New Roman" panose="02020603050405020304" pitchFamily="18" charset="0"/>
              </a:rPr>
              <a:t>/29</a:t>
            </a:r>
            <a:endParaRPr lang="vi-VN" sz="1600" b="1" dirty="0">
              <a:solidFill>
                <a:srgbClr val="002060"/>
              </a:solidFill>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880720" y="1851188"/>
            <a:ext cx="9543440" cy="908339"/>
          </a:xfrm>
        </p:spPr>
        <p:txBody>
          <a:bodyPr>
            <a:normAutofit/>
          </a:bodyPr>
          <a:lstStyle/>
          <a:p>
            <a:pPr marL="0" indent="0">
              <a:buNone/>
            </a:pPr>
            <a:r>
              <a:rPr lang="en-US" sz="2300" b="1" u="sng" dirty="0">
                <a:latin typeface="Times New Roman" panose="02020603050405020304" pitchFamily="18" charset="0"/>
                <a:cs typeface="Times New Roman" panose="02020603050405020304" pitchFamily="18" charset="0"/>
              </a:rPr>
              <a:t>2.1. </a:t>
            </a:r>
            <a:r>
              <a:rPr lang="en-US" sz="2300" b="1" u="sng" dirty="0" err="1">
                <a:latin typeface="Times New Roman" panose="02020603050405020304" pitchFamily="18" charset="0"/>
                <a:cs typeface="Times New Roman" panose="02020603050405020304" pitchFamily="18" charset="0"/>
              </a:rPr>
              <a:t>Lớp</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giao</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thức</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vận</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chuyển</a:t>
            </a:r>
            <a:r>
              <a:rPr lang="en-US" sz="2300" b="1" u="sng" dirty="0">
                <a:latin typeface="Times New Roman" panose="02020603050405020304" pitchFamily="18" charset="0"/>
                <a:cs typeface="Times New Roman" panose="02020603050405020304" pitchFamily="18" charset="0"/>
              </a:rPr>
              <a:t> ( Transport layer protocols)</a:t>
            </a:r>
          </a:p>
        </p:txBody>
      </p:sp>
      <p:sp>
        <p:nvSpPr>
          <p:cNvPr id="9" name="Rectangle 2">
            <a:extLst>
              <a:ext uri="{FF2B5EF4-FFF2-40B4-BE49-F238E27FC236}">
                <a16:creationId xmlns:a16="http://schemas.microsoft.com/office/drawing/2014/main" id="{71ED81C1-78D4-5697-2AC4-D26817BF3787}"/>
              </a:ext>
            </a:extLst>
          </p:cNvPr>
          <p:cNvSpPr>
            <a:spLocks noChangeArrowheads="1"/>
          </p:cNvSpPr>
          <p:nvPr/>
        </p:nvSpPr>
        <p:spPr bwMode="auto">
          <a:xfrm>
            <a:off x="1364906" y="2467720"/>
            <a:ext cx="13810062" cy="4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27DEBC39-19CB-0534-0B90-77BEE5751708}"/>
              </a:ext>
            </a:extLst>
          </p:cNvPr>
          <p:cNvSpPr txBox="1"/>
          <p:nvPr/>
        </p:nvSpPr>
        <p:spPr>
          <a:xfrm>
            <a:off x="880720" y="2316480"/>
            <a:ext cx="10400398" cy="4038093"/>
          </a:xfrm>
          <a:prstGeom prst="rect">
            <a:avLst/>
          </a:prstGeom>
          <a:noFill/>
        </p:spPr>
        <p:txBody>
          <a:bodyPr wrap="square" rtlCol="0">
            <a:spAutoFit/>
          </a:bodyPr>
          <a:lstStyle/>
          <a:p>
            <a:pPr algn="just"/>
            <a:endParaRPr lang="en-US" sz="2000" dirty="0">
              <a:solidFill>
                <a:srgbClr val="000000"/>
              </a:solidFill>
              <a:latin typeface="Times New Roman" panose="02020603050405020304" pitchFamily="18" charset="0"/>
              <a:ea typeface="Times New Roman" panose="02020603050405020304" pitchFamily="18" charset="0"/>
            </a:endParaRPr>
          </a:p>
          <a:p>
            <a:pPr algn="just"/>
            <a:r>
              <a:rPr lang="en-US" sz="2000" dirty="0">
                <a:solidFill>
                  <a:srgbClr val="000000"/>
                </a:solidFill>
                <a:latin typeface="Times New Roman" panose="02020603050405020304" pitchFamily="18" charset="0"/>
                <a:ea typeface="Times New Roman" panose="02020603050405020304" pitchFamily="18" charset="0"/>
              </a:rPr>
              <a:t>- C</a:t>
            </a:r>
            <a:r>
              <a:rPr lang="vi-VN" sz="2000" dirty="0">
                <a:solidFill>
                  <a:srgbClr val="000000"/>
                </a:solidFill>
                <a:effectLst/>
                <a:latin typeface="Times New Roman" panose="02020603050405020304" pitchFamily="18" charset="0"/>
                <a:ea typeface="Times New Roman" panose="02020603050405020304" pitchFamily="18" charset="0"/>
              </a:rPr>
              <a:t>hịu trách nhiệm truyền các gói dữ liệu từ đầu đến cuối</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b</a:t>
            </a:r>
            <a:r>
              <a:rPr lang="vi-VN" sz="2000" dirty="0">
                <a:solidFill>
                  <a:srgbClr val="000000"/>
                </a:solidFill>
                <a:effectLst/>
                <a:latin typeface="Times New Roman" panose="02020603050405020304" pitchFamily="18" charset="0"/>
                <a:ea typeface="Times New Roman" panose="02020603050405020304" pitchFamily="18" charset="0"/>
              </a:rPr>
              <a:t>ao gồm các điều khoản để phân phối dữ liệu đáng tin cậy hoặc không đáng tin cậy và kiểm soát tắc nghẽn tập trung hoặc phân tán</a:t>
            </a:r>
            <a:r>
              <a:rPr lang="en-US" sz="2000" dirty="0">
                <a:solidFill>
                  <a:srgbClr val="000000"/>
                </a:solidFill>
                <a:effectLst/>
                <a:latin typeface="Times New Roman" panose="02020603050405020304" pitchFamily="18" charset="0"/>
                <a:ea typeface="Times New Roman" panose="02020603050405020304" pitchFamily="18" charset="0"/>
              </a:rPr>
              <a:t>.</a:t>
            </a:r>
          </a:p>
          <a:p>
            <a:pPr algn="just"/>
            <a:endParaRPr lang="en-US" sz="2000" dirty="0">
              <a:solidFill>
                <a:srgbClr val="000000"/>
              </a:solidFill>
              <a:effectLst/>
              <a:latin typeface="Times New Roman" panose="02020603050405020304" pitchFamily="18" charset="0"/>
              <a:ea typeface="Times New Roman" panose="02020603050405020304" pitchFamily="18" charset="0"/>
            </a:endParaRPr>
          </a:p>
          <a:p>
            <a:pPr algn="just"/>
            <a:r>
              <a:rPr lang="en-US" sz="2000" dirty="0">
                <a:solidFill>
                  <a:srgbClr val="000000"/>
                </a:solidFill>
                <a:latin typeface="Times New Roman" panose="02020603050405020304" pitchFamily="18" charset="0"/>
                <a:ea typeface="Times New Roman" panose="02020603050405020304" pitchFamily="18" charset="0"/>
              </a:rPr>
              <a:t>- P</a:t>
            </a:r>
            <a:r>
              <a:rPr lang="vi-VN" sz="2000" dirty="0">
                <a:solidFill>
                  <a:srgbClr val="000000"/>
                </a:solidFill>
                <a:effectLst/>
                <a:latin typeface="Times New Roman" panose="02020603050405020304" pitchFamily="18" charset="0"/>
                <a:ea typeface="Times New Roman" panose="02020603050405020304" pitchFamily="18" charset="0"/>
              </a:rPr>
              <a:t>hải được thiết kế cẩn thận vì chúng có thể nhanh chóng lấn át WSN bị hạn chế. Khi các ứng dụng WSN hoàn thiện</a:t>
            </a:r>
            <a:r>
              <a:rPr lang="en-US" sz="2000" dirty="0">
                <a:solidFill>
                  <a:srgbClr val="000000"/>
                </a:solidFill>
                <a:effectLst/>
                <a:latin typeface="Times New Roman" panose="02020603050405020304" pitchFamily="18" charset="0"/>
                <a:ea typeface="Times New Roman" panose="02020603050405020304" pitchFamily="18" charset="0"/>
              </a:rPr>
              <a:t>, </a:t>
            </a:r>
            <a:r>
              <a:rPr lang="vi-VN" sz="2000" dirty="0">
                <a:solidFill>
                  <a:srgbClr val="000000"/>
                </a:solidFill>
                <a:effectLst/>
                <a:latin typeface="Times New Roman" panose="02020603050405020304" pitchFamily="18" charset="0"/>
                <a:ea typeface="Times New Roman" panose="02020603050405020304" pitchFamily="18" charset="0"/>
              </a:rPr>
              <a:t>phải thiết kế và triển khai các giao thức hiệu quả cho kiến trúc mạng để đảm bảo độ tin cậy trong mạng điều khiển dữ liệu.</a:t>
            </a:r>
            <a:endParaRPr lang="en-US" sz="2000" dirty="0">
              <a:solidFill>
                <a:srgbClr val="000000"/>
              </a:solidFill>
              <a:effectLst/>
              <a:latin typeface="Times New Roman" panose="02020603050405020304" pitchFamily="18" charset="0"/>
              <a:ea typeface="Times New Roman" panose="02020603050405020304" pitchFamily="18" charset="0"/>
            </a:endParaRPr>
          </a:p>
          <a:p>
            <a:pPr algn="just"/>
            <a:endParaRPr lang="en-US" sz="2000" dirty="0">
              <a:solidFill>
                <a:srgbClr val="000000"/>
              </a:solidFill>
              <a:effectLst/>
              <a:latin typeface="Times New Roman" panose="02020603050405020304" pitchFamily="18" charset="0"/>
              <a:ea typeface="Times New Roman" panose="02020603050405020304" pitchFamily="18" charset="0"/>
            </a:endParaRPr>
          </a:p>
          <a:p>
            <a:pPr algn="just"/>
            <a:r>
              <a:rPr lang="en-US" sz="2000" dirty="0">
                <a:solidFill>
                  <a:srgbClr val="000000"/>
                </a:solidFill>
                <a:effectLst/>
                <a:latin typeface="Times New Roman" panose="02020603050405020304" pitchFamily="18" charset="0"/>
                <a:ea typeface="Times New Roman" panose="02020603050405020304" pitchFamily="18" charset="0"/>
              </a:rPr>
              <a:t>- </a:t>
            </a:r>
            <a:r>
              <a:rPr lang="vi-VN" sz="2000" dirty="0">
                <a:solidFill>
                  <a:srgbClr val="000000"/>
                </a:solidFill>
                <a:effectLst/>
                <a:latin typeface="Times New Roman" panose="02020603050405020304" pitchFamily="18" charset="0"/>
                <a:ea typeface="Times New Roman" panose="02020603050405020304" pitchFamily="18" charset="0"/>
              </a:rPr>
              <a:t>Nguyên thủy được tích hợp vào các giao thức lớp vận chuyển để phân phối dữ liệu đáng tin cậy, nhắc nhở truyền lại các gói trong trường hợp gói bị rớt. </a:t>
            </a:r>
            <a:endParaRPr lang="en-US" sz="2000"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pPr>
            <a:endParaRPr lang="en-US" sz="2000"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pPr>
            <a:endParaRPr lang="en-US" sz="2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1305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120073" y="452638"/>
            <a:ext cx="11877963" cy="1325563"/>
          </a:xfrm>
        </p:spPr>
        <p:txBody>
          <a:bodyPr>
            <a:normAutofit/>
          </a:bodyPr>
          <a:lstStyle/>
          <a:p>
            <a:r>
              <a:rPr lang="en-US" sz="2800" b="1">
                <a:solidFill>
                  <a:srgbClr val="FF0000"/>
                </a:solidFill>
                <a:effectLst/>
                <a:latin typeface="Times New Roman" panose="02020603050405020304" pitchFamily="18" charset="0"/>
                <a:ea typeface="Calibri" panose="020F0502020204030204" pitchFamily="34" charset="0"/>
              </a:rPr>
              <a:t>Chương 2: </a:t>
            </a:r>
            <a:r>
              <a:rPr lang="en-US" sz="2800" b="1">
                <a:solidFill>
                  <a:srgbClr val="FF0000"/>
                </a:solidFill>
                <a:latin typeface="Times New Roman" panose="02020603050405020304" pitchFamily="18" charset="0"/>
                <a:ea typeface="Calibri" panose="020F0502020204030204" pitchFamily="34" charset="0"/>
              </a:rPr>
              <a:t>KIẾN TRÚC</a:t>
            </a:r>
            <a:r>
              <a:rPr lang="vi-VN" sz="2800" b="1">
                <a:solidFill>
                  <a:srgbClr val="FF0000"/>
                </a:solidFill>
                <a:latin typeface="Times New Roman" panose="02020603050405020304" pitchFamily="18" charset="0"/>
                <a:ea typeface="Calibri" panose="020F0502020204030204" pitchFamily="34" charset="0"/>
              </a:rPr>
              <a:t> MẠNG</a:t>
            </a:r>
            <a:r>
              <a:rPr lang="en-US" sz="2800" b="1">
                <a:solidFill>
                  <a:srgbClr val="FF0000"/>
                </a:solidFill>
                <a:latin typeface="Times New Roman" panose="02020603050405020304" pitchFamily="18" charset="0"/>
                <a:ea typeface="Calibri" panose="020F0502020204030204" pitchFamily="34" charset="0"/>
              </a:rPr>
              <a:t> CỦA MẠNG CẢM BIẾN KHÔNG DÂY</a:t>
            </a:r>
            <a:endParaRPr lang="en-US" sz="28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600" b="1" smtClean="0">
                <a:solidFill>
                  <a:srgbClr val="002060"/>
                </a:solidFill>
                <a:latin typeface="Times New Roman" panose="02020603050405020304" pitchFamily="18" charset="0"/>
                <a:cs typeface="Times New Roman" panose="02020603050405020304" pitchFamily="18" charset="0"/>
              </a:rPr>
              <a:pPr/>
              <a:t>11</a:t>
            </a:fld>
            <a:r>
              <a:rPr lang="en-US" sz="1600" b="1">
                <a:solidFill>
                  <a:srgbClr val="002060"/>
                </a:solidFill>
                <a:latin typeface="Times New Roman" panose="02020603050405020304" pitchFamily="18" charset="0"/>
                <a:cs typeface="Times New Roman" panose="02020603050405020304" pitchFamily="18" charset="0"/>
              </a:rPr>
              <a:t>/29</a:t>
            </a:r>
            <a:endParaRPr lang="vi-VN" sz="1600" b="1" dirty="0">
              <a:solidFill>
                <a:srgbClr val="00206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951635" y="1551026"/>
            <a:ext cx="10030689" cy="4805311"/>
          </a:xfrm>
        </p:spPr>
        <p:txBody>
          <a:bodyPr>
            <a:normAutofit/>
          </a:bodyPr>
          <a:lstStyle/>
          <a:p>
            <a:pPr marL="0" indent="0">
              <a:buNone/>
            </a:pPr>
            <a:r>
              <a:rPr lang="en-US" sz="2300" b="1" u="sng" dirty="0">
                <a:latin typeface="Times New Roman" panose="02020603050405020304" pitchFamily="18" charset="0"/>
                <a:cs typeface="Times New Roman" panose="02020603050405020304" pitchFamily="18" charset="0"/>
              </a:rPr>
              <a:t>2.2. </a:t>
            </a:r>
            <a:r>
              <a:rPr lang="en-US" sz="2300" b="1" u="sng" dirty="0" err="1">
                <a:latin typeface="Times New Roman" panose="02020603050405020304" pitchFamily="18" charset="0"/>
                <a:cs typeface="Times New Roman" panose="02020603050405020304" pitchFamily="18" charset="0"/>
              </a:rPr>
              <a:t>Định</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tuyến</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trong</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lớp</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mạng</a:t>
            </a:r>
            <a:endParaRPr lang="en-US" sz="2300" b="1" u="sng" dirty="0">
              <a:latin typeface="Times New Roman" panose="02020603050405020304" pitchFamily="18" charset="0"/>
              <a:cs typeface="Times New Roman" panose="02020603050405020304" pitchFamily="18" charset="0"/>
            </a:endParaRPr>
          </a:p>
          <a:p>
            <a:pPr marL="0" indent="0">
              <a:buNone/>
            </a:pPr>
            <a:r>
              <a:rPr lang="en-US" sz="2000" dirty="0">
                <a:solidFill>
                  <a:srgbClr val="000000"/>
                </a:solidFill>
                <a:latin typeface="Times New Roman" panose="02020603050405020304" pitchFamily="18" charset="0"/>
                <a:ea typeface="Times New Roman" panose="02020603050405020304" pitchFamily="18" charset="0"/>
              </a:rPr>
              <a:t>C</a:t>
            </a:r>
            <a:r>
              <a:rPr lang="vi-VN" sz="2000" dirty="0">
                <a:solidFill>
                  <a:srgbClr val="000000"/>
                </a:solidFill>
                <a:effectLst/>
                <a:latin typeface="Times New Roman" panose="02020603050405020304" pitchFamily="18" charset="0"/>
                <a:ea typeface="Times New Roman" panose="02020603050405020304" pitchFamily="18" charset="0"/>
              </a:rPr>
              <a:t>ác giao thức định tuyến có thể được phân tách thành các giao thức</a:t>
            </a:r>
            <a:r>
              <a:rPr lang="en-US" sz="2000" dirty="0">
                <a:solidFill>
                  <a:srgbClr val="000000"/>
                </a:solidFill>
                <a:effectLst/>
                <a:latin typeface="Times New Roman" panose="02020603050405020304" pitchFamily="18" charset="0"/>
                <a:ea typeface="Times New Roman" panose="02020603050405020304" pitchFamily="18" charset="0"/>
              </a:rPr>
              <a:t>:</a:t>
            </a:r>
          </a:p>
          <a:p>
            <a:pPr marL="0" indent="0">
              <a:buNone/>
            </a:pPr>
            <a:r>
              <a:rPr lang="en-US" sz="2000" dirty="0">
                <a:solidFill>
                  <a:srgbClr val="000000"/>
                </a:solidFill>
                <a:latin typeface="Times New Roman" panose="02020603050405020304" pitchFamily="18" charset="0"/>
                <a:ea typeface="Times New Roman" panose="02020603050405020304" pitchFamily="18" charset="0"/>
              </a:rPr>
              <a:t> </a:t>
            </a:r>
            <a:r>
              <a:rPr lang="en-US" sz="2000" b="1" dirty="0" err="1">
                <a:solidFill>
                  <a:srgbClr val="000000"/>
                </a:solidFill>
                <a:latin typeface="Times New Roman" panose="02020603050405020304" pitchFamily="18" charset="0"/>
                <a:ea typeface="Times New Roman" panose="02020603050405020304" pitchFamily="18" charset="0"/>
              </a:rPr>
              <a:t>Chủ</a:t>
            </a:r>
            <a:r>
              <a:rPr lang="en-US" sz="2000" b="1" dirty="0">
                <a:solidFill>
                  <a:srgbClr val="000000"/>
                </a:solidFill>
                <a:latin typeface="Times New Roman" panose="02020603050405020304" pitchFamily="18" charset="0"/>
                <a:ea typeface="Times New Roman" panose="02020603050405020304" pitchFamily="18" charset="0"/>
              </a:rPr>
              <a:t> </a:t>
            </a:r>
            <a:r>
              <a:rPr lang="en-US" sz="2000" b="1" dirty="0" err="1">
                <a:solidFill>
                  <a:srgbClr val="000000"/>
                </a:solidFill>
                <a:latin typeface="Times New Roman" panose="02020603050405020304" pitchFamily="18" charset="0"/>
                <a:ea typeface="Times New Roman" panose="02020603050405020304" pitchFamily="18" charset="0"/>
              </a:rPr>
              <a:t>động</a:t>
            </a:r>
            <a:r>
              <a:rPr lang="en-US" sz="2000" b="1" dirty="0">
                <a:solidFill>
                  <a:srgbClr val="000000"/>
                </a:solidFill>
                <a:latin typeface="Times New Roman" panose="02020603050405020304" pitchFamily="18" charset="0"/>
                <a:ea typeface="Times New Roman" panose="02020603050405020304" pitchFamily="18" charset="0"/>
              </a:rPr>
              <a:t> : </a:t>
            </a:r>
            <a:r>
              <a:rPr lang="vi-VN" sz="1900" dirty="0">
                <a:solidFill>
                  <a:srgbClr val="000000"/>
                </a:solidFill>
                <a:effectLst/>
                <a:latin typeface="Times New Roman" panose="02020603050405020304" pitchFamily="18" charset="0"/>
                <a:ea typeface="Times New Roman" panose="02020603050405020304" pitchFamily="18" charset="0"/>
              </a:rPr>
              <a:t>còn được gọi là giao thức điều khiển theo bảng vì mỗi nút luôn duy trì một bảng định tuyến cho tất cả các đích đến. </a:t>
            </a:r>
            <a:r>
              <a:rPr lang="en-US" sz="1900" dirty="0">
                <a:solidFill>
                  <a:srgbClr val="000000"/>
                </a:solidFill>
                <a:latin typeface="Times New Roman" panose="02020603050405020304" pitchFamily="18" charset="0"/>
                <a:ea typeface="Times New Roman" panose="02020603050405020304" pitchFamily="18" charset="0"/>
              </a:rPr>
              <a:t> </a:t>
            </a:r>
          </a:p>
          <a:p>
            <a:pPr marL="0" indent="0" algn="just">
              <a:buNone/>
            </a:pPr>
            <a:r>
              <a:rPr lang="en-US" sz="2000" b="1" dirty="0">
                <a:solidFill>
                  <a:srgbClr val="000000"/>
                </a:solidFill>
                <a:latin typeface="Times New Roman" panose="02020603050405020304" pitchFamily="18" charset="0"/>
                <a:ea typeface="Times New Roman" panose="02020603050405020304" pitchFamily="18" charset="0"/>
              </a:rPr>
              <a:t> </a:t>
            </a:r>
            <a:r>
              <a:rPr lang="en-US" sz="2000" b="1" dirty="0" err="1">
                <a:solidFill>
                  <a:srgbClr val="000000"/>
                </a:solidFill>
                <a:latin typeface="Times New Roman" panose="02020603050405020304" pitchFamily="18" charset="0"/>
                <a:ea typeface="Times New Roman" panose="02020603050405020304" pitchFamily="18" charset="0"/>
              </a:rPr>
              <a:t>Phản</a:t>
            </a:r>
            <a:r>
              <a:rPr lang="en-US" sz="2000" b="1" dirty="0">
                <a:solidFill>
                  <a:srgbClr val="000000"/>
                </a:solidFill>
                <a:latin typeface="Times New Roman" panose="02020603050405020304" pitchFamily="18" charset="0"/>
                <a:ea typeface="Times New Roman" panose="02020603050405020304" pitchFamily="18" charset="0"/>
              </a:rPr>
              <a:t> </a:t>
            </a:r>
            <a:r>
              <a:rPr lang="en-US" sz="2000" b="1" dirty="0" err="1">
                <a:solidFill>
                  <a:srgbClr val="000000"/>
                </a:solidFill>
                <a:latin typeface="Times New Roman" panose="02020603050405020304" pitchFamily="18" charset="0"/>
                <a:ea typeface="Times New Roman" panose="02020603050405020304" pitchFamily="18" charset="0"/>
              </a:rPr>
              <a:t>ứng</a:t>
            </a:r>
            <a:r>
              <a:rPr lang="en-US" sz="2000" b="1" dirty="0">
                <a:solidFill>
                  <a:srgbClr val="000000"/>
                </a:solidFill>
                <a:latin typeface="Times New Roman" panose="02020603050405020304" pitchFamily="18" charset="0"/>
                <a:ea typeface="Times New Roman" panose="02020603050405020304" pitchFamily="18" charset="0"/>
              </a:rPr>
              <a:t> : </a:t>
            </a:r>
            <a:r>
              <a:rPr lang="vi-VN" sz="1900" dirty="0">
                <a:solidFill>
                  <a:srgbClr val="000000"/>
                </a:solidFill>
                <a:effectLst/>
                <a:latin typeface="Times New Roman" panose="02020603050405020304" pitchFamily="18" charset="0"/>
                <a:ea typeface="Times New Roman" panose="02020603050405020304" pitchFamily="18" charset="0"/>
              </a:rPr>
              <a:t>là giao thức định tuyến theo yêu cầu, chỉ khám phá các tuyến đường đến đích khi được yêu cầu, lỗi thời hoặc không hợp lệ</a:t>
            </a:r>
            <a:r>
              <a:rPr lang="en-US" sz="1900" dirty="0">
                <a:solidFill>
                  <a:srgbClr val="000000"/>
                </a:solidFill>
                <a:effectLst/>
                <a:latin typeface="Times New Roman" panose="02020603050405020304" pitchFamily="18" charset="0"/>
                <a:ea typeface="Times New Roman" panose="02020603050405020304" pitchFamily="18" charset="0"/>
              </a:rPr>
              <a:t>. </a:t>
            </a:r>
            <a:r>
              <a:rPr lang="vi-VN" sz="1900" dirty="0">
                <a:solidFill>
                  <a:srgbClr val="000000"/>
                </a:solidFill>
                <a:effectLst/>
                <a:latin typeface="Times New Roman" panose="02020603050405020304" pitchFamily="18" charset="0"/>
                <a:ea typeface="Times New Roman" panose="02020603050405020304" pitchFamily="18" charset="0"/>
              </a:rPr>
              <a:t>Độ trễ phân phối dữ liệu thấp trong các mạng sử dụng giao thức định tuyến chủ động vì thông tin đường dẫn luôn có sẵn. Chi phí lưu lượng giao thức định tuyến được giảm tiểu trong các mạng phản ứng, khi có lưu lượng mạng nhẹ và ít thay đổi đối với cấu trúc liên kết mạng.</a:t>
            </a:r>
            <a:r>
              <a:rPr lang="en-US" sz="1900" dirty="0">
                <a:solidFill>
                  <a:srgbClr val="000000"/>
                </a:solidFill>
                <a:effectLst/>
                <a:latin typeface="Times New Roman" panose="02020603050405020304" pitchFamily="18" charset="0"/>
                <a:ea typeface="Times New Roman" panose="02020603050405020304" pitchFamily="18" charset="0"/>
              </a:rPr>
              <a:t> Y</a:t>
            </a:r>
            <a:r>
              <a:rPr lang="vi-VN" sz="1900" dirty="0">
                <a:solidFill>
                  <a:srgbClr val="000000"/>
                </a:solidFill>
                <a:effectLst/>
                <a:latin typeface="Times New Roman" panose="02020603050405020304" pitchFamily="18" charset="0"/>
                <a:ea typeface="Times New Roman" panose="02020603050405020304" pitchFamily="18" charset="0"/>
              </a:rPr>
              <a:t>êu cầu lưu trữ của các giao thức định tuyến chủ động tăng tỷ lệ thuận với kích thước của mạng.</a:t>
            </a:r>
            <a:endParaRPr lang="en-US" sz="19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latin typeface="Times New Roman" panose="02020603050405020304" pitchFamily="18" charset="0"/>
                <a:ea typeface="Times New Roman" panose="02020603050405020304" pitchFamily="18" charset="0"/>
              </a:rPr>
              <a:t> </a:t>
            </a:r>
            <a:r>
              <a:rPr lang="en-US" sz="2000" b="1" dirty="0" err="1">
                <a:solidFill>
                  <a:srgbClr val="000000"/>
                </a:solidFill>
                <a:latin typeface="Times New Roman" panose="02020603050405020304" pitchFamily="18" charset="0"/>
                <a:ea typeface="Times New Roman" panose="02020603050405020304" pitchFamily="18" charset="0"/>
              </a:rPr>
              <a:t>Hợp</a:t>
            </a:r>
            <a:r>
              <a:rPr lang="en-US" sz="2000" b="1" dirty="0">
                <a:solidFill>
                  <a:srgbClr val="000000"/>
                </a:solidFill>
                <a:latin typeface="Times New Roman" panose="02020603050405020304" pitchFamily="18" charset="0"/>
                <a:ea typeface="Times New Roman" panose="02020603050405020304" pitchFamily="18" charset="0"/>
              </a:rPr>
              <a:t> </a:t>
            </a:r>
            <a:r>
              <a:rPr lang="en-US" sz="2000" b="1" dirty="0" err="1">
                <a:solidFill>
                  <a:srgbClr val="000000"/>
                </a:solidFill>
                <a:latin typeface="Times New Roman" panose="02020603050405020304" pitchFamily="18" charset="0"/>
                <a:ea typeface="Times New Roman" panose="02020603050405020304" pitchFamily="18" charset="0"/>
              </a:rPr>
              <a:t>tác</a:t>
            </a:r>
            <a:r>
              <a:rPr lang="en-US" sz="2000" b="1" dirty="0">
                <a:solidFill>
                  <a:srgbClr val="000000"/>
                </a:solidFill>
                <a:latin typeface="Times New Roman" panose="02020603050405020304" pitchFamily="18" charset="0"/>
                <a:ea typeface="Times New Roman" panose="02020603050405020304" pitchFamily="18" charset="0"/>
              </a:rPr>
              <a:t> : </a:t>
            </a:r>
            <a:r>
              <a:rPr lang="vi-VN" sz="1900" dirty="0">
                <a:solidFill>
                  <a:srgbClr val="000000"/>
                </a:solidFill>
                <a:effectLst/>
                <a:latin typeface="Times New Roman" panose="02020603050405020304" pitchFamily="18" charset="0"/>
                <a:ea typeface="Times New Roman" panose="02020603050405020304" pitchFamily="18" charset="0"/>
              </a:rPr>
              <a:t>dữ liệu được gửi đến thực thể trung tâm có thể xử lý thêm dữ liệu và phổ biến dữ liệu đó</a:t>
            </a:r>
            <a:r>
              <a:rPr lang="en-US" sz="1900" dirty="0">
                <a:solidFill>
                  <a:srgbClr val="000000"/>
                </a:solidFill>
                <a:effectLst/>
                <a:latin typeface="Times New Roman" panose="02020603050405020304" pitchFamily="18" charset="0"/>
                <a:ea typeface="Times New Roman" panose="02020603050405020304" pitchFamily="18" charset="0"/>
              </a:rPr>
              <a:t>.</a:t>
            </a:r>
            <a:r>
              <a:rPr lang="en-US" sz="1900" dirty="0">
                <a:solidFill>
                  <a:srgbClr val="000000"/>
                </a:solidFill>
                <a:latin typeface="Times New Roman" panose="02020603050405020304" pitchFamily="18" charset="0"/>
                <a:ea typeface="Times New Roman" panose="02020603050405020304" pitchFamily="18" charset="0"/>
              </a:rPr>
              <a:t>   </a:t>
            </a:r>
          </a:p>
          <a:p>
            <a:pPr marL="0" indent="0">
              <a:buNone/>
            </a:pPr>
            <a:r>
              <a:rPr lang="en-US" sz="2000" dirty="0">
                <a:solidFill>
                  <a:srgbClr val="000000"/>
                </a:solidFill>
                <a:latin typeface="Times New Roman" panose="02020603050405020304" pitchFamily="18" charset="0"/>
                <a:ea typeface="Times New Roman" panose="02020603050405020304" pitchFamily="18" charset="0"/>
              </a:rPr>
              <a:t> </a:t>
            </a:r>
            <a:r>
              <a:rPr lang="en-US" sz="2000" b="1" dirty="0">
                <a:solidFill>
                  <a:srgbClr val="000000"/>
                </a:solidFill>
                <a:latin typeface="Times New Roman" panose="02020603050405020304" pitchFamily="18" charset="0"/>
                <a:ea typeface="Times New Roman" panose="02020603050405020304" pitchFamily="18" charset="0"/>
              </a:rPr>
              <a:t>Lai </a:t>
            </a:r>
            <a:r>
              <a:rPr lang="en-US" sz="2000" dirty="0">
                <a:solidFill>
                  <a:srgbClr val="000000"/>
                </a:solidFill>
                <a:latin typeface="Times New Roman" panose="02020603050405020304" pitchFamily="18" charset="0"/>
                <a:ea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21" name="Straight Arrow Connector 20">
            <a:extLst>
              <a:ext uri="{FF2B5EF4-FFF2-40B4-BE49-F238E27FC236}">
                <a16:creationId xmlns:a16="http://schemas.microsoft.com/office/drawing/2014/main" id="{4B34E353-E30D-B865-68F7-F385E1D65CBF}"/>
              </a:ext>
            </a:extLst>
          </p:cNvPr>
          <p:cNvCxnSpPr>
            <a:cxnSpLocks/>
          </p:cNvCxnSpPr>
          <p:nvPr/>
        </p:nvCxnSpPr>
        <p:spPr>
          <a:xfrm flipV="1">
            <a:off x="238125" y="2644905"/>
            <a:ext cx="707764" cy="820380"/>
          </a:xfrm>
          <a:prstGeom prst="straightConnector1">
            <a:avLst/>
          </a:prstGeom>
          <a:ln>
            <a:solidFill>
              <a:srgbClr val="01858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72A24CF-5E86-8F1B-03B9-D32CB50E1FFB}"/>
              </a:ext>
            </a:extLst>
          </p:cNvPr>
          <p:cNvCxnSpPr>
            <a:cxnSpLocks/>
          </p:cNvCxnSpPr>
          <p:nvPr/>
        </p:nvCxnSpPr>
        <p:spPr>
          <a:xfrm flipV="1">
            <a:off x="238125" y="3351900"/>
            <a:ext cx="707764" cy="113385"/>
          </a:xfrm>
          <a:prstGeom prst="straightConnector1">
            <a:avLst/>
          </a:prstGeom>
          <a:ln>
            <a:solidFill>
              <a:srgbClr val="01858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8A94DA1-242C-B63D-79CE-95402DB90749}"/>
              </a:ext>
            </a:extLst>
          </p:cNvPr>
          <p:cNvCxnSpPr>
            <a:cxnSpLocks/>
          </p:cNvCxnSpPr>
          <p:nvPr/>
        </p:nvCxnSpPr>
        <p:spPr>
          <a:xfrm>
            <a:off x="238125" y="3465313"/>
            <a:ext cx="707764" cy="1344812"/>
          </a:xfrm>
          <a:prstGeom prst="straightConnector1">
            <a:avLst/>
          </a:prstGeom>
          <a:ln>
            <a:solidFill>
              <a:srgbClr val="01858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2F358D5-D836-478A-269E-DE2161A2EB94}"/>
              </a:ext>
            </a:extLst>
          </p:cNvPr>
          <p:cNvCxnSpPr>
            <a:cxnSpLocks/>
          </p:cNvCxnSpPr>
          <p:nvPr/>
        </p:nvCxnSpPr>
        <p:spPr>
          <a:xfrm>
            <a:off x="238125" y="3465299"/>
            <a:ext cx="707764" cy="1878226"/>
          </a:xfrm>
          <a:prstGeom prst="straightConnector1">
            <a:avLst/>
          </a:prstGeom>
          <a:ln>
            <a:solidFill>
              <a:srgbClr val="01858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906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385482" y="452638"/>
            <a:ext cx="11474824" cy="1325563"/>
          </a:xfrm>
        </p:spPr>
        <p:txBody>
          <a:bodyPr>
            <a:normAutofit/>
          </a:bodyPr>
          <a:lstStyle/>
          <a:p>
            <a:r>
              <a:rPr lang="en-US" sz="2800" b="1" kern="1200">
                <a:solidFill>
                  <a:srgbClr val="FF0000"/>
                </a:solidFill>
                <a:effectLst/>
                <a:latin typeface="Times New Roman" panose="02020603050405020304" pitchFamily="18" charset="0"/>
                <a:ea typeface="Calibri" panose="020F0502020204030204" pitchFamily="34" charset="0"/>
                <a:cs typeface="+mj-cs"/>
              </a:rPr>
              <a:t>Chương 2: KIẾN TRÚC</a:t>
            </a:r>
            <a:r>
              <a:rPr lang="vi-VN" sz="2800" b="1" kern="1200">
                <a:solidFill>
                  <a:srgbClr val="FF0000"/>
                </a:solidFill>
                <a:effectLst/>
                <a:latin typeface="Times New Roman" panose="02020603050405020304" pitchFamily="18" charset="0"/>
                <a:ea typeface="Calibri" panose="020F0502020204030204" pitchFamily="34" charset="0"/>
                <a:cs typeface="+mj-cs"/>
              </a:rPr>
              <a:t> MẠNG</a:t>
            </a:r>
            <a:r>
              <a:rPr lang="en-US" sz="2800" b="1" kern="1200">
                <a:solidFill>
                  <a:srgbClr val="FF0000"/>
                </a:solidFill>
                <a:effectLst/>
                <a:latin typeface="Times New Roman" panose="02020603050405020304" pitchFamily="18" charset="0"/>
                <a:ea typeface="Calibri" panose="020F0502020204030204" pitchFamily="34" charset="0"/>
                <a:cs typeface="+mj-cs"/>
              </a:rPr>
              <a:t> CỦA MẠNG CẢM BIẾN KHÔNG DÂY</a:t>
            </a:r>
            <a:endParaRPr lang="en-US" sz="28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800" b="1" smtClean="0">
                <a:solidFill>
                  <a:srgbClr val="002060"/>
                </a:solidFill>
                <a:latin typeface="Times New Roman" panose="02020603050405020304" pitchFamily="18" charset="0"/>
                <a:cs typeface="Times New Roman" panose="02020603050405020304" pitchFamily="18" charset="0"/>
              </a:rPr>
              <a:pPr/>
              <a:t>12</a:t>
            </a:fld>
            <a:r>
              <a:rPr lang="en-US" sz="1800" b="1">
                <a:solidFill>
                  <a:srgbClr val="002060"/>
                </a:solidFill>
                <a:latin typeface="Times New Roman" panose="02020603050405020304" pitchFamily="18" charset="0"/>
                <a:cs typeface="Times New Roman" panose="02020603050405020304" pitchFamily="18" charset="0"/>
              </a:rPr>
              <a:t>/29</a:t>
            </a:r>
            <a:endParaRPr lang="vi-VN" sz="1800" b="1" dirty="0">
              <a:solidFill>
                <a:srgbClr val="002060"/>
              </a:solidFill>
              <a:latin typeface="Times New Roman" panose="02020603050405020304" pitchFamily="18" charset="0"/>
              <a:cs typeface="Times New Roman" panose="02020603050405020304" pitchFamily="18" charset="0"/>
            </a:endParaRPr>
          </a:p>
          <a:p>
            <a:endParaRPr lang="vi-VN" sz="1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936137" y="1329541"/>
            <a:ext cx="10189063" cy="5156984"/>
          </a:xfrm>
        </p:spPr>
        <p:txBody>
          <a:bodyPr>
            <a:normAutofit/>
          </a:bodyPr>
          <a:lstStyle/>
          <a:p>
            <a:pPr marL="0" indent="0">
              <a:buNone/>
            </a:pPr>
            <a:r>
              <a:rPr lang="en-US" sz="2300" b="1" u="sng" dirty="0">
                <a:latin typeface="Times New Roman" panose="02020603050405020304" pitchFamily="18" charset="0"/>
                <a:cs typeface="Times New Roman" panose="02020603050405020304" pitchFamily="18" charset="0"/>
              </a:rPr>
              <a:t>2.2. </a:t>
            </a:r>
            <a:r>
              <a:rPr lang="en-US" sz="2300" b="1" u="sng" dirty="0" err="1">
                <a:latin typeface="Times New Roman" panose="02020603050405020304" pitchFamily="18" charset="0"/>
                <a:cs typeface="Times New Roman" panose="02020603050405020304" pitchFamily="18" charset="0"/>
              </a:rPr>
              <a:t>Định</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tuyến</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trong</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lớp</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mạng</a:t>
            </a:r>
            <a:endParaRPr lang="en-US" sz="2300" b="1" u="sng" dirty="0">
              <a:latin typeface="Times New Roman" panose="02020603050405020304" pitchFamily="18" charset="0"/>
              <a:cs typeface="Times New Roman" panose="02020603050405020304" pitchFamily="18" charset="0"/>
            </a:endParaRPr>
          </a:p>
          <a:p>
            <a:pPr marL="0" indent="0">
              <a:buNone/>
            </a:pPr>
            <a:r>
              <a:rPr lang="vi-VN" sz="1800" dirty="0">
                <a:solidFill>
                  <a:srgbClr val="000000"/>
                </a:solidFill>
                <a:effectLst/>
                <a:latin typeface="Times New Roman" panose="02020603050405020304" pitchFamily="18" charset="0"/>
                <a:ea typeface="Times New Roman" panose="02020603050405020304" pitchFamily="18" charset="0"/>
              </a:rPr>
              <a:t>Các giao thức định tuyến cũng được thiết kế cho các cấu trúc liên kết WSN cụ thể, được phân loại thành các cấu trúc liên kết phẳng và phân cấp.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400" i="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64B42627-9641-C5FE-B2C2-D67FDDDBF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546" y="2566161"/>
            <a:ext cx="6764496" cy="3790190"/>
          </a:xfrm>
          <a:prstGeom prst="rect">
            <a:avLst/>
          </a:prstGeom>
        </p:spPr>
      </p:pic>
      <p:sp>
        <p:nvSpPr>
          <p:cNvPr id="10" name="TextBox 9">
            <a:extLst>
              <a:ext uri="{FF2B5EF4-FFF2-40B4-BE49-F238E27FC236}">
                <a16:creationId xmlns:a16="http://schemas.microsoft.com/office/drawing/2014/main" id="{0522F2E7-9C0F-F640-B30C-925FB29DF031}"/>
              </a:ext>
            </a:extLst>
          </p:cNvPr>
          <p:cNvSpPr txBox="1"/>
          <p:nvPr/>
        </p:nvSpPr>
        <p:spPr>
          <a:xfrm>
            <a:off x="9463331" y="3677465"/>
            <a:ext cx="1762125" cy="923330"/>
          </a:xfrm>
          <a:prstGeom prst="rect">
            <a:avLst/>
          </a:prstGeom>
          <a:noFill/>
        </p:spPr>
        <p:txBody>
          <a:bodyPr wrap="square" rtlCol="0">
            <a:spAutoFit/>
          </a:bodyPr>
          <a:lstStyle/>
          <a:p>
            <a:pPr algn="ctr"/>
            <a:r>
              <a:rPr lang="vi-VN" sz="1800" i="1" dirty="0">
                <a:solidFill>
                  <a:srgbClr val="000000"/>
                </a:solidFill>
                <a:effectLst/>
                <a:latin typeface="Times New Roman" panose="02020603050405020304" pitchFamily="18" charset="0"/>
                <a:ea typeface="Times New Roman" panose="02020603050405020304" pitchFamily="18" charset="0"/>
              </a:rPr>
              <a:t>Đặc điểm giao thức định tuyến WSN</a:t>
            </a:r>
            <a:endParaRPr lang="en-US" i="1" dirty="0"/>
          </a:p>
        </p:txBody>
      </p:sp>
    </p:spTree>
    <p:extLst>
      <p:ext uri="{BB962C8B-B14F-4D97-AF65-F5344CB8AC3E}">
        <p14:creationId xmlns:p14="http://schemas.microsoft.com/office/powerpoint/2010/main" val="1455815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367553" y="452638"/>
            <a:ext cx="11707905" cy="1325563"/>
          </a:xfrm>
        </p:spPr>
        <p:txBody>
          <a:bodyPr>
            <a:normAutofit/>
          </a:bodyPr>
          <a:lstStyle/>
          <a:p>
            <a:r>
              <a:rPr lang="en-US" sz="2800" b="1" kern="1200">
                <a:solidFill>
                  <a:srgbClr val="FF0000"/>
                </a:solidFill>
                <a:effectLst/>
                <a:latin typeface="Times New Roman" panose="02020603050405020304" pitchFamily="18" charset="0"/>
                <a:ea typeface="Calibri" panose="020F0502020204030204" pitchFamily="34" charset="0"/>
                <a:cs typeface="+mj-cs"/>
              </a:rPr>
              <a:t>Chương 2: KIẾN TRÚC</a:t>
            </a:r>
            <a:r>
              <a:rPr lang="vi-VN" sz="2800" b="1" kern="1200">
                <a:solidFill>
                  <a:srgbClr val="FF0000"/>
                </a:solidFill>
                <a:effectLst/>
                <a:latin typeface="Times New Roman" panose="02020603050405020304" pitchFamily="18" charset="0"/>
                <a:ea typeface="Calibri" panose="020F0502020204030204" pitchFamily="34" charset="0"/>
                <a:cs typeface="+mj-cs"/>
              </a:rPr>
              <a:t> MẠNG</a:t>
            </a:r>
            <a:r>
              <a:rPr lang="en-US" sz="2800" b="1" kern="1200">
                <a:solidFill>
                  <a:srgbClr val="FF0000"/>
                </a:solidFill>
                <a:effectLst/>
                <a:latin typeface="Times New Roman" panose="02020603050405020304" pitchFamily="18" charset="0"/>
                <a:ea typeface="Calibri" panose="020F0502020204030204" pitchFamily="34" charset="0"/>
                <a:cs typeface="+mj-cs"/>
              </a:rPr>
              <a:t> CỦA MẠNG CẢM BIẾN KHÔNG DÂY</a:t>
            </a:r>
            <a:endParaRPr lang="en-US" sz="28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600" b="1" smtClean="0">
                <a:solidFill>
                  <a:srgbClr val="002060"/>
                </a:solidFill>
                <a:latin typeface="Times New Roman" panose="02020603050405020304" pitchFamily="18" charset="0"/>
                <a:cs typeface="Times New Roman" panose="02020603050405020304" pitchFamily="18" charset="0"/>
              </a:rPr>
              <a:pPr/>
              <a:t>13</a:t>
            </a:fld>
            <a:r>
              <a:rPr lang="en-US" sz="1600" b="1">
                <a:solidFill>
                  <a:srgbClr val="002060"/>
                </a:solidFill>
                <a:latin typeface="Times New Roman" panose="02020603050405020304" pitchFamily="18" charset="0"/>
                <a:cs typeface="Times New Roman" panose="02020603050405020304" pitchFamily="18" charset="0"/>
              </a:rPr>
              <a:t>/29</a:t>
            </a:r>
            <a:endParaRPr lang="vi-VN" sz="1600" b="1" dirty="0">
              <a:solidFill>
                <a:srgbClr val="002060"/>
              </a:solidFill>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836125" y="1542384"/>
            <a:ext cx="10488611" cy="5048915"/>
          </a:xfrm>
        </p:spPr>
        <p:txBody>
          <a:bodyPr>
            <a:normAutofit/>
          </a:bodyPr>
          <a:lstStyle/>
          <a:p>
            <a:pPr marL="0" indent="0">
              <a:buNone/>
            </a:pPr>
            <a:r>
              <a:rPr lang="en-US" sz="2300" b="1" u="sng" dirty="0">
                <a:latin typeface="Times New Roman" panose="02020603050405020304" pitchFamily="18" charset="0"/>
                <a:cs typeface="Times New Roman" panose="02020603050405020304" pitchFamily="18" charset="0"/>
              </a:rPr>
              <a:t>2.3. </a:t>
            </a:r>
            <a:r>
              <a:rPr lang="en-US" sz="2300" b="1" u="sng" dirty="0" err="1">
                <a:latin typeface="Times New Roman" panose="02020603050405020304" pitchFamily="18" charset="0"/>
                <a:cs typeface="Times New Roman" panose="02020603050405020304" pitchFamily="18" charset="0"/>
              </a:rPr>
              <a:t>Các</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giao</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thức</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kiểm</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soát</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truy</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cập</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trung</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bình</a:t>
            </a:r>
            <a:r>
              <a:rPr lang="en-US" sz="2300" b="1" u="sng" dirty="0">
                <a:latin typeface="Times New Roman" panose="02020603050405020304" pitchFamily="18" charset="0"/>
                <a:cs typeface="Times New Roman" panose="02020603050405020304" pitchFamily="18" charset="0"/>
              </a:rPr>
              <a:t> (MAC) ở </a:t>
            </a:r>
            <a:r>
              <a:rPr lang="en-US" sz="2300" b="1" u="sng" dirty="0" err="1">
                <a:latin typeface="Times New Roman" panose="02020603050405020304" pitchFamily="18" charset="0"/>
                <a:cs typeface="Times New Roman" panose="02020603050405020304" pitchFamily="18" charset="0"/>
              </a:rPr>
              <a:t>lớp</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liên</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kết</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dữ</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liệu</a:t>
            </a:r>
            <a:endParaRPr lang="en-US" sz="2300" b="1" u="sng" dirty="0">
              <a:latin typeface="Times New Roman" panose="02020603050405020304" pitchFamily="18" charset="0"/>
              <a:cs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vi-VN" sz="1800" dirty="0">
                <a:solidFill>
                  <a:srgbClr val="000000"/>
                </a:solidFill>
                <a:effectLst/>
                <a:latin typeface="Times New Roman" panose="02020603050405020304" pitchFamily="18" charset="0"/>
                <a:ea typeface="Times New Roman" panose="02020603050405020304" pitchFamily="18" charset="0"/>
              </a:rPr>
              <a:t>Các giao thức điều khiển truy cập môi trường (MAC) ở lớp liên kết dữ liệu quản lý cách các mote truy cập vào môi trường không dây dùng chung và phương pháp dự phòng mà chúng sử dụng trong trường hợp xảy ra xung đột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vi-VN" sz="1800" dirty="0">
                <a:solidFill>
                  <a:srgbClr val="000000"/>
                </a:solidFill>
                <a:effectLst/>
                <a:latin typeface="Times New Roman" panose="02020603050405020304" pitchFamily="18" charset="0"/>
                <a:ea typeface="Times New Roman" panose="02020603050405020304" pitchFamily="18" charset="0"/>
              </a:rPr>
              <a:t>Các giao thức MAC của WSN có thể được phân loại rộng rãi thành các giao thức truy cập phương tiện dựa trên lịch trình hoặc dựa trên tranh chấp. Các giao thức MAC dựa trên lịch trình hoặc đặt trước đưa ra một nhiệm vụ mà các mote có thể tuân theo để truy cập vào môi trường vật lý nhằm tránh xung đột. </a:t>
            </a:r>
            <a:endParaRPr lang="en-US" sz="20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9435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851518"/>
            <a:ext cx="10488612" cy="1325563"/>
          </a:xfrm>
        </p:spPr>
        <p:txBody>
          <a:bodyPr>
            <a:normAutofit/>
          </a:bodyPr>
          <a:lstStyle/>
          <a:p>
            <a:r>
              <a:rPr lang="en-US" sz="2500" b="1" dirty="0" err="1">
                <a:solidFill>
                  <a:srgbClr val="FF0000"/>
                </a:solidFill>
                <a:effectLst/>
                <a:latin typeface="Times New Roman" panose="02020603050405020304" pitchFamily="18" charset="0"/>
                <a:ea typeface="Calibri" panose="020F0502020204030204" pitchFamily="34" charset="0"/>
              </a:rPr>
              <a:t>Chương</a:t>
            </a:r>
            <a:r>
              <a:rPr lang="en-US" sz="2500" b="1" dirty="0">
                <a:solidFill>
                  <a:srgbClr val="FF0000"/>
                </a:solidFill>
                <a:effectLst/>
                <a:latin typeface="Times New Roman" panose="02020603050405020304" pitchFamily="18" charset="0"/>
                <a:ea typeface="Calibri" panose="020F0502020204030204" pitchFamily="34" charset="0"/>
              </a:rPr>
              <a:t> 3: ỨNG DỤNG CỦA MẠNG CẢM BIẾN KHÔNG DÂY TRONG GIÁM SÁT THAY ĐỔI CỦA MÔI TRƯỜNG</a:t>
            </a:r>
            <a:endParaRPr lang="en-US" sz="25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800" b="1" smtClean="0">
                <a:solidFill>
                  <a:srgbClr val="002060"/>
                </a:solidFill>
                <a:latin typeface="Times New Roman" panose="02020603050405020304" pitchFamily="18" charset="0"/>
                <a:cs typeface="Times New Roman" panose="02020603050405020304" pitchFamily="18" charset="0"/>
              </a:rPr>
              <a:pPr/>
              <a:t>14</a:t>
            </a:fld>
            <a:r>
              <a:rPr lang="en-US" sz="1800" b="1">
                <a:solidFill>
                  <a:srgbClr val="002060"/>
                </a:solidFill>
                <a:latin typeface="Times New Roman" panose="02020603050405020304" pitchFamily="18" charset="0"/>
                <a:cs typeface="Times New Roman" panose="02020603050405020304" pitchFamily="18" charset="0"/>
              </a:rPr>
              <a:t>/29</a:t>
            </a:r>
            <a:endParaRPr lang="vi-VN" sz="1800" b="1" dirty="0">
              <a:solidFill>
                <a:srgbClr val="002060"/>
              </a:solidFill>
              <a:latin typeface="Times New Roman" panose="02020603050405020304" pitchFamily="18" charset="0"/>
              <a:cs typeface="Times New Roman" panose="02020603050405020304" pitchFamily="18" charset="0"/>
            </a:endParaRPr>
          </a:p>
          <a:p>
            <a:endParaRPr lang="vi-VN" sz="18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0450A2A5-CA44-3086-38E7-A7D68256BE38}"/>
              </a:ext>
            </a:extLst>
          </p:cNvPr>
          <p:cNvSpPr txBox="1"/>
          <p:nvPr/>
        </p:nvSpPr>
        <p:spPr>
          <a:xfrm>
            <a:off x="914399" y="2187575"/>
            <a:ext cx="9658837" cy="3231654"/>
          </a:xfrm>
          <a:prstGeom prst="rect">
            <a:avLst/>
          </a:prstGeom>
          <a:noFill/>
        </p:spPr>
        <p:txBody>
          <a:bodyPr wrap="square" rtlCol="0">
            <a:spAutoFit/>
          </a:bodyPr>
          <a:lstStyle/>
          <a:p>
            <a:r>
              <a:rPr lang="en-US" sz="2300" b="1" u="sng" dirty="0">
                <a:solidFill>
                  <a:srgbClr val="000000"/>
                </a:solidFill>
                <a:effectLst/>
                <a:latin typeface="Times New Roman" panose="02020603050405020304" pitchFamily="18" charset="0"/>
                <a:ea typeface="Times New Roman" panose="02020603050405020304" pitchFamily="18" charset="0"/>
              </a:rPr>
              <a:t>3.1. </a:t>
            </a:r>
            <a:r>
              <a:rPr lang="vi-VN" sz="2300" b="1" u="sng" dirty="0">
                <a:solidFill>
                  <a:srgbClr val="000000"/>
                </a:solidFill>
                <a:effectLst/>
                <a:latin typeface="Times New Roman" panose="02020603050405020304" pitchFamily="18" charset="0"/>
                <a:ea typeface="Times New Roman" panose="02020603050405020304" pitchFamily="18" charset="0"/>
              </a:rPr>
              <a:t>Sự biến đổi của môi trường</a:t>
            </a:r>
            <a:endParaRPr lang="en-US" sz="2300" b="1" u="sng" dirty="0">
              <a:solidFill>
                <a:srgbClr val="000000"/>
              </a:solidFill>
              <a:effectLst/>
              <a:latin typeface="Times New Roman" panose="02020603050405020304" pitchFamily="18" charset="0"/>
              <a:ea typeface="Times New Roman" panose="02020603050405020304" pitchFamily="18" charset="0"/>
            </a:endParaRPr>
          </a:p>
          <a:p>
            <a:endParaRPr lang="en-US" sz="2000" dirty="0">
              <a:solidFill>
                <a:srgbClr val="000000"/>
              </a:solidFill>
              <a:effectLst/>
              <a:latin typeface="Times New Roman" panose="02020603050405020304" pitchFamily="18" charset="0"/>
              <a:ea typeface="Times New Roman" panose="02020603050405020304" pitchFamily="18" charset="0"/>
            </a:endParaRPr>
          </a:p>
          <a:p>
            <a:r>
              <a:rPr lang="vi-VN" sz="2000" dirty="0">
                <a:solidFill>
                  <a:srgbClr val="000000"/>
                </a:solidFill>
                <a:effectLst/>
                <a:latin typeface="Times New Roman" panose="02020603050405020304" pitchFamily="18" charset="0"/>
                <a:ea typeface="Times New Roman" panose="02020603050405020304" pitchFamily="18" charset="0"/>
              </a:rPr>
              <a:t>Có những hiện tượng thay đổi tương đối chậm theo thời gian, tuy nhiên có những trường hợp thay đổi đột ngộ như tuyết lở, động đất, sóng thần, núi lửa phun trào, lũ lụt và hiếm khi xảy ra và khó dự đoán. </a:t>
            </a:r>
            <a:endParaRPr lang="en-US" sz="2000" dirty="0">
              <a:solidFill>
                <a:srgbClr val="000000"/>
              </a:solidFill>
              <a:effectLst/>
              <a:latin typeface="Times New Roman" panose="02020603050405020304" pitchFamily="18" charset="0"/>
              <a:ea typeface="Times New Roman" panose="02020603050405020304" pitchFamily="18" charset="0"/>
            </a:endParaRPr>
          </a:p>
          <a:p>
            <a:endParaRPr lang="en-US" sz="2000" dirty="0">
              <a:solidFill>
                <a:srgbClr val="000000"/>
              </a:solidFill>
              <a:effectLst/>
              <a:latin typeface="Times New Roman" panose="02020603050405020304" pitchFamily="18" charset="0"/>
              <a:ea typeface="Times New Roman" panose="02020603050405020304" pitchFamily="18" charset="0"/>
            </a:endParaRPr>
          </a:p>
          <a:p>
            <a:r>
              <a:rPr lang="en-US" sz="2000" dirty="0">
                <a:solidFill>
                  <a:srgbClr val="000000"/>
                </a:solidFill>
                <a:effectLst/>
                <a:latin typeface="Times New Roman" panose="02020603050405020304" pitchFamily="18" charset="0"/>
                <a:ea typeface="Times New Roman" panose="02020603050405020304" pitchFamily="18" charset="0"/>
              </a:rPr>
              <a:t>             </a:t>
            </a:r>
            <a:r>
              <a:rPr lang="vi-VN" sz="2000" dirty="0">
                <a:solidFill>
                  <a:srgbClr val="000000"/>
                </a:solidFill>
                <a:effectLst/>
                <a:latin typeface="Times New Roman" panose="02020603050405020304" pitchFamily="18" charset="0"/>
                <a:ea typeface="Times New Roman" panose="02020603050405020304" pitchFamily="18" charset="0"/>
              </a:rPr>
              <a:t>Xây dựng các hệ thống mạng cảm biến không dây theo dõi từ xa, nơi mà con người khó đặt chân thường xuyên đến và những nơi thực sự nguy hiểm với tính mạng con người. </a:t>
            </a:r>
            <a:endParaRPr lang="en-US" sz="2000" dirty="0">
              <a:solidFill>
                <a:srgbClr val="000000"/>
              </a:solidFill>
              <a:effectLst/>
              <a:latin typeface="Times New Roman" panose="02020603050405020304" pitchFamily="18" charset="0"/>
              <a:ea typeface="Times New Roman" panose="02020603050405020304" pitchFamily="18" charset="0"/>
            </a:endParaRPr>
          </a:p>
          <a:p>
            <a:endParaRPr lang="en-US" sz="1800" b="1"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11" name="Arrow: Right 10">
            <a:extLst>
              <a:ext uri="{FF2B5EF4-FFF2-40B4-BE49-F238E27FC236}">
                <a16:creationId xmlns:a16="http://schemas.microsoft.com/office/drawing/2014/main" id="{56B879D4-EFC3-E9AC-FB17-1E6E09C0F7B6}"/>
              </a:ext>
            </a:extLst>
          </p:cNvPr>
          <p:cNvSpPr/>
          <p:nvPr/>
        </p:nvSpPr>
        <p:spPr>
          <a:xfrm>
            <a:off x="1102828" y="4237087"/>
            <a:ext cx="552449" cy="209550"/>
          </a:xfrm>
          <a:prstGeom prst="rightArrow">
            <a:avLst/>
          </a:prstGeom>
          <a:solidFill>
            <a:srgbClr val="01858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18589"/>
              </a:solidFill>
              <a:highlight>
                <a:srgbClr val="018589"/>
              </a:highlight>
            </a:endParaRPr>
          </a:p>
        </p:txBody>
      </p:sp>
    </p:spTree>
    <p:extLst>
      <p:ext uri="{BB962C8B-B14F-4D97-AF65-F5344CB8AC3E}">
        <p14:creationId xmlns:p14="http://schemas.microsoft.com/office/powerpoint/2010/main" val="960741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851518"/>
            <a:ext cx="10488612" cy="1325563"/>
          </a:xfrm>
        </p:spPr>
        <p:txBody>
          <a:bodyPr>
            <a:normAutofit/>
          </a:bodyPr>
          <a:lstStyle/>
          <a:p>
            <a:r>
              <a:rPr lang="en-US" sz="2500" b="1" dirty="0" err="1">
                <a:solidFill>
                  <a:srgbClr val="FF0000"/>
                </a:solidFill>
                <a:effectLst/>
                <a:latin typeface="Times New Roman" panose="02020603050405020304" pitchFamily="18" charset="0"/>
                <a:ea typeface="Calibri" panose="020F0502020204030204" pitchFamily="34" charset="0"/>
              </a:rPr>
              <a:t>Chương</a:t>
            </a:r>
            <a:r>
              <a:rPr lang="en-US" sz="2500" b="1" dirty="0">
                <a:solidFill>
                  <a:srgbClr val="FF0000"/>
                </a:solidFill>
                <a:effectLst/>
                <a:latin typeface="Times New Roman" panose="02020603050405020304" pitchFamily="18" charset="0"/>
                <a:ea typeface="Calibri" panose="020F0502020204030204" pitchFamily="34" charset="0"/>
              </a:rPr>
              <a:t> 3: ỨNG DỤNG CỦA MẠNG CẢM BIẾN KHÔNG DÂY TRONG GIÁM SÁT THAY ĐỔI CỦA MÔI TRƯỜNG</a:t>
            </a:r>
            <a:endParaRPr lang="en-US" sz="25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600" b="1" smtClean="0">
                <a:solidFill>
                  <a:srgbClr val="002060"/>
                </a:solidFill>
                <a:latin typeface="Times New Roman" panose="02020603050405020304" pitchFamily="18" charset="0"/>
                <a:cs typeface="Times New Roman" panose="02020603050405020304" pitchFamily="18" charset="0"/>
              </a:rPr>
              <a:pPr/>
              <a:t>15</a:t>
            </a:fld>
            <a:r>
              <a:rPr lang="en-US" sz="1600" b="1">
                <a:solidFill>
                  <a:srgbClr val="002060"/>
                </a:solidFill>
                <a:latin typeface="Times New Roman" panose="02020603050405020304" pitchFamily="18" charset="0"/>
                <a:cs typeface="Times New Roman" panose="02020603050405020304" pitchFamily="18" charset="0"/>
              </a:rPr>
              <a:t>/29</a:t>
            </a:r>
            <a:endParaRPr lang="vi-VN" sz="1600" b="1" dirty="0">
              <a:solidFill>
                <a:srgbClr val="00206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0450A2A5-CA44-3086-38E7-A7D68256BE38}"/>
              </a:ext>
            </a:extLst>
          </p:cNvPr>
          <p:cNvSpPr txBox="1"/>
          <p:nvPr/>
        </p:nvSpPr>
        <p:spPr>
          <a:xfrm>
            <a:off x="836126" y="1901825"/>
            <a:ext cx="9658837" cy="3000821"/>
          </a:xfrm>
          <a:prstGeom prst="rect">
            <a:avLst/>
          </a:prstGeom>
          <a:noFill/>
        </p:spPr>
        <p:txBody>
          <a:bodyPr wrap="square" rtlCol="0">
            <a:spAutoFit/>
          </a:bodyPr>
          <a:lstStyle/>
          <a:p>
            <a:pPr algn="just"/>
            <a:r>
              <a:rPr lang="en-US" sz="2300" b="1" u="sng" dirty="0">
                <a:solidFill>
                  <a:srgbClr val="000000"/>
                </a:solidFill>
                <a:effectLst/>
                <a:latin typeface="Times New Roman" panose="02020603050405020304" pitchFamily="18" charset="0"/>
                <a:ea typeface="Times New Roman" panose="02020603050405020304" pitchFamily="18" charset="0"/>
              </a:rPr>
              <a:t>3.2.</a:t>
            </a:r>
            <a:r>
              <a:rPr lang="vi-VN" sz="2300" b="1" u="sng" dirty="0">
                <a:solidFill>
                  <a:srgbClr val="000000"/>
                </a:solidFill>
                <a:effectLst/>
                <a:latin typeface="Times New Roman" panose="02020603050405020304" pitchFamily="18" charset="0"/>
                <a:ea typeface="Times New Roman" panose="02020603050405020304" pitchFamily="18" charset="0"/>
              </a:rPr>
              <a:t>Ứng dụng mạng cảm biến không dây trong giám sát sự thay đổi của môi trường</a:t>
            </a:r>
            <a:endParaRPr lang="en-US" sz="2300" b="1" u="sng" dirty="0">
              <a:solidFill>
                <a:srgbClr val="000000"/>
              </a:solidFill>
              <a:effectLst/>
              <a:latin typeface="Times New Roman" panose="02020603050405020304" pitchFamily="18" charset="0"/>
              <a:ea typeface="Times New Roman" panose="02020603050405020304" pitchFamily="18" charset="0"/>
            </a:endParaRPr>
          </a:p>
          <a:p>
            <a:pPr algn="just"/>
            <a:endParaRPr lang="en-US" sz="1800" dirty="0">
              <a:solidFill>
                <a:srgbClr val="000000"/>
              </a:solidFill>
              <a:effectLst/>
              <a:latin typeface="Times New Roman" panose="02020603050405020304" pitchFamily="18" charset="0"/>
              <a:ea typeface="Times New Roman" panose="02020603050405020304" pitchFamily="18" charset="0"/>
            </a:endParaRPr>
          </a:p>
          <a:p>
            <a:pPr algn="just"/>
            <a:r>
              <a:rPr lang="vi-VN" sz="2500" b="1" dirty="0">
                <a:solidFill>
                  <a:srgbClr val="018589"/>
                </a:solidFill>
                <a:effectLst/>
                <a:latin typeface="Times New Roman" panose="02020603050405020304" pitchFamily="18" charset="0"/>
                <a:ea typeface="Times New Roman" panose="02020603050405020304" pitchFamily="18" charset="0"/>
              </a:rPr>
              <a:t>SensorScope</a:t>
            </a:r>
            <a:r>
              <a:rPr lang="vi-VN" sz="2000" dirty="0">
                <a:solidFill>
                  <a:srgbClr val="000000"/>
                </a:solidFill>
                <a:effectLst/>
                <a:latin typeface="Times New Roman" panose="02020603050405020304" pitchFamily="18" charset="0"/>
                <a:ea typeface="Times New Roman" panose="02020603050405020304" pitchFamily="18" charset="0"/>
              </a:rPr>
              <a:t> là một hệ thống giám sát môi trường dựa trên WSN theo thời gian, được phát triển với sự hợp tác giữa hai phòng thí nghiệm tại EPFL: LCAV (Xử lý tín hiệu và kết nối mạng) và EFLUM (Cơ học thủy văn và chất lỏng môi trường)</a:t>
            </a:r>
            <a:endParaRPr lang="en-US" sz="2000" dirty="0">
              <a:solidFill>
                <a:srgbClr val="000000"/>
              </a:solidFill>
              <a:effectLst/>
              <a:latin typeface="Times New Roman" panose="02020603050405020304" pitchFamily="18" charset="0"/>
              <a:ea typeface="Times New Roman" panose="02020603050405020304" pitchFamily="18" charset="0"/>
            </a:endParaRPr>
          </a:p>
          <a:p>
            <a:pPr algn="just"/>
            <a:endParaRPr lang="en-US" sz="2000" b="1" dirty="0">
              <a:solidFill>
                <a:srgbClr val="000000"/>
              </a:solidFill>
              <a:latin typeface="Times New Roman" panose="02020603050405020304" pitchFamily="18" charset="0"/>
            </a:endParaRPr>
          </a:p>
          <a:p>
            <a:pPr algn="just"/>
            <a:r>
              <a:rPr lang="en-US" sz="2000" dirty="0">
                <a:solidFill>
                  <a:srgbClr val="000000"/>
                </a:solidFill>
                <a:latin typeface="Times New Roman" panose="02020603050405020304" pitchFamily="18" charset="0"/>
                <a:ea typeface="Times New Roman" panose="02020603050405020304" pitchFamily="18" charset="0"/>
              </a:rPr>
              <a:t>G</a:t>
            </a:r>
            <a:r>
              <a:rPr lang="vi-VN" sz="2000" dirty="0">
                <a:solidFill>
                  <a:srgbClr val="000000"/>
                </a:solidFill>
                <a:effectLst/>
                <a:latin typeface="Times New Roman" panose="02020603050405020304" pitchFamily="18" charset="0"/>
                <a:ea typeface="Times New Roman" panose="02020603050405020304" pitchFamily="18" charset="0"/>
              </a:rPr>
              <a:t>iám sát môi trường là một lĩnh vực mà mạng cảm biến sẽ có tác động lớn bằng cách cung cấp dữ liệu không gian-thời gian có độ phân giải cao trong thời gian dài</a:t>
            </a:r>
            <a:endParaRPr lang="en-US" sz="2000" b="1" dirty="0"/>
          </a:p>
        </p:txBody>
      </p:sp>
    </p:spTree>
    <p:extLst>
      <p:ext uri="{BB962C8B-B14F-4D97-AF65-F5344CB8AC3E}">
        <p14:creationId xmlns:p14="http://schemas.microsoft.com/office/powerpoint/2010/main" val="972397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851518"/>
            <a:ext cx="10488612" cy="1325563"/>
          </a:xfrm>
        </p:spPr>
        <p:txBody>
          <a:bodyPr>
            <a:normAutofit/>
          </a:bodyPr>
          <a:lstStyle/>
          <a:p>
            <a:r>
              <a:rPr lang="en-US" sz="2500" b="1" dirty="0" err="1">
                <a:solidFill>
                  <a:srgbClr val="FF0000"/>
                </a:solidFill>
                <a:effectLst/>
                <a:latin typeface="Times New Roman" panose="02020603050405020304" pitchFamily="18" charset="0"/>
                <a:ea typeface="Calibri" panose="020F0502020204030204" pitchFamily="34" charset="0"/>
              </a:rPr>
              <a:t>Chương</a:t>
            </a:r>
            <a:r>
              <a:rPr lang="en-US" sz="2500" b="1" dirty="0">
                <a:solidFill>
                  <a:srgbClr val="FF0000"/>
                </a:solidFill>
                <a:effectLst/>
                <a:latin typeface="Times New Roman" panose="02020603050405020304" pitchFamily="18" charset="0"/>
                <a:ea typeface="Calibri" panose="020F0502020204030204" pitchFamily="34" charset="0"/>
              </a:rPr>
              <a:t> 3: ỨNG DỤNG CỦA MẠNG CẢM BIẾN KHÔNG DÂY TRONG GIÁM SÁT THAY ĐỔI CỦA MÔI TRƯỜNG</a:t>
            </a:r>
            <a:endParaRPr lang="en-US" sz="25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600" b="1" smtClean="0">
                <a:solidFill>
                  <a:srgbClr val="002060"/>
                </a:solidFill>
                <a:latin typeface="Times New Roman" panose="02020603050405020304" pitchFamily="18" charset="0"/>
                <a:cs typeface="Times New Roman" panose="02020603050405020304" pitchFamily="18" charset="0"/>
              </a:rPr>
              <a:pPr/>
              <a:t>16</a:t>
            </a:fld>
            <a:r>
              <a:rPr lang="en-US" sz="1600" b="1">
                <a:solidFill>
                  <a:srgbClr val="002060"/>
                </a:solidFill>
                <a:latin typeface="Times New Roman" panose="02020603050405020304" pitchFamily="18" charset="0"/>
                <a:cs typeface="Times New Roman" panose="02020603050405020304" pitchFamily="18" charset="0"/>
              </a:rPr>
              <a:t>/29</a:t>
            </a:r>
            <a:endParaRPr lang="vi-VN"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0450A2A5-CA44-3086-38E7-A7D68256BE38}"/>
              </a:ext>
            </a:extLst>
          </p:cNvPr>
          <p:cNvSpPr txBox="1"/>
          <p:nvPr/>
        </p:nvSpPr>
        <p:spPr>
          <a:xfrm>
            <a:off x="836126" y="1901825"/>
            <a:ext cx="9658837" cy="800219"/>
          </a:xfrm>
          <a:prstGeom prst="rect">
            <a:avLst/>
          </a:prstGeom>
          <a:noFill/>
        </p:spPr>
        <p:txBody>
          <a:bodyPr wrap="square" rtlCol="0">
            <a:spAutoFit/>
          </a:bodyPr>
          <a:lstStyle/>
          <a:p>
            <a:pPr algn="just"/>
            <a:r>
              <a:rPr lang="en-US" sz="2300" b="1" u="sng" dirty="0">
                <a:solidFill>
                  <a:srgbClr val="000000"/>
                </a:solidFill>
                <a:effectLst/>
                <a:latin typeface="Times New Roman" panose="02020603050405020304" pitchFamily="18" charset="0"/>
                <a:ea typeface="Times New Roman" panose="02020603050405020304" pitchFamily="18" charset="0"/>
              </a:rPr>
              <a:t>3.2.1. </a:t>
            </a:r>
            <a:r>
              <a:rPr lang="vi-VN"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Kiến trúc phần cứng của hệ thống SensorScope</a:t>
            </a:r>
            <a:endPar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300" u="sng" dirty="0">
              <a:solidFill>
                <a:srgbClr val="000000"/>
              </a:solidFill>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8F5915AE-C1C8-326A-69B7-24803151C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875" y="2480153"/>
            <a:ext cx="8792369" cy="2827020"/>
          </a:xfrm>
          <a:prstGeom prst="rect">
            <a:avLst/>
          </a:prstGeom>
        </p:spPr>
      </p:pic>
      <p:sp>
        <p:nvSpPr>
          <p:cNvPr id="8" name="TextBox 7">
            <a:extLst>
              <a:ext uri="{FF2B5EF4-FFF2-40B4-BE49-F238E27FC236}">
                <a16:creationId xmlns:a16="http://schemas.microsoft.com/office/drawing/2014/main" id="{32C84324-DB65-2847-9E28-B95AA4D3ADA4}"/>
              </a:ext>
            </a:extLst>
          </p:cNvPr>
          <p:cNvSpPr txBox="1"/>
          <p:nvPr/>
        </p:nvSpPr>
        <p:spPr>
          <a:xfrm>
            <a:off x="4641056" y="5617803"/>
            <a:ext cx="6081712" cy="400110"/>
          </a:xfrm>
          <a:prstGeom prst="rect">
            <a:avLst/>
          </a:prstGeom>
          <a:noFill/>
        </p:spPr>
        <p:txBody>
          <a:bodyPr wrap="square">
            <a:spAutoFit/>
          </a:bodyPr>
          <a:lstStyle/>
          <a:p>
            <a:r>
              <a:rPr lang="vi-VN" sz="2000" i="1" dirty="0">
                <a:solidFill>
                  <a:srgbClr val="000000"/>
                </a:solidFill>
                <a:effectLst/>
                <a:latin typeface="Times New Roman" panose="02020603050405020304" pitchFamily="18" charset="0"/>
                <a:ea typeface="Times New Roman" panose="02020603050405020304" pitchFamily="18" charset="0"/>
              </a:rPr>
              <a:t>Kiến trúc tổng thể</a:t>
            </a:r>
            <a:endParaRPr lang="en-US" sz="2000" i="1" dirty="0"/>
          </a:p>
        </p:txBody>
      </p:sp>
    </p:spTree>
    <p:extLst>
      <p:ext uri="{BB962C8B-B14F-4D97-AF65-F5344CB8AC3E}">
        <p14:creationId xmlns:p14="http://schemas.microsoft.com/office/powerpoint/2010/main" val="518617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851518"/>
            <a:ext cx="10488612" cy="1325563"/>
          </a:xfrm>
        </p:spPr>
        <p:txBody>
          <a:bodyPr>
            <a:normAutofit/>
          </a:bodyPr>
          <a:lstStyle/>
          <a:p>
            <a:r>
              <a:rPr lang="en-US" sz="2500" b="1" dirty="0" err="1">
                <a:solidFill>
                  <a:srgbClr val="FF0000"/>
                </a:solidFill>
                <a:effectLst/>
                <a:latin typeface="Times New Roman" panose="02020603050405020304" pitchFamily="18" charset="0"/>
                <a:ea typeface="Calibri" panose="020F0502020204030204" pitchFamily="34" charset="0"/>
              </a:rPr>
              <a:t>Chương</a:t>
            </a:r>
            <a:r>
              <a:rPr lang="en-US" sz="2500" b="1" dirty="0">
                <a:solidFill>
                  <a:srgbClr val="FF0000"/>
                </a:solidFill>
                <a:effectLst/>
                <a:latin typeface="Times New Roman" panose="02020603050405020304" pitchFamily="18" charset="0"/>
                <a:ea typeface="Calibri" panose="020F0502020204030204" pitchFamily="34" charset="0"/>
              </a:rPr>
              <a:t> 3: ỨNG DỤNG CỦA MẠNG CẢM BIẾN KHÔNG DÂY TRONG GIÁM SÁT THAY ĐỔI CỦA MÔI TRƯỜNG</a:t>
            </a:r>
            <a:endParaRPr lang="en-US" sz="25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800" b="1" smtClean="0">
                <a:solidFill>
                  <a:srgbClr val="002060"/>
                </a:solidFill>
                <a:latin typeface="Times New Roman" panose="02020603050405020304" pitchFamily="18" charset="0"/>
                <a:cs typeface="Times New Roman" panose="02020603050405020304" pitchFamily="18" charset="0"/>
              </a:rPr>
              <a:pPr/>
              <a:t>17</a:t>
            </a:fld>
            <a:r>
              <a:rPr lang="en-US" sz="1800" b="1">
                <a:solidFill>
                  <a:srgbClr val="002060"/>
                </a:solidFill>
                <a:latin typeface="Times New Roman" panose="02020603050405020304" pitchFamily="18" charset="0"/>
                <a:cs typeface="Times New Roman" panose="02020603050405020304" pitchFamily="18" charset="0"/>
              </a:rPr>
              <a:t>/29</a:t>
            </a:r>
            <a:endParaRPr lang="vi-VN" sz="1800" b="1" dirty="0">
              <a:solidFill>
                <a:srgbClr val="002060"/>
              </a:solidFill>
              <a:latin typeface="Times New Roman" panose="02020603050405020304" pitchFamily="18" charset="0"/>
              <a:cs typeface="Times New Roman" panose="02020603050405020304" pitchFamily="18" charset="0"/>
            </a:endParaRPr>
          </a:p>
          <a:p>
            <a:endParaRPr lang="vi-VN" sz="18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0450A2A5-CA44-3086-38E7-A7D68256BE38}"/>
              </a:ext>
            </a:extLst>
          </p:cNvPr>
          <p:cNvSpPr txBox="1"/>
          <p:nvPr/>
        </p:nvSpPr>
        <p:spPr>
          <a:xfrm>
            <a:off x="836126" y="1901825"/>
            <a:ext cx="9658837" cy="800219"/>
          </a:xfrm>
          <a:prstGeom prst="rect">
            <a:avLst/>
          </a:prstGeom>
          <a:noFill/>
        </p:spPr>
        <p:txBody>
          <a:bodyPr wrap="square" rtlCol="0">
            <a:spAutoFit/>
          </a:bodyPr>
          <a:lstStyle/>
          <a:p>
            <a:pPr algn="just"/>
            <a:r>
              <a:rPr lang="en-US" sz="2300" b="1" u="sng" dirty="0">
                <a:solidFill>
                  <a:srgbClr val="000000"/>
                </a:solidFill>
                <a:effectLst/>
                <a:latin typeface="Times New Roman" panose="02020603050405020304" pitchFamily="18" charset="0"/>
                <a:ea typeface="Times New Roman" panose="02020603050405020304" pitchFamily="18" charset="0"/>
              </a:rPr>
              <a:t>3.2.1. </a:t>
            </a:r>
            <a:r>
              <a:rPr lang="vi-VN"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Kiến trúc phần cứng của hệ thống SensorScope</a:t>
            </a:r>
            <a:endPar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300" u="sng" dirty="0">
              <a:solidFill>
                <a:srgbClr val="000000"/>
              </a:solidFill>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17E2DD45-42DB-80E3-8D14-6092DF394ED6}"/>
              </a:ext>
            </a:extLst>
          </p:cNvPr>
          <p:cNvSpPr txBox="1"/>
          <p:nvPr/>
        </p:nvSpPr>
        <p:spPr>
          <a:xfrm>
            <a:off x="593554" y="2702044"/>
            <a:ext cx="4040674" cy="2723823"/>
          </a:xfrm>
          <a:prstGeom prst="rect">
            <a:avLst/>
          </a:prstGeom>
          <a:noFill/>
        </p:spPr>
        <p:txBody>
          <a:bodyPr wrap="square">
            <a:spAutoFit/>
          </a:bodyPr>
          <a:lstStyle/>
          <a:p>
            <a:pPr algn="just"/>
            <a:r>
              <a:rPr lang="vi-VN" sz="1900" b="1" dirty="0">
                <a:solidFill>
                  <a:srgbClr val="000000"/>
                </a:solidFill>
                <a:effectLst/>
                <a:latin typeface="Times New Roman" panose="02020603050405020304" pitchFamily="18" charset="0"/>
                <a:ea typeface="Times New Roman" panose="02020603050405020304" pitchFamily="18" charset="0"/>
              </a:rPr>
              <a:t>Cảm biến Mote: </a:t>
            </a:r>
            <a:r>
              <a:rPr lang="vi-VN" sz="1900" dirty="0">
                <a:solidFill>
                  <a:srgbClr val="000000"/>
                </a:solidFill>
                <a:effectLst/>
                <a:latin typeface="Times New Roman" panose="02020603050405020304" pitchFamily="18" charset="0"/>
                <a:ea typeface="Times New Roman" panose="02020603050405020304" pitchFamily="18" charset="0"/>
              </a:rPr>
              <a:t>Cảm biến mote gồm có Shockfish TinyNode. Nó bao gồm bộ vi điều khiển 16 bit MSP430F1611 của Texas Instrument. TinyNode có bộ điều khiển mi công suất cực thấp MSP430F1611 được TinyOS hỗ trợ đầy đủ và có mức tiêu thụ điện năng thấp nhất cũng như chu kỳ đánh thức nhanh nhất hiện nay. </a:t>
            </a:r>
            <a:endParaRPr lang="en-US" sz="1900" dirty="0"/>
          </a:p>
        </p:txBody>
      </p:sp>
      <p:pic>
        <p:nvPicPr>
          <p:cNvPr id="10" name="Picture 9">
            <a:extLst>
              <a:ext uri="{FF2B5EF4-FFF2-40B4-BE49-F238E27FC236}">
                <a16:creationId xmlns:a16="http://schemas.microsoft.com/office/drawing/2014/main" id="{8702B862-493F-5465-8A04-5580FDBD1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2649775"/>
            <a:ext cx="6918802" cy="2701410"/>
          </a:xfrm>
          <a:prstGeom prst="rect">
            <a:avLst/>
          </a:prstGeom>
        </p:spPr>
      </p:pic>
      <p:sp>
        <p:nvSpPr>
          <p:cNvPr id="12" name="TextBox 11">
            <a:extLst>
              <a:ext uri="{FF2B5EF4-FFF2-40B4-BE49-F238E27FC236}">
                <a16:creationId xmlns:a16="http://schemas.microsoft.com/office/drawing/2014/main" id="{56EFBFDE-9BBA-2470-3B02-5564A5A9266F}"/>
              </a:ext>
            </a:extLst>
          </p:cNvPr>
          <p:cNvSpPr txBox="1"/>
          <p:nvPr/>
        </p:nvSpPr>
        <p:spPr>
          <a:xfrm>
            <a:off x="6916649" y="5606372"/>
            <a:ext cx="6081712" cy="400110"/>
          </a:xfrm>
          <a:prstGeom prst="rect">
            <a:avLst/>
          </a:prstGeom>
          <a:noFill/>
        </p:spPr>
        <p:txBody>
          <a:bodyPr wrap="square">
            <a:spAutoFit/>
          </a:bodyPr>
          <a:lstStyle/>
          <a:p>
            <a:r>
              <a:rPr lang="en-US" sz="2000" i="1" dirty="0">
                <a:solidFill>
                  <a:srgbClr val="000000"/>
                </a:solidFill>
                <a:effectLst/>
                <a:latin typeface="Times New Roman" panose="02020603050405020304" pitchFamily="18" charset="0"/>
                <a:ea typeface="Times New Roman" panose="02020603050405020304" pitchFamily="18" charset="0"/>
              </a:rPr>
              <a:t>MSP430F1611 Microcontroller</a:t>
            </a:r>
            <a:endParaRPr lang="en-US" sz="2000" i="1" dirty="0"/>
          </a:p>
        </p:txBody>
      </p:sp>
    </p:spTree>
    <p:extLst>
      <p:ext uri="{BB962C8B-B14F-4D97-AF65-F5344CB8AC3E}">
        <p14:creationId xmlns:p14="http://schemas.microsoft.com/office/powerpoint/2010/main" val="785116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851518"/>
            <a:ext cx="10488612" cy="1325563"/>
          </a:xfrm>
        </p:spPr>
        <p:txBody>
          <a:bodyPr>
            <a:normAutofit/>
          </a:bodyPr>
          <a:lstStyle/>
          <a:p>
            <a:r>
              <a:rPr lang="en-US" sz="2500" b="1" dirty="0" err="1">
                <a:solidFill>
                  <a:srgbClr val="FF0000"/>
                </a:solidFill>
                <a:effectLst/>
                <a:latin typeface="Times New Roman" panose="02020603050405020304" pitchFamily="18" charset="0"/>
                <a:ea typeface="Calibri" panose="020F0502020204030204" pitchFamily="34" charset="0"/>
              </a:rPr>
              <a:t>Chương</a:t>
            </a:r>
            <a:r>
              <a:rPr lang="en-US" sz="2500" b="1" dirty="0">
                <a:solidFill>
                  <a:srgbClr val="FF0000"/>
                </a:solidFill>
                <a:effectLst/>
                <a:latin typeface="Times New Roman" panose="02020603050405020304" pitchFamily="18" charset="0"/>
                <a:ea typeface="Calibri" panose="020F0502020204030204" pitchFamily="34" charset="0"/>
              </a:rPr>
              <a:t> 3: ỨNG DỤNG CỦA MẠNG CẢM BIẾN KHÔNG DÂY TRONG GIÁM SÁT THAY ĐỔI CỦA MÔI TRƯỜNG</a:t>
            </a:r>
            <a:endParaRPr lang="en-US" sz="25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600" b="1" smtClean="0">
                <a:solidFill>
                  <a:srgbClr val="002060"/>
                </a:solidFill>
                <a:latin typeface="Times New Roman" panose="02020603050405020304" pitchFamily="18" charset="0"/>
                <a:cs typeface="Times New Roman" panose="02020603050405020304" pitchFamily="18" charset="0"/>
              </a:rPr>
              <a:pPr/>
              <a:t>18</a:t>
            </a:fld>
            <a:r>
              <a:rPr lang="en-US" sz="1600" b="1">
                <a:solidFill>
                  <a:srgbClr val="002060"/>
                </a:solidFill>
                <a:latin typeface="Times New Roman" panose="02020603050405020304" pitchFamily="18" charset="0"/>
                <a:cs typeface="Times New Roman" panose="02020603050405020304" pitchFamily="18" charset="0"/>
              </a:rPr>
              <a:t>/29</a:t>
            </a:r>
            <a:endParaRPr lang="vi-VN" sz="1600" b="1" dirty="0">
              <a:solidFill>
                <a:srgbClr val="002060"/>
              </a:solidFill>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0450A2A5-CA44-3086-38E7-A7D68256BE38}"/>
              </a:ext>
            </a:extLst>
          </p:cNvPr>
          <p:cNvSpPr txBox="1"/>
          <p:nvPr/>
        </p:nvSpPr>
        <p:spPr>
          <a:xfrm>
            <a:off x="836126" y="1901825"/>
            <a:ext cx="9658837" cy="800219"/>
          </a:xfrm>
          <a:prstGeom prst="rect">
            <a:avLst/>
          </a:prstGeom>
          <a:noFill/>
        </p:spPr>
        <p:txBody>
          <a:bodyPr wrap="square" rtlCol="0">
            <a:spAutoFit/>
          </a:bodyPr>
          <a:lstStyle/>
          <a:p>
            <a:pPr algn="just"/>
            <a:r>
              <a:rPr lang="en-US" sz="2300" b="1" u="sng" dirty="0">
                <a:solidFill>
                  <a:srgbClr val="000000"/>
                </a:solidFill>
                <a:effectLst/>
                <a:latin typeface="Times New Roman" panose="02020603050405020304" pitchFamily="18" charset="0"/>
                <a:ea typeface="Times New Roman" panose="02020603050405020304" pitchFamily="18" charset="0"/>
              </a:rPr>
              <a:t>3.2.1. </a:t>
            </a:r>
            <a:r>
              <a:rPr lang="vi-VN"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Kiến trúc phần cứng của hệ thống SensorScope</a:t>
            </a:r>
            <a:endPar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300" u="sng" dirty="0">
              <a:solidFill>
                <a:srgbClr val="000000"/>
              </a:solidFill>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17E2DD45-42DB-80E3-8D14-6092DF394ED6}"/>
              </a:ext>
            </a:extLst>
          </p:cNvPr>
          <p:cNvSpPr txBox="1"/>
          <p:nvPr/>
        </p:nvSpPr>
        <p:spPr>
          <a:xfrm>
            <a:off x="836126" y="3379352"/>
            <a:ext cx="3296945" cy="2154436"/>
          </a:xfrm>
          <a:prstGeom prst="rect">
            <a:avLst/>
          </a:prstGeom>
          <a:noFill/>
        </p:spPr>
        <p:txBody>
          <a:bodyPr wrap="square">
            <a:spAutoFit/>
          </a:bodyPr>
          <a:lstStyle/>
          <a:p>
            <a:pPr algn="just"/>
            <a:r>
              <a:rPr lang="vi-VN" sz="2000" b="1" dirty="0">
                <a:solidFill>
                  <a:srgbClr val="000000"/>
                </a:solidFill>
                <a:effectLst/>
                <a:latin typeface="Times New Roman" panose="02020603050405020304" pitchFamily="18" charset="0"/>
                <a:ea typeface="Times New Roman" panose="02020603050405020304" pitchFamily="18" charset="0"/>
              </a:rPr>
              <a:t>Các</a:t>
            </a:r>
            <a:r>
              <a:rPr lang="vi-VN" sz="2000" dirty="0">
                <a:solidFill>
                  <a:srgbClr val="000000"/>
                </a:solidFill>
                <a:effectLst/>
                <a:latin typeface="Times New Roman" panose="02020603050405020304" pitchFamily="18" charset="0"/>
                <a:ea typeface="Times New Roman" panose="02020603050405020304" pitchFamily="18" charset="0"/>
              </a:rPr>
              <a:t> </a:t>
            </a:r>
            <a:r>
              <a:rPr lang="vi-VN" sz="2000" b="1" dirty="0">
                <a:solidFill>
                  <a:srgbClr val="000000"/>
                </a:solidFill>
                <a:effectLst/>
                <a:latin typeface="Times New Roman" panose="02020603050405020304" pitchFamily="18" charset="0"/>
                <a:ea typeface="Times New Roman" panose="02020603050405020304" pitchFamily="18" charset="0"/>
              </a:rPr>
              <a:t>trạm cảm biến</a:t>
            </a:r>
            <a:r>
              <a:rPr lang="en-US" sz="2000" b="1" dirty="0">
                <a:solidFill>
                  <a:srgbClr val="000000"/>
                </a:solidFill>
                <a:effectLst/>
                <a:latin typeface="Times New Roman" panose="02020603050405020304" pitchFamily="18" charset="0"/>
                <a:ea typeface="Times New Roman" panose="02020603050405020304" pitchFamily="18" charset="0"/>
              </a:rPr>
              <a:t>: </a:t>
            </a:r>
            <a:r>
              <a:rPr lang="vi-VN" sz="1900" dirty="0">
                <a:solidFill>
                  <a:srgbClr val="000000"/>
                </a:solidFill>
                <a:effectLst/>
                <a:latin typeface="Times New Roman" panose="02020603050405020304" pitchFamily="18" charset="0"/>
                <a:ea typeface="Times New Roman" panose="02020603050405020304" pitchFamily="18" charset="0"/>
              </a:rPr>
              <a:t>gồm một cột cờ cao hai mét, trên đó bảng điều khiển năng lượng mặt trời và các cảm biến được cố định. Mạch điện tử được đặt bên trong một hộp kín, hộp này cũng được gắn vào cột. </a:t>
            </a:r>
            <a:endParaRPr lang="en-US" sz="1900" dirty="0"/>
          </a:p>
        </p:txBody>
      </p:sp>
      <p:pic>
        <p:nvPicPr>
          <p:cNvPr id="6" name="Picture 5">
            <a:extLst>
              <a:ext uri="{FF2B5EF4-FFF2-40B4-BE49-F238E27FC236}">
                <a16:creationId xmlns:a16="http://schemas.microsoft.com/office/drawing/2014/main" id="{D4890B3B-E4E6-6603-E9CE-49C587D26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983" y="2555019"/>
            <a:ext cx="5751542" cy="3423394"/>
          </a:xfrm>
          <a:prstGeom prst="rect">
            <a:avLst/>
          </a:prstGeom>
        </p:spPr>
      </p:pic>
      <p:sp>
        <p:nvSpPr>
          <p:cNvPr id="8" name="TextBox 7">
            <a:extLst>
              <a:ext uri="{FF2B5EF4-FFF2-40B4-BE49-F238E27FC236}">
                <a16:creationId xmlns:a16="http://schemas.microsoft.com/office/drawing/2014/main" id="{61F17951-DA75-DDA8-6349-954F66FECA2B}"/>
              </a:ext>
            </a:extLst>
          </p:cNvPr>
          <p:cNvSpPr txBox="1"/>
          <p:nvPr/>
        </p:nvSpPr>
        <p:spPr>
          <a:xfrm>
            <a:off x="5244000" y="6081281"/>
            <a:ext cx="6081712" cy="369332"/>
          </a:xfrm>
          <a:prstGeom prst="rect">
            <a:avLst/>
          </a:prstGeom>
          <a:noFill/>
        </p:spPr>
        <p:txBody>
          <a:bodyPr wrap="square">
            <a:spAutoFit/>
          </a:bodyPr>
          <a:lstStyle/>
          <a:p>
            <a:r>
              <a:rPr lang="vi-VN" sz="1800" i="1" dirty="0">
                <a:solidFill>
                  <a:srgbClr val="000000"/>
                </a:solidFill>
                <a:effectLst/>
                <a:latin typeface="Times New Roman" panose="02020603050405020304" pitchFamily="18" charset="0"/>
                <a:ea typeface="Times New Roman" panose="02020603050405020304" pitchFamily="18" charset="0"/>
              </a:rPr>
              <a:t>Thiết kế trạm cảm biến và hộp cảm biến</a:t>
            </a:r>
            <a:endParaRPr lang="en-US" i="1" dirty="0"/>
          </a:p>
        </p:txBody>
      </p:sp>
    </p:spTree>
    <p:extLst>
      <p:ext uri="{BB962C8B-B14F-4D97-AF65-F5344CB8AC3E}">
        <p14:creationId xmlns:p14="http://schemas.microsoft.com/office/powerpoint/2010/main" val="1280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851518"/>
            <a:ext cx="10488612" cy="1325563"/>
          </a:xfrm>
        </p:spPr>
        <p:txBody>
          <a:bodyPr>
            <a:normAutofit/>
          </a:bodyPr>
          <a:lstStyle/>
          <a:p>
            <a:r>
              <a:rPr lang="en-US" sz="2500" b="1" dirty="0" err="1">
                <a:solidFill>
                  <a:srgbClr val="FF0000"/>
                </a:solidFill>
                <a:effectLst/>
                <a:latin typeface="Times New Roman" panose="02020603050405020304" pitchFamily="18" charset="0"/>
                <a:ea typeface="Calibri" panose="020F0502020204030204" pitchFamily="34" charset="0"/>
              </a:rPr>
              <a:t>Chương</a:t>
            </a:r>
            <a:r>
              <a:rPr lang="en-US" sz="2500" b="1" dirty="0">
                <a:solidFill>
                  <a:srgbClr val="FF0000"/>
                </a:solidFill>
                <a:effectLst/>
                <a:latin typeface="Times New Roman" panose="02020603050405020304" pitchFamily="18" charset="0"/>
                <a:ea typeface="Calibri" panose="020F0502020204030204" pitchFamily="34" charset="0"/>
              </a:rPr>
              <a:t> 3: ỨNG DỤNG CỦA MẠNG CẢM BIẾN KHÔNG DÂY TRONG GIÁM SÁT THAY ĐỔI CỦA MÔI TRƯỜNG</a:t>
            </a:r>
            <a:endParaRPr lang="en-US" sz="25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800" b="1" smtClean="0">
                <a:solidFill>
                  <a:srgbClr val="002060"/>
                </a:solidFill>
                <a:latin typeface="Times New Roman" panose="02020603050405020304" pitchFamily="18" charset="0"/>
                <a:cs typeface="Times New Roman" panose="02020603050405020304" pitchFamily="18" charset="0"/>
              </a:rPr>
              <a:pPr/>
              <a:t>19</a:t>
            </a:fld>
            <a:r>
              <a:rPr lang="en-US" sz="1800" b="1" dirty="0">
                <a:solidFill>
                  <a:srgbClr val="002060"/>
                </a:solidFill>
                <a:latin typeface="Times New Roman" panose="02020603050405020304" pitchFamily="18" charset="0"/>
                <a:cs typeface="Times New Roman" panose="02020603050405020304" pitchFamily="18" charset="0"/>
              </a:rPr>
              <a:t>/26</a:t>
            </a:r>
            <a:endParaRPr lang="vi-VN" sz="1800" b="1" dirty="0">
              <a:solidFill>
                <a:srgbClr val="002060"/>
              </a:solidFill>
              <a:latin typeface="Times New Roman" panose="02020603050405020304" pitchFamily="18" charset="0"/>
              <a:cs typeface="Times New Roman" panose="02020603050405020304" pitchFamily="18" charset="0"/>
            </a:endParaRPr>
          </a:p>
          <a:p>
            <a:endParaRPr lang="vi-VN" sz="18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0450A2A5-CA44-3086-38E7-A7D68256BE38}"/>
              </a:ext>
            </a:extLst>
          </p:cNvPr>
          <p:cNvSpPr txBox="1"/>
          <p:nvPr/>
        </p:nvSpPr>
        <p:spPr>
          <a:xfrm>
            <a:off x="836126" y="1901825"/>
            <a:ext cx="9658837" cy="800219"/>
          </a:xfrm>
          <a:prstGeom prst="rect">
            <a:avLst/>
          </a:prstGeom>
          <a:noFill/>
        </p:spPr>
        <p:txBody>
          <a:bodyPr wrap="square" rtlCol="0">
            <a:spAutoFit/>
          </a:bodyPr>
          <a:lstStyle/>
          <a:p>
            <a:pPr algn="just"/>
            <a:r>
              <a:rPr lang="en-US" sz="2300" b="1" u="sng" dirty="0">
                <a:solidFill>
                  <a:srgbClr val="000000"/>
                </a:solidFill>
                <a:effectLst/>
                <a:latin typeface="Times New Roman" panose="02020603050405020304" pitchFamily="18" charset="0"/>
                <a:ea typeface="Times New Roman" panose="02020603050405020304" pitchFamily="18" charset="0"/>
              </a:rPr>
              <a:t>3.2.1. </a:t>
            </a:r>
            <a:r>
              <a:rPr lang="vi-VN"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Kiến trúc phần cứng của hệ thống SensorScope</a:t>
            </a:r>
            <a:endPar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300" u="sng" dirty="0">
              <a:solidFill>
                <a:srgbClr val="000000"/>
              </a:solidFill>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17E2DD45-42DB-80E3-8D14-6092DF394ED6}"/>
              </a:ext>
            </a:extLst>
          </p:cNvPr>
          <p:cNvSpPr txBox="1"/>
          <p:nvPr/>
        </p:nvSpPr>
        <p:spPr>
          <a:xfrm>
            <a:off x="836126" y="3379352"/>
            <a:ext cx="3296945" cy="2154436"/>
          </a:xfrm>
          <a:prstGeom prst="rect">
            <a:avLst/>
          </a:prstGeom>
          <a:noFill/>
        </p:spPr>
        <p:txBody>
          <a:bodyPr wrap="square">
            <a:spAutoFit/>
          </a:bodyPr>
          <a:lstStyle/>
          <a:p>
            <a:pPr algn="just"/>
            <a:r>
              <a:rPr lang="vi-VN" sz="2000" b="1" dirty="0">
                <a:solidFill>
                  <a:srgbClr val="000000"/>
                </a:solidFill>
                <a:effectLst/>
                <a:latin typeface="Times New Roman" panose="02020603050405020304" pitchFamily="18" charset="0"/>
                <a:ea typeface="Times New Roman" panose="02020603050405020304" pitchFamily="18" charset="0"/>
              </a:rPr>
              <a:t>Các</a:t>
            </a:r>
            <a:r>
              <a:rPr lang="vi-VN" sz="2000" dirty="0">
                <a:solidFill>
                  <a:srgbClr val="000000"/>
                </a:solidFill>
                <a:effectLst/>
                <a:latin typeface="Times New Roman" panose="02020603050405020304" pitchFamily="18" charset="0"/>
                <a:ea typeface="Times New Roman" panose="02020603050405020304" pitchFamily="18" charset="0"/>
              </a:rPr>
              <a:t> </a:t>
            </a:r>
            <a:r>
              <a:rPr lang="vi-VN" sz="2000" b="1" dirty="0">
                <a:solidFill>
                  <a:srgbClr val="000000"/>
                </a:solidFill>
                <a:effectLst/>
                <a:latin typeface="Times New Roman" panose="02020603050405020304" pitchFamily="18" charset="0"/>
                <a:ea typeface="Times New Roman" panose="02020603050405020304" pitchFamily="18" charset="0"/>
              </a:rPr>
              <a:t>trạm cảm biến</a:t>
            </a:r>
            <a:r>
              <a:rPr lang="en-US" sz="2000" b="1" dirty="0">
                <a:solidFill>
                  <a:srgbClr val="000000"/>
                </a:solidFill>
                <a:effectLst/>
                <a:latin typeface="Times New Roman" panose="02020603050405020304" pitchFamily="18" charset="0"/>
                <a:ea typeface="Times New Roman" panose="02020603050405020304" pitchFamily="18" charset="0"/>
              </a:rPr>
              <a:t>: </a:t>
            </a:r>
            <a:r>
              <a:rPr lang="vi-VN" sz="1900" dirty="0">
                <a:solidFill>
                  <a:srgbClr val="000000"/>
                </a:solidFill>
                <a:effectLst/>
                <a:latin typeface="Times New Roman" panose="02020603050405020304" pitchFamily="18" charset="0"/>
                <a:ea typeface="Times New Roman" panose="02020603050405020304" pitchFamily="18" charset="0"/>
              </a:rPr>
              <a:t>gồm một cột cờ cao hai mét, trên đó bảng điều khiển năng lượng mặt trời và các cảm biến được cố định. Mạch điện tử được đặt bên trong một hộp kín, hộp này cũng được gắn vào cột. </a:t>
            </a:r>
            <a:endParaRPr lang="en-US" sz="1900" dirty="0"/>
          </a:p>
        </p:txBody>
      </p:sp>
      <p:pic>
        <p:nvPicPr>
          <p:cNvPr id="6" name="Picture 5">
            <a:extLst>
              <a:ext uri="{FF2B5EF4-FFF2-40B4-BE49-F238E27FC236}">
                <a16:creationId xmlns:a16="http://schemas.microsoft.com/office/drawing/2014/main" id="{D4890B3B-E4E6-6603-E9CE-49C587D26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983" y="2555019"/>
            <a:ext cx="5751542" cy="3423394"/>
          </a:xfrm>
          <a:prstGeom prst="rect">
            <a:avLst/>
          </a:prstGeom>
        </p:spPr>
      </p:pic>
      <p:sp>
        <p:nvSpPr>
          <p:cNvPr id="8" name="TextBox 7">
            <a:extLst>
              <a:ext uri="{FF2B5EF4-FFF2-40B4-BE49-F238E27FC236}">
                <a16:creationId xmlns:a16="http://schemas.microsoft.com/office/drawing/2014/main" id="{61F17951-DA75-DDA8-6349-954F66FECA2B}"/>
              </a:ext>
            </a:extLst>
          </p:cNvPr>
          <p:cNvSpPr txBox="1"/>
          <p:nvPr/>
        </p:nvSpPr>
        <p:spPr>
          <a:xfrm>
            <a:off x="5244000" y="6081281"/>
            <a:ext cx="6081712" cy="369332"/>
          </a:xfrm>
          <a:prstGeom prst="rect">
            <a:avLst/>
          </a:prstGeom>
          <a:noFill/>
        </p:spPr>
        <p:txBody>
          <a:bodyPr wrap="square">
            <a:spAutoFit/>
          </a:bodyPr>
          <a:lstStyle/>
          <a:p>
            <a:r>
              <a:rPr lang="vi-VN" sz="1800" i="1" dirty="0">
                <a:solidFill>
                  <a:srgbClr val="000000"/>
                </a:solidFill>
                <a:effectLst/>
                <a:latin typeface="Times New Roman" panose="02020603050405020304" pitchFamily="18" charset="0"/>
                <a:ea typeface="Times New Roman" panose="02020603050405020304" pitchFamily="18" charset="0"/>
              </a:rPr>
              <a:t>Thiết kế trạm cảm biến và hộp cảm biến</a:t>
            </a:r>
            <a:endParaRPr lang="en-US" i="1" dirty="0"/>
          </a:p>
        </p:txBody>
      </p:sp>
    </p:spTree>
    <p:extLst>
      <p:ext uri="{BB962C8B-B14F-4D97-AF65-F5344CB8AC3E}">
        <p14:creationId xmlns:p14="http://schemas.microsoft.com/office/powerpoint/2010/main" val="2233567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A3A4B-DEC6-27E9-F7F5-2CD4F14A50F2}"/>
              </a:ext>
            </a:extLst>
          </p:cNvPr>
          <p:cNvSpPr>
            <a:spLocks noGrp="1"/>
          </p:cNvSpPr>
          <p:nvPr>
            <p:ph type="title"/>
          </p:nvPr>
        </p:nvSpPr>
        <p:spPr>
          <a:xfrm>
            <a:off x="5590095" y="98168"/>
            <a:ext cx="4634369" cy="933254"/>
          </a:xfrm>
        </p:spPr>
        <p:txBody>
          <a:bodyPr>
            <a:normAutofit/>
          </a:bodyPr>
          <a:lstStyle/>
          <a:p>
            <a:r>
              <a:rPr lang="en-US" sz="3600" b="1" dirty="0" err="1">
                <a:latin typeface="Times New Roman" panose="02020603050405020304" pitchFamily="18" charset="0"/>
                <a:cs typeface="Times New Roman" pitchFamily="18" charset="0"/>
              </a:rPr>
              <a:t>Nội</a:t>
            </a:r>
            <a:r>
              <a:rPr lang="en-US" sz="3600" b="1" dirty="0">
                <a:latin typeface="Times New Roman" pitchFamily="18" charset="0"/>
                <a:cs typeface="Times New Roman" pitchFamily="18" charset="0"/>
              </a:rPr>
              <a:t> dung </a:t>
            </a:r>
            <a:r>
              <a:rPr lang="en-US" sz="3600" b="1" dirty="0" err="1">
                <a:latin typeface="Times New Roman" pitchFamily="18" charset="0"/>
                <a:cs typeface="Times New Roman" pitchFamily="18" charset="0"/>
              </a:rPr>
              <a:t>các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chương</a:t>
            </a:r>
            <a:r>
              <a:rPr lang="en-US" sz="3600" b="1" dirty="0">
                <a:latin typeface="Times New Roman" pitchFamily="18" charset="0"/>
                <a:cs typeface="Times New Roman" pitchFamily="18" charset="0"/>
              </a:rPr>
              <a:t>:</a:t>
            </a:r>
          </a:p>
        </p:txBody>
      </p:sp>
      <p:graphicFrame>
        <p:nvGraphicFramePr>
          <p:cNvPr id="4" name="Content Placeholder 3">
            <a:extLst>
              <a:ext uri="{FF2B5EF4-FFF2-40B4-BE49-F238E27FC236}">
                <a16:creationId xmlns:a16="http://schemas.microsoft.com/office/drawing/2014/main" id="{BA9FA499-6578-60EC-FE9B-F811A644ED41}"/>
              </a:ext>
            </a:extLst>
          </p:cNvPr>
          <p:cNvGraphicFramePr>
            <a:graphicFrameLocks noGrp="1"/>
          </p:cNvGraphicFramePr>
          <p:nvPr>
            <p:ph idx="1"/>
            <p:extLst>
              <p:ext uri="{D42A27DB-BD31-4B8C-83A1-F6EECF244321}">
                <p14:modId xmlns:p14="http://schemas.microsoft.com/office/powerpoint/2010/main" val="3948988093"/>
              </p:ext>
            </p:extLst>
          </p:nvPr>
        </p:nvGraphicFramePr>
        <p:xfrm>
          <a:off x="231587" y="1221825"/>
          <a:ext cx="11698664" cy="531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1">
            <a:extLst>
              <a:ext uri="{FF2B5EF4-FFF2-40B4-BE49-F238E27FC236}">
                <a16:creationId xmlns:a16="http://schemas.microsoft.com/office/drawing/2014/main" id="{B8B724C8-8ABC-E9B1-2F5F-FEBED1CFCA13}"/>
              </a:ext>
            </a:extLst>
          </p:cNvPr>
          <p:cNvSpPr>
            <a:spLocks noGrp="1"/>
          </p:cNvSpPr>
          <p:nvPr>
            <p:ph type="sldNum" sz="quarter" idx="12"/>
          </p:nvPr>
        </p:nvSpPr>
        <p:spPr>
          <a:xfrm>
            <a:off x="8856257" y="6675437"/>
            <a:ext cx="2736414" cy="365125"/>
          </a:xfrm>
        </p:spPr>
        <p:txBody>
          <a:bodyPr/>
          <a:lstStyle/>
          <a:p>
            <a:fld id="{DDB4A227-5E6B-4D9F-B72A-27FA68C2FEDC}" type="slidenum">
              <a:rPr lang="vi-VN" sz="1600" b="1" smtClean="0">
                <a:solidFill>
                  <a:srgbClr val="002060"/>
                </a:solidFill>
                <a:latin typeface="Times New Roman" panose="02020603050405020304" pitchFamily="18" charset="0"/>
                <a:cs typeface="Times New Roman" panose="02020603050405020304" pitchFamily="18" charset="0"/>
              </a:rPr>
              <a:pPr/>
              <a:t>2</a:t>
            </a:fld>
            <a:r>
              <a:rPr lang="en-US" sz="1600" b="1">
                <a:solidFill>
                  <a:srgbClr val="002060"/>
                </a:solidFill>
                <a:latin typeface="Times New Roman" panose="02020603050405020304" pitchFamily="18" charset="0"/>
                <a:cs typeface="Times New Roman" panose="02020603050405020304" pitchFamily="18" charset="0"/>
              </a:rPr>
              <a:t>/29</a:t>
            </a:r>
            <a:endParaRPr lang="vi-VN" sz="1600" b="1" dirty="0">
              <a:solidFill>
                <a:srgbClr val="002060"/>
              </a:solidFill>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27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861043"/>
            <a:ext cx="10488612" cy="1325563"/>
          </a:xfrm>
        </p:spPr>
        <p:txBody>
          <a:bodyPr>
            <a:normAutofit/>
          </a:bodyPr>
          <a:lstStyle/>
          <a:p>
            <a:r>
              <a:rPr lang="en-US" sz="2500" b="1" dirty="0" err="1">
                <a:solidFill>
                  <a:srgbClr val="FF0000"/>
                </a:solidFill>
                <a:effectLst/>
                <a:latin typeface="Times New Roman" panose="02020603050405020304" pitchFamily="18" charset="0"/>
                <a:ea typeface="Calibri" panose="020F0502020204030204" pitchFamily="34" charset="0"/>
              </a:rPr>
              <a:t>Chương</a:t>
            </a:r>
            <a:r>
              <a:rPr lang="en-US" sz="2500" b="1" dirty="0">
                <a:solidFill>
                  <a:srgbClr val="FF0000"/>
                </a:solidFill>
                <a:effectLst/>
                <a:latin typeface="Times New Roman" panose="02020603050405020304" pitchFamily="18" charset="0"/>
                <a:ea typeface="Calibri" panose="020F0502020204030204" pitchFamily="34" charset="0"/>
              </a:rPr>
              <a:t> 3: ỨNG DỤNG CỦA MẠNG CẢM BIẾN KHÔNG DÂY TRONG GIÁM SÁT THAY ĐỔI CỦA MÔI TRƯỜNG</a:t>
            </a:r>
            <a:endParaRPr lang="en-US" sz="25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800" b="1" smtClean="0">
                <a:solidFill>
                  <a:srgbClr val="002060"/>
                </a:solidFill>
                <a:latin typeface="Times New Roman" panose="02020603050405020304" pitchFamily="18" charset="0"/>
                <a:cs typeface="Times New Roman" panose="02020603050405020304" pitchFamily="18" charset="0"/>
              </a:rPr>
              <a:pPr/>
              <a:t>20</a:t>
            </a:fld>
            <a:r>
              <a:rPr lang="en-US" sz="1800" b="1">
                <a:solidFill>
                  <a:srgbClr val="002060"/>
                </a:solidFill>
                <a:latin typeface="Times New Roman" panose="02020603050405020304" pitchFamily="18" charset="0"/>
                <a:cs typeface="Times New Roman" panose="02020603050405020304" pitchFamily="18" charset="0"/>
              </a:rPr>
              <a:t>/29</a:t>
            </a:r>
            <a:endParaRPr lang="vi-VN" sz="1800" b="1" dirty="0">
              <a:solidFill>
                <a:srgbClr val="00206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0450A2A5-CA44-3086-38E7-A7D68256BE38}"/>
              </a:ext>
            </a:extLst>
          </p:cNvPr>
          <p:cNvSpPr txBox="1"/>
          <p:nvPr/>
        </p:nvSpPr>
        <p:spPr>
          <a:xfrm>
            <a:off x="836126" y="1901825"/>
            <a:ext cx="9658837" cy="800219"/>
          </a:xfrm>
          <a:prstGeom prst="rect">
            <a:avLst/>
          </a:prstGeom>
          <a:noFill/>
        </p:spPr>
        <p:txBody>
          <a:bodyPr wrap="square" rtlCol="0">
            <a:spAutoFit/>
          </a:bodyPr>
          <a:lstStyle/>
          <a:p>
            <a:pPr algn="just"/>
            <a:r>
              <a:rPr lang="en-US" sz="2300" b="1" u="sng" dirty="0">
                <a:solidFill>
                  <a:srgbClr val="000000"/>
                </a:solidFill>
                <a:effectLst/>
                <a:latin typeface="Times New Roman" panose="02020603050405020304" pitchFamily="18" charset="0"/>
                <a:ea typeface="Times New Roman" panose="02020603050405020304" pitchFamily="18" charset="0"/>
              </a:rPr>
              <a:t>3.2.1. </a:t>
            </a:r>
            <a:r>
              <a:rPr lang="vi-VN"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Kiến trúc phần cứng của hệ thống SensorScope</a:t>
            </a:r>
            <a:endPar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300" u="sng" dirty="0">
              <a:solidFill>
                <a:srgbClr val="000000"/>
              </a:solidFill>
              <a:effectLst/>
              <a:latin typeface="Times New Roman" panose="02020603050405020304" pitchFamily="18" charset="0"/>
              <a:ea typeface="Times New Roman" panose="02020603050405020304" pitchFamily="18" charset="0"/>
            </a:endParaRPr>
          </a:p>
        </p:txBody>
      </p:sp>
      <p:sp>
        <p:nvSpPr>
          <p:cNvPr id="7" name="Rectangle: Rounded Corners 6">
            <a:extLst>
              <a:ext uri="{FF2B5EF4-FFF2-40B4-BE49-F238E27FC236}">
                <a16:creationId xmlns:a16="http://schemas.microsoft.com/office/drawing/2014/main" id="{17F484B3-3C81-986D-D04A-DFBA9EDDEAF3}"/>
              </a:ext>
            </a:extLst>
          </p:cNvPr>
          <p:cNvSpPr/>
          <p:nvPr/>
        </p:nvSpPr>
        <p:spPr>
          <a:xfrm>
            <a:off x="4979743" y="2533983"/>
            <a:ext cx="1538531" cy="44141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Times New Roman" panose="02020603050405020304" pitchFamily="18" charset="0"/>
                <a:cs typeface="Times New Roman" panose="02020603050405020304" pitchFamily="18" charset="0"/>
              </a:rPr>
              <a:t>Nguồn</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điện</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2619EC5-4BE3-977D-A662-10582AF29432}"/>
              </a:ext>
            </a:extLst>
          </p:cNvPr>
          <p:cNvSpPr txBox="1"/>
          <p:nvPr/>
        </p:nvSpPr>
        <p:spPr>
          <a:xfrm>
            <a:off x="641508" y="3196924"/>
            <a:ext cx="2466975" cy="707886"/>
          </a:xfrm>
          <a:prstGeom prst="rect">
            <a:avLst/>
          </a:prstGeom>
          <a:noFill/>
        </p:spPr>
        <p:txBody>
          <a:bodyPr wrap="square">
            <a:spAutoFit/>
          </a:bodyPr>
          <a:lstStyle/>
          <a:p>
            <a:r>
              <a:rPr lang="vi-VN" sz="2000" dirty="0">
                <a:solidFill>
                  <a:srgbClr val="000000"/>
                </a:solidFill>
                <a:effectLst/>
                <a:latin typeface="Times New Roman" panose="02020603050405020304" pitchFamily="18" charset="0"/>
                <a:ea typeface="Times New Roman" panose="02020603050405020304" pitchFamily="18" charset="0"/>
              </a:rPr>
              <a:t>Tấm năng lượng mặt trời (Solar panel) </a:t>
            </a:r>
            <a:endParaRPr lang="en-US" sz="2000" dirty="0"/>
          </a:p>
        </p:txBody>
      </p:sp>
      <p:sp>
        <p:nvSpPr>
          <p:cNvPr id="13" name="TextBox 12">
            <a:extLst>
              <a:ext uri="{FF2B5EF4-FFF2-40B4-BE49-F238E27FC236}">
                <a16:creationId xmlns:a16="http://schemas.microsoft.com/office/drawing/2014/main" id="{6EA1861A-3B2A-5047-D54E-7BC0BA582087}"/>
              </a:ext>
            </a:extLst>
          </p:cNvPr>
          <p:cNvSpPr txBox="1"/>
          <p:nvPr/>
        </p:nvSpPr>
        <p:spPr>
          <a:xfrm>
            <a:off x="4186391" y="3264989"/>
            <a:ext cx="3131343" cy="400110"/>
          </a:xfrm>
          <a:prstGeom prst="rect">
            <a:avLst/>
          </a:prstGeom>
          <a:noFill/>
        </p:spPr>
        <p:txBody>
          <a:bodyPr wrap="square">
            <a:spAutoFit/>
          </a:bodyPr>
          <a:lstStyle/>
          <a:p>
            <a:r>
              <a:rPr lang="vi-VN" sz="2000" dirty="0">
                <a:solidFill>
                  <a:srgbClr val="000000"/>
                </a:solidFill>
                <a:effectLst/>
                <a:latin typeface="Times New Roman" panose="02020603050405020304" pitchFamily="18" charset="0"/>
                <a:ea typeface="Times New Roman" panose="02020603050405020304" pitchFamily="18" charset="0"/>
              </a:rPr>
              <a:t>Pin </a:t>
            </a:r>
            <a:r>
              <a:rPr lang="en-US" sz="2000" dirty="0" err="1">
                <a:solidFill>
                  <a:srgbClr val="000000"/>
                </a:solidFill>
                <a:effectLst/>
                <a:latin typeface="Times New Roman" panose="02020603050405020304" pitchFamily="18" charset="0"/>
                <a:ea typeface="Times New Roman" panose="02020603050405020304" pitchFamily="18" charset="0"/>
              </a:rPr>
              <a:t>chính</a:t>
            </a:r>
            <a:r>
              <a:rPr lang="vi-VN" sz="2000" dirty="0">
                <a:solidFill>
                  <a:srgbClr val="000000"/>
                </a:solidFill>
                <a:effectLst/>
                <a:latin typeface="Times New Roman" panose="02020603050405020304" pitchFamily="18" charset="0"/>
                <a:ea typeface="Times New Roman" panose="02020603050405020304" pitchFamily="18" charset="0"/>
              </a:rPr>
              <a:t> ( Primary battery ) </a:t>
            </a:r>
            <a:endParaRPr lang="en-US" sz="2000" dirty="0"/>
          </a:p>
        </p:txBody>
      </p:sp>
      <p:sp>
        <p:nvSpPr>
          <p:cNvPr id="15" name="TextBox 14">
            <a:extLst>
              <a:ext uri="{FF2B5EF4-FFF2-40B4-BE49-F238E27FC236}">
                <a16:creationId xmlns:a16="http://schemas.microsoft.com/office/drawing/2014/main" id="{3FD7D0F4-4C97-84CA-F66E-BFA018CAAB16}"/>
              </a:ext>
            </a:extLst>
          </p:cNvPr>
          <p:cNvSpPr txBox="1"/>
          <p:nvPr/>
        </p:nvSpPr>
        <p:spPr>
          <a:xfrm>
            <a:off x="8508762" y="3244334"/>
            <a:ext cx="3264137" cy="400110"/>
          </a:xfrm>
          <a:prstGeom prst="rect">
            <a:avLst/>
          </a:prstGeom>
          <a:noFill/>
        </p:spPr>
        <p:txBody>
          <a:bodyPr wrap="square">
            <a:spAutoFit/>
          </a:bodyPr>
          <a:lstStyle/>
          <a:p>
            <a:r>
              <a:rPr lang="en-US" sz="2000" dirty="0">
                <a:solidFill>
                  <a:srgbClr val="000000"/>
                </a:solidFill>
                <a:effectLst/>
                <a:latin typeface="Times New Roman" panose="02020603050405020304" pitchFamily="18" charset="0"/>
                <a:ea typeface="Times New Roman" panose="02020603050405020304" pitchFamily="18" charset="0"/>
              </a:rPr>
              <a:t>Pin </a:t>
            </a:r>
            <a:r>
              <a:rPr lang="en-US" sz="2000" dirty="0" err="1">
                <a:solidFill>
                  <a:srgbClr val="000000"/>
                </a:solidFill>
                <a:effectLst/>
                <a:latin typeface="Times New Roman" panose="02020603050405020304" pitchFamily="18" charset="0"/>
                <a:ea typeface="Times New Roman" panose="02020603050405020304" pitchFamily="18" charset="0"/>
              </a:rPr>
              <a:t>phụ</a:t>
            </a:r>
            <a:r>
              <a:rPr lang="en-US" sz="2000" dirty="0">
                <a:solidFill>
                  <a:srgbClr val="000000"/>
                </a:solidFill>
                <a:effectLst/>
                <a:latin typeface="Times New Roman" panose="02020603050405020304" pitchFamily="18" charset="0"/>
                <a:ea typeface="Times New Roman" panose="02020603050405020304" pitchFamily="18" charset="0"/>
              </a:rPr>
              <a:t> ( Secondary battery ) </a:t>
            </a:r>
            <a:endParaRPr lang="en-US" sz="2000" dirty="0"/>
          </a:p>
        </p:txBody>
      </p:sp>
      <p:pic>
        <p:nvPicPr>
          <p:cNvPr id="16" name="Picture 15">
            <a:extLst>
              <a:ext uri="{FF2B5EF4-FFF2-40B4-BE49-F238E27FC236}">
                <a16:creationId xmlns:a16="http://schemas.microsoft.com/office/drawing/2014/main" id="{4E0FD381-EE0D-8CCE-95B0-A47F4743CC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508" y="4024898"/>
            <a:ext cx="2331720" cy="1676400"/>
          </a:xfrm>
          <a:prstGeom prst="rect">
            <a:avLst/>
          </a:prstGeom>
        </p:spPr>
      </p:pic>
      <p:pic>
        <p:nvPicPr>
          <p:cNvPr id="17" name="Picture 16">
            <a:extLst>
              <a:ext uri="{FF2B5EF4-FFF2-40B4-BE49-F238E27FC236}">
                <a16:creationId xmlns:a16="http://schemas.microsoft.com/office/drawing/2014/main" id="{4C12AD8C-B238-ED29-2C95-1355CFA619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0415" y="4062998"/>
            <a:ext cx="1927860" cy="1638300"/>
          </a:xfrm>
          <a:prstGeom prst="rect">
            <a:avLst/>
          </a:prstGeom>
        </p:spPr>
      </p:pic>
      <p:pic>
        <p:nvPicPr>
          <p:cNvPr id="18" name="Picture 17">
            <a:extLst>
              <a:ext uri="{FF2B5EF4-FFF2-40B4-BE49-F238E27FC236}">
                <a16:creationId xmlns:a16="http://schemas.microsoft.com/office/drawing/2014/main" id="{EE5133E7-458A-6F30-B62C-C5ECC07D47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3357" y="3843255"/>
            <a:ext cx="2042160" cy="1653540"/>
          </a:xfrm>
          <a:prstGeom prst="rect">
            <a:avLst/>
          </a:prstGeom>
        </p:spPr>
      </p:pic>
      <p:sp>
        <p:nvSpPr>
          <p:cNvPr id="20" name="TextBox 19">
            <a:extLst>
              <a:ext uri="{FF2B5EF4-FFF2-40B4-BE49-F238E27FC236}">
                <a16:creationId xmlns:a16="http://schemas.microsoft.com/office/drawing/2014/main" id="{EABBA6D8-5541-277F-0AAD-13687311F6D4}"/>
              </a:ext>
            </a:extLst>
          </p:cNvPr>
          <p:cNvSpPr txBox="1"/>
          <p:nvPr/>
        </p:nvSpPr>
        <p:spPr>
          <a:xfrm>
            <a:off x="4609459" y="5920139"/>
            <a:ext cx="2112169" cy="338554"/>
          </a:xfrm>
          <a:prstGeom prst="rect">
            <a:avLst/>
          </a:prstGeom>
          <a:noFill/>
        </p:spPr>
        <p:txBody>
          <a:bodyPr wrap="square">
            <a:spAutoFit/>
          </a:bodyPr>
          <a:lstStyle/>
          <a:p>
            <a:r>
              <a:rPr lang="en-US" sz="1500" i="1" dirty="0">
                <a:solidFill>
                  <a:srgbClr val="000000"/>
                </a:solidFill>
                <a:effectLst/>
                <a:latin typeface="Times New Roman" panose="02020603050405020304" pitchFamily="18" charset="0"/>
                <a:ea typeface="Times New Roman" panose="02020603050405020304" pitchFamily="18" charset="0"/>
              </a:rPr>
              <a:t>Pin </a:t>
            </a:r>
            <a:r>
              <a:rPr lang="en-US" sz="1600" i="1" dirty="0">
                <a:solidFill>
                  <a:srgbClr val="000000"/>
                </a:solidFill>
                <a:effectLst/>
                <a:latin typeface="Times New Roman" panose="02020603050405020304" pitchFamily="18" charset="0"/>
                <a:ea typeface="Times New Roman" panose="02020603050405020304" pitchFamily="18" charset="0"/>
              </a:rPr>
              <a:t>NiMH</a:t>
            </a:r>
            <a:r>
              <a:rPr lang="en-US" sz="1500" i="1" dirty="0">
                <a:solidFill>
                  <a:srgbClr val="000000"/>
                </a:solidFill>
                <a:effectLst/>
                <a:latin typeface="Times New Roman" panose="02020603050405020304" pitchFamily="18" charset="0"/>
                <a:ea typeface="Times New Roman" panose="02020603050405020304" pitchFamily="18" charset="0"/>
              </a:rPr>
              <a:t> 150mAh</a:t>
            </a:r>
            <a:endParaRPr lang="en-US" sz="1500" i="1" dirty="0"/>
          </a:p>
        </p:txBody>
      </p:sp>
      <p:sp>
        <p:nvSpPr>
          <p:cNvPr id="22" name="TextBox 21">
            <a:extLst>
              <a:ext uri="{FF2B5EF4-FFF2-40B4-BE49-F238E27FC236}">
                <a16:creationId xmlns:a16="http://schemas.microsoft.com/office/drawing/2014/main" id="{D7B66323-686E-918D-C3D2-5B4A812257A1}"/>
              </a:ext>
            </a:extLst>
          </p:cNvPr>
          <p:cNvSpPr txBox="1"/>
          <p:nvPr/>
        </p:nvSpPr>
        <p:spPr>
          <a:xfrm>
            <a:off x="9053357" y="5764990"/>
            <a:ext cx="6081712" cy="338554"/>
          </a:xfrm>
          <a:prstGeom prst="rect">
            <a:avLst/>
          </a:prstGeom>
          <a:noFill/>
        </p:spPr>
        <p:txBody>
          <a:bodyPr wrap="square">
            <a:spAutoFit/>
          </a:bodyPr>
          <a:lstStyle/>
          <a:p>
            <a:r>
              <a:rPr lang="vi-VN" sz="1600" i="1" dirty="0">
                <a:solidFill>
                  <a:srgbClr val="000000"/>
                </a:solidFill>
                <a:effectLst/>
                <a:latin typeface="Times New Roman" panose="02020603050405020304" pitchFamily="18" charset="0"/>
                <a:ea typeface="Times New Roman" panose="02020603050405020304" pitchFamily="18" charset="0"/>
              </a:rPr>
              <a:t>11</a:t>
            </a:r>
            <a:r>
              <a:rPr lang="en-US" sz="1600" i="1" dirty="0">
                <a:solidFill>
                  <a:srgbClr val="000000"/>
                </a:solidFill>
                <a:effectLst/>
                <a:latin typeface="Times New Roman" panose="02020603050405020304" pitchFamily="18" charset="0"/>
                <a:ea typeface="Times New Roman" panose="02020603050405020304" pitchFamily="18" charset="0"/>
              </a:rPr>
              <a:t> Pin Li-In 2200 </a:t>
            </a:r>
            <a:r>
              <a:rPr lang="en-US" sz="1600" i="1" dirty="0" err="1">
                <a:solidFill>
                  <a:srgbClr val="000000"/>
                </a:solidFill>
                <a:effectLst/>
                <a:latin typeface="Times New Roman" panose="02020603050405020304" pitchFamily="18" charset="0"/>
                <a:ea typeface="Times New Roman" panose="02020603050405020304" pitchFamily="18" charset="0"/>
              </a:rPr>
              <a:t>mAH</a:t>
            </a:r>
            <a:endParaRPr lang="en-US" sz="1600" i="1" dirty="0"/>
          </a:p>
        </p:txBody>
      </p:sp>
      <p:cxnSp>
        <p:nvCxnSpPr>
          <p:cNvPr id="24" name="Straight Arrow Connector 23">
            <a:extLst>
              <a:ext uri="{FF2B5EF4-FFF2-40B4-BE49-F238E27FC236}">
                <a16:creationId xmlns:a16="http://schemas.microsoft.com/office/drawing/2014/main" id="{2F3872C5-A157-E484-4830-9CC10BA93B4B}"/>
              </a:ext>
            </a:extLst>
          </p:cNvPr>
          <p:cNvCxnSpPr/>
          <p:nvPr/>
        </p:nvCxnSpPr>
        <p:spPr>
          <a:xfrm>
            <a:off x="1733550" y="2975402"/>
            <a:ext cx="0" cy="289587"/>
          </a:xfrm>
          <a:prstGeom prst="straightConnector1">
            <a:avLst/>
          </a:prstGeom>
          <a:ln>
            <a:solidFill>
              <a:srgbClr val="01858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88FF70F-5E42-3EC9-3231-6DBC9FF5C665}"/>
              </a:ext>
            </a:extLst>
          </p:cNvPr>
          <p:cNvCxnSpPr/>
          <p:nvPr/>
        </p:nvCxnSpPr>
        <p:spPr>
          <a:xfrm>
            <a:off x="5777583" y="3009497"/>
            <a:ext cx="0" cy="289587"/>
          </a:xfrm>
          <a:prstGeom prst="straightConnector1">
            <a:avLst/>
          </a:prstGeom>
          <a:ln>
            <a:solidFill>
              <a:srgbClr val="01858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68EF3FA-1080-8EB8-04ED-11B32C77DD12}"/>
              </a:ext>
            </a:extLst>
          </p:cNvPr>
          <p:cNvCxnSpPr/>
          <p:nvPr/>
        </p:nvCxnSpPr>
        <p:spPr>
          <a:xfrm>
            <a:off x="9764467" y="2907337"/>
            <a:ext cx="0" cy="289587"/>
          </a:xfrm>
          <a:prstGeom prst="straightConnector1">
            <a:avLst/>
          </a:prstGeom>
          <a:ln>
            <a:solidFill>
              <a:srgbClr val="01858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2EB1BF-A919-8069-5346-860256641878}"/>
              </a:ext>
            </a:extLst>
          </p:cNvPr>
          <p:cNvCxnSpPr/>
          <p:nvPr/>
        </p:nvCxnSpPr>
        <p:spPr>
          <a:xfrm flipV="1">
            <a:off x="1733550" y="2954747"/>
            <a:ext cx="3246193" cy="20655"/>
          </a:xfrm>
          <a:prstGeom prst="line">
            <a:avLst/>
          </a:prstGeom>
          <a:ln>
            <a:solidFill>
              <a:srgbClr val="01858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F6C2E7E-2682-A955-442C-B87BEBA7769B}"/>
              </a:ext>
            </a:extLst>
          </p:cNvPr>
          <p:cNvCxnSpPr/>
          <p:nvPr/>
        </p:nvCxnSpPr>
        <p:spPr>
          <a:xfrm flipV="1">
            <a:off x="6518274" y="2916078"/>
            <a:ext cx="3246193" cy="20655"/>
          </a:xfrm>
          <a:prstGeom prst="line">
            <a:avLst/>
          </a:prstGeom>
          <a:ln>
            <a:solidFill>
              <a:srgbClr val="01858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834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851518"/>
            <a:ext cx="10488612" cy="1325563"/>
          </a:xfrm>
        </p:spPr>
        <p:txBody>
          <a:bodyPr>
            <a:normAutofit/>
          </a:bodyPr>
          <a:lstStyle/>
          <a:p>
            <a:r>
              <a:rPr lang="en-US" sz="2500" b="1" dirty="0" err="1">
                <a:solidFill>
                  <a:srgbClr val="FF0000"/>
                </a:solidFill>
                <a:effectLst/>
                <a:latin typeface="Times New Roman" panose="02020603050405020304" pitchFamily="18" charset="0"/>
                <a:ea typeface="Calibri" panose="020F0502020204030204" pitchFamily="34" charset="0"/>
              </a:rPr>
              <a:t>Chương</a:t>
            </a:r>
            <a:r>
              <a:rPr lang="en-US" sz="2500" b="1" dirty="0">
                <a:solidFill>
                  <a:srgbClr val="FF0000"/>
                </a:solidFill>
                <a:effectLst/>
                <a:latin typeface="Times New Roman" panose="02020603050405020304" pitchFamily="18" charset="0"/>
                <a:ea typeface="Calibri" panose="020F0502020204030204" pitchFamily="34" charset="0"/>
              </a:rPr>
              <a:t> 3: ỨNG DỤNG CỦA MẠNG CẢM BIẾN KHÔNG DÂY TRONG GIÁM SÁT THAY ĐỔI CỦA MÔI TRƯỜNG</a:t>
            </a:r>
            <a:endParaRPr lang="en-US" sz="25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600" b="1" smtClean="0">
                <a:solidFill>
                  <a:srgbClr val="002060"/>
                </a:solidFill>
              </a:rPr>
              <a:pPr/>
              <a:t>21</a:t>
            </a:fld>
            <a:r>
              <a:rPr lang="en-US" sz="1600" b="1">
                <a:solidFill>
                  <a:srgbClr val="002060"/>
                </a:solidFill>
              </a:rPr>
              <a:t>/29</a:t>
            </a:r>
            <a:endParaRPr lang="vi-VN" sz="1600" b="1" dirty="0">
              <a:solidFill>
                <a:srgbClr val="002060"/>
              </a:solidFill>
            </a:endParaRPr>
          </a:p>
          <a:p>
            <a:endParaRPr lang="vi-VN" sz="1600" dirty="0"/>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0450A2A5-CA44-3086-38E7-A7D68256BE38}"/>
              </a:ext>
            </a:extLst>
          </p:cNvPr>
          <p:cNvSpPr txBox="1"/>
          <p:nvPr/>
        </p:nvSpPr>
        <p:spPr>
          <a:xfrm>
            <a:off x="836126" y="1901825"/>
            <a:ext cx="9658837" cy="1154162"/>
          </a:xfrm>
          <a:prstGeom prst="rect">
            <a:avLst/>
          </a:prstGeom>
          <a:noFill/>
        </p:spPr>
        <p:txBody>
          <a:bodyPr wrap="square" rtlCol="0">
            <a:spAutoFit/>
          </a:bodyPr>
          <a:lstStyle/>
          <a:p>
            <a:pPr algn="just"/>
            <a:r>
              <a:rPr lang="en-US" sz="2300" b="1" u="sng" dirty="0">
                <a:solidFill>
                  <a:srgbClr val="000000"/>
                </a:solidFill>
                <a:effectLst/>
                <a:latin typeface="Times New Roman" panose="02020603050405020304" pitchFamily="18" charset="0"/>
                <a:ea typeface="Times New Roman" panose="02020603050405020304" pitchFamily="18" charset="0"/>
              </a:rPr>
              <a:t>3.2.2. </a:t>
            </a:r>
            <a:r>
              <a:rPr lang="vi-VN"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Thiết kế mạng của hệ thống SensorScope</a:t>
            </a:r>
            <a:endPar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300" u="sng" dirty="0">
              <a:solidFill>
                <a:srgbClr val="000000"/>
              </a:solidFill>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789A7552-EA40-2840-FA07-569E201DA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779" y="2582257"/>
            <a:ext cx="6044371" cy="3774094"/>
          </a:xfrm>
          <a:prstGeom prst="rect">
            <a:avLst/>
          </a:prstGeom>
        </p:spPr>
      </p:pic>
      <p:sp>
        <p:nvSpPr>
          <p:cNvPr id="9" name="TextBox 8">
            <a:extLst>
              <a:ext uri="{FF2B5EF4-FFF2-40B4-BE49-F238E27FC236}">
                <a16:creationId xmlns:a16="http://schemas.microsoft.com/office/drawing/2014/main" id="{BE80F7DE-515D-33E4-AE3F-9AAC5F201731}"/>
              </a:ext>
            </a:extLst>
          </p:cNvPr>
          <p:cNvSpPr txBox="1"/>
          <p:nvPr/>
        </p:nvSpPr>
        <p:spPr>
          <a:xfrm>
            <a:off x="9233783" y="3710543"/>
            <a:ext cx="2368154" cy="923330"/>
          </a:xfrm>
          <a:prstGeom prst="rect">
            <a:avLst/>
          </a:prstGeom>
          <a:noFill/>
        </p:spPr>
        <p:txBody>
          <a:bodyPr wrap="square">
            <a:spAutoFit/>
          </a:bodyPr>
          <a:lstStyle/>
          <a:p>
            <a:pPr algn="ctr"/>
            <a:r>
              <a:rPr lang="vi-VN" sz="1800" i="1" dirty="0">
                <a:solidFill>
                  <a:srgbClr val="000000"/>
                </a:solidFill>
                <a:effectLst/>
                <a:latin typeface="Times New Roman" panose="02020603050405020304" pitchFamily="18" charset="0"/>
                <a:ea typeface="Times New Roman" panose="02020603050405020304" pitchFamily="18" charset="0"/>
              </a:rPr>
              <a:t>Định dạng gói và ngăn xếp giao tiếp của SensorScope</a:t>
            </a:r>
            <a:endParaRPr lang="en-US" i="1" dirty="0"/>
          </a:p>
        </p:txBody>
      </p:sp>
    </p:spTree>
    <p:extLst>
      <p:ext uri="{BB962C8B-B14F-4D97-AF65-F5344CB8AC3E}">
        <p14:creationId xmlns:p14="http://schemas.microsoft.com/office/powerpoint/2010/main" val="1107809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851518"/>
            <a:ext cx="10488612" cy="1325563"/>
          </a:xfrm>
        </p:spPr>
        <p:txBody>
          <a:bodyPr>
            <a:normAutofit/>
          </a:bodyPr>
          <a:lstStyle/>
          <a:p>
            <a:r>
              <a:rPr lang="en-US" sz="2500" b="1" dirty="0" err="1">
                <a:solidFill>
                  <a:srgbClr val="FF0000"/>
                </a:solidFill>
                <a:effectLst/>
                <a:latin typeface="Times New Roman" panose="02020603050405020304" pitchFamily="18" charset="0"/>
                <a:ea typeface="Calibri" panose="020F0502020204030204" pitchFamily="34" charset="0"/>
              </a:rPr>
              <a:t>Chương</a:t>
            </a:r>
            <a:r>
              <a:rPr lang="en-US" sz="2500" b="1" dirty="0">
                <a:solidFill>
                  <a:srgbClr val="FF0000"/>
                </a:solidFill>
                <a:effectLst/>
                <a:latin typeface="Times New Roman" panose="02020603050405020304" pitchFamily="18" charset="0"/>
                <a:ea typeface="Calibri" panose="020F0502020204030204" pitchFamily="34" charset="0"/>
              </a:rPr>
              <a:t> 3: ỨNG DỤNG CỦA MẠNG CẢM BIẾN KHÔNG DÂY TRONG GIÁM SÁT THAY ĐỔI CỦA MÔI TRƯỜNG</a:t>
            </a:r>
            <a:endParaRPr lang="en-US" sz="25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800" b="1" smtClean="0">
                <a:solidFill>
                  <a:srgbClr val="002060"/>
                </a:solidFill>
                <a:latin typeface="+mj-lt"/>
              </a:rPr>
              <a:pPr/>
              <a:t>22</a:t>
            </a:fld>
            <a:r>
              <a:rPr lang="en-US" sz="1800" b="1">
                <a:solidFill>
                  <a:srgbClr val="002060"/>
                </a:solidFill>
                <a:latin typeface="+mj-lt"/>
              </a:rPr>
              <a:t>/29</a:t>
            </a:r>
            <a:endParaRPr lang="vi-VN" sz="1800" b="1" dirty="0">
              <a:solidFill>
                <a:srgbClr val="002060"/>
              </a:solidFill>
              <a:latin typeface="+mj-lt"/>
            </a:endParaRPr>
          </a:p>
          <a:p>
            <a:endParaRPr lang="vi-VN" sz="1800" dirty="0">
              <a:latin typeface="+mj-lt"/>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A3D27E54-AA81-E5B2-6B00-3C26E4595E97}"/>
              </a:ext>
            </a:extLst>
          </p:cNvPr>
          <p:cNvSpPr txBox="1"/>
          <p:nvPr/>
        </p:nvSpPr>
        <p:spPr>
          <a:xfrm>
            <a:off x="836126" y="3484065"/>
            <a:ext cx="6081250" cy="369332"/>
          </a:xfrm>
          <a:prstGeom prst="rect">
            <a:avLst/>
          </a:prstGeom>
          <a:noFill/>
        </p:spPr>
        <p:txBody>
          <a:bodyPr wrap="square">
            <a:spAutoFit/>
          </a:bodyPr>
          <a:lstStyle/>
          <a:p>
            <a:pPr algn="just"/>
            <a:r>
              <a:rPr lang="vi-VN" dirty="0">
                <a:solidFill>
                  <a:srgbClr val="000000"/>
                </a:solidFill>
                <a:effectLst/>
                <a:latin typeface="+mj-lt"/>
                <a:ea typeface="Times New Roman" panose="02020603050405020304" pitchFamily="18" charset="0"/>
              </a:rPr>
              <a:t>Lớp vận chuyển ( Transport Layer ):</a:t>
            </a:r>
            <a:r>
              <a:rPr lang="en-US" dirty="0">
                <a:solidFill>
                  <a:srgbClr val="000000"/>
                </a:solidFill>
                <a:effectLst/>
                <a:latin typeface="+mj-lt"/>
                <a:ea typeface="Times New Roman" panose="02020603050405020304" pitchFamily="18" charset="0"/>
              </a:rPr>
              <a:t> </a:t>
            </a:r>
            <a:endParaRPr lang="en-US" b="1" dirty="0">
              <a:solidFill>
                <a:srgbClr val="000000"/>
              </a:solidFill>
              <a:effectLst/>
              <a:latin typeface="+mj-lt"/>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B13FF6D-E50F-618C-0F96-3CD8C549FF61}"/>
              </a:ext>
            </a:extLst>
          </p:cNvPr>
          <p:cNvSpPr txBox="1"/>
          <p:nvPr/>
        </p:nvSpPr>
        <p:spPr>
          <a:xfrm>
            <a:off x="836126" y="2634386"/>
            <a:ext cx="7753172" cy="369332"/>
          </a:xfrm>
          <a:prstGeom prst="rect">
            <a:avLst/>
          </a:prstGeom>
          <a:noFill/>
        </p:spPr>
        <p:txBody>
          <a:bodyPr wrap="square">
            <a:spAutoFit/>
          </a:bodyPr>
          <a:lstStyle/>
          <a:p>
            <a:pPr algn="just"/>
            <a:r>
              <a:rPr lang="vi-VN" dirty="0">
                <a:solidFill>
                  <a:srgbClr val="000000"/>
                </a:solidFill>
                <a:effectLst/>
                <a:latin typeface="+mj-lt"/>
                <a:ea typeface="Times New Roman" panose="02020603050405020304" pitchFamily="18" charset="0"/>
              </a:rPr>
              <a:t>Lớp ứng dụng ( Application Layer ):</a:t>
            </a:r>
            <a:r>
              <a:rPr lang="en-US" dirty="0">
                <a:solidFill>
                  <a:srgbClr val="000000"/>
                </a:solidFill>
                <a:effectLst/>
                <a:latin typeface="+mj-lt"/>
                <a:ea typeface="Times New Roman" panose="02020603050405020304" pitchFamily="18" charset="0"/>
              </a:rPr>
              <a:t>  </a:t>
            </a:r>
            <a:r>
              <a:rPr lang="vi-VN" dirty="0">
                <a:solidFill>
                  <a:srgbClr val="000000"/>
                </a:solidFill>
                <a:effectLst/>
                <a:latin typeface="+mj-lt"/>
                <a:ea typeface="Times New Roman" panose="02020603050405020304" pitchFamily="18" charset="0"/>
              </a:rPr>
              <a:t> </a:t>
            </a:r>
            <a:r>
              <a:rPr lang="en-US" dirty="0">
                <a:solidFill>
                  <a:srgbClr val="000000"/>
                </a:solidFill>
                <a:effectLst/>
                <a:latin typeface="+mj-lt"/>
                <a:ea typeface="Times New Roman" panose="02020603050405020304" pitchFamily="18" charset="0"/>
              </a:rPr>
              <a:t>T</a:t>
            </a:r>
            <a:r>
              <a:rPr lang="vi-VN" dirty="0">
                <a:solidFill>
                  <a:srgbClr val="000000"/>
                </a:solidFill>
                <a:effectLst/>
                <a:latin typeface="+mj-lt"/>
                <a:ea typeface="Times New Roman" panose="02020603050405020304" pitchFamily="18" charset="0"/>
              </a:rPr>
              <a:t>hu thập dữ liệu để gửi đến sink. </a:t>
            </a:r>
            <a:endParaRPr lang="en-US" dirty="0">
              <a:solidFill>
                <a:srgbClr val="000000"/>
              </a:solidFill>
              <a:effectLst/>
              <a:latin typeface="+mj-lt"/>
              <a:ea typeface="Times New Roman" panose="02020603050405020304" pitchFamily="18" charset="0"/>
            </a:endParaRPr>
          </a:p>
        </p:txBody>
      </p:sp>
      <p:sp>
        <p:nvSpPr>
          <p:cNvPr id="13" name="TextBox 12">
            <a:extLst>
              <a:ext uri="{FF2B5EF4-FFF2-40B4-BE49-F238E27FC236}">
                <a16:creationId xmlns:a16="http://schemas.microsoft.com/office/drawing/2014/main" id="{E20E4899-0617-2423-21CC-FA7CBDE99CE6}"/>
              </a:ext>
            </a:extLst>
          </p:cNvPr>
          <p:cNvSpPr txBox="1"/>
          <p:nvPr/>
        </p:nvSpPr>
        <p:spPr>
          <a:xfrm>
            <a:off x="836126" y="4433642"/>
            <a:ext cx="6081250" cy="369332"/>
          </a:xfrm>
          <a:prstGeom prst="rect">
            <a:avLst/>
          </a:prstGeom>
          <a:noFill/>
        </p:spPr>
        <p:txBody>
          <a:bodyPr wrap="square">
            <a:spAutoFit/>
          </a:bodyPr>
          <a:lstStyle/>
          <a:p>
            <a:r>
              <a:rPr lang="vi-VN" dirty="0">
                <a:solidFill>
                  <a:srgbClr val="000000"/>
                </a:solidFill>
                <a:effectLst/>
                <a:latin typeface="+mj-lt"/>
                <a:ea typeface="Times New Roman" panose="02020603050405020304" pitchFamily="18" charset="0"/>
              </a:rPr>
              <a:t>Lớp mạng ( Network Layer ): </a:t>
            </a:r>
            <a:endParaRPr lang="en-US" dirty="0">
              <a:latin typeface="+mj-lt"/>
            </a:endParaRPr>
          </a:p>
        </p:txBody>
      </p:sp>
      <p:sp>
        <p:nvSpPr>
          <p:cNvPr id="15" name="TextBox 14">
            <a:extLst>
              <a:ext uri="{FF2B5EF4-FFF2-40B4-BE49-F238E27FC236}">
                <a16:creationId xmlns:a16="http://schemas.microsoft.com/office/drawing/2014/main" id="{625B82A1-37DD-28CF-E051-AF9D5C821D33}"/>
              </a:ext>
            </a:extLst>
          </p:cNvPr>
          <p:cNvSpPr txBox="1"/>
          <p:nvPr/>
        </p:nvSpPr>
        <p:spPr>
          <a:xfrm>
            <a:off x="836126" y="5437616"/>
            <a:ext cx="6081250" cy="369332"/>
          </a:xfrm>
          <a:prstGeom prst="rect">
            <a:avLst/>
          </a:prstGeom>
          <a:noFill/>
        </p:spPr>
        <p:txBody>
          <a:bodyPr wrap="square">
            <a:spAutoFit/>
          </a:bodyPr>
          <a:lstStyle/>
          <a:p>
            <a:r>
              <a:rPr lang="vi-VN" dirty="0">
                <a:solidFill>
                  <a:srgbClr val="000000"/>
                </a:solidFill>
                <a:effectLst/>
                <a:latin typeface="+mj-lt"/>
                <a:ea typeface="Times New Roman" panose="02020603050405020304" pitchFamily="18" charset="0"/>
              </a:rPr>
              <a:t>Lớp MAC ( MAC layer ): </a:t>
            </a:r>
            <a:endParaRPr lang="en-US" dirty="0">
              <a:latin typeface="+mj-lt"/>
            </a:endParaRPr>
          </a:p>
        </p:txBody>
      </p:sp>
      <p:sp>
        <p:nvSpPr>
          <p:cNvPr id="16" name="Arrow: Down 15">
            <a:extLst>
              <a:ext uri="{FF2B5EF4-FFF2-40B4-BE49-F238E27FC236}">
                <a16:creationId xmlns:a16="http://schemas.microsoft.com/office/drawing/2014/main" id="{4DC16178-7520-2444-8E55-8EE151E0AD0A}"/>
              </a:ext>
            </a:extLst>
          </p:cNvPr>
          <p:cNvSpPr/>
          <p:nvPr/>
        </p:nvSpPr>
        <p:spPr>
          <a:xfrm>
            <a:off x="1858296" y="3134431"/>
            <a:ext cx="206478" cy="334365"/>
          </a:xfrm>
          <a:prstGeom prst="downArrow">
            <a:avLst/>
          </a:prstGeom>
          <a:solidFill>
            <a:srgbClr val="01858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Arrow: Down 16">
            <a:extLst>
              <a:ext uri="{FF2B5EF4-FFF2-40B4-BE49-F238E27FC236}">
                <a16:creationId xmlns:a16="http://schemas.microsoft.com/office/drawing/2014/main" id="{882C07BC-DFA0-26AA-DFD8-402ADEFC726B}"/>
              </a:ext>
            </a:extLst>
          </p:cNvPr>
          <p:cNvSpPr/>
          <p:nvPr/>
        </p:nvSpPr>
        <p:spPr>
          <a:xfrm>
            <a:off x="1858296" y="4001956"/>
            <a:ext cx="206478" cy="334365"/>
          </a:xfrm>
          <a:prstGeom prst="downArrow">
            <a:avLst/>
          </a:prstGeom>
          <a:solidFill>
            <a:srgbClr val="01858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Arrow: Down 18">
            <a:extLst>
              <a:ext uri="{FF2B5EF4-FFF2-40B4-BE49-F238E27FC236}">
                <a16:creationId xmlns:a16="http://schemas.microsoft.com/office/drawing/2014/main" id="{532DA2A3-CEC5-A051-7DFC-F762410F8A10}"/>
              </a:ext>
            </a:extLst>
          </p:cNvPr>
          <p:cNvSpPr/>
          <p:nvPr/>
        </p:nvSpPr>
        <p:spPr>
          <a:xfrm>
            <a:off x="1858296" y="4963152"/>
            <a:ext cx="206478" cy="334365"/>
          </a:xfrm>
          <a:prstGeom prst="downArrow">
            <a:avLst/>
          </a:prstGeom>
          <a:solidFill>
            <a:srgbClr val="01858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1" name="TextBox 20">
            <a:extLst>
              <a:ext uri="{FF2B5EF4-FFF2-40B4-BE49-F238E27FC236}">
                <a16:creationId xmlns:a16="http://schemas.microsoft.com/office/drawing/2014/main" id="{5BA7FEA3-E445-9884-02E1-35C83357E41C}"/>
              </a:ext>
            </a:extLst>
          </p:cNvPr>
          <p:cNvSpPr txBox="1"/>
          <p:nvPr/>
        </p:nvSpPr>
        <p:spPr>
          <a:xfrm>
            <a:off x="4338697" y="3300285"/>
            <a:ext cx="7273413" cy="923330"/>
          </a:xfrm>
          <a:prstGeom prst="rect">
            <a:avLst/>
          </a:prstGeom>
          <a:noFill/>
        </p:spPr>
        <p:txBody>
          <a:bodyPr wrap="square">
            <a:spAutoFit/>
          </a:bodyPr>
          <a:lstStyle/>
          <a:p>
            <a:pPr marR="0" lvl="0" algn="just">
              <a:spcBef>
                <a:spcPts val="600"/>
              </a:spcBef>
              <a:spcAft>
                <a:spcPts val="600"/>
              </a:spcAft>
            </a:pPr>
            <a:r>
              <a:rPr lang="vi-VN" sz="1800">
                <a:solidFill>
                  <a:srgbClr val="000000"/>
                </a:solidFill>
                <a:effectLst/>
                <a:latin typeface="Times New Roman" panose="02020603050405020304" pitchFamily="18" charset="0"/>
                <a:ea typeface="Times New Roman" panose="02020603050405020304" pitchFamily="18" charset="0"/>
              </a:rPr>
              <a:t>Lớp này chịu trách nhiệm tạo các gói từ dữ liệu nhận được thông qua hai lệnh đóng gói dữ liệu và kiểm soát các gói tin và lưu trữ chúng trong hàng đợi tương ứng</a:t>
            </a:r>
            <a:endParaRPr lang="vi-VN">
              <a:solidFill>
                <a:srgbClr val="000000"/>
              </a:solidFill>
              <a:effectLst/>
              <a:latin typeface="+mj-lt"/>
              <a:ea typeface="Times New Roman" panose="02020603050405020304" pitchFamily="18" charset="0"/>
            </a:endParaRPr>
          </a:p>
        </p:txBody>
      </p:sp>
      <p:sp>
        <p:nvSpPr>
          <p:cNvPr id="23" name="TextBox 22">
            <a:extLst>
              <a:ext uri="{FF2B5EF4-FFF2-40B4-BE49-F238E27FC236}">
                <a16:creationId xmlns:a16="http://schemas.microsoft.com/office/drawing/2014/main" id="{6DBE4A2C-4D52-03CB-7517-40F056B243D4}"/>
              </a:ext>
            </a:extLst>
          </p:cNvPr>
          <p:cNvSpPr txBox="1"/>
          <p:nvPr/>
        </p:nvSpPr>
        <p:spPr>
          <a:xfrm>
            <a:off x="3660441" y="4441221"/>
            <a:ext cx="8187430" cy="646331"/>
          </a:xfrm>
          <a:prstGeom prst="rect">
            <a:avLst/>
          </a:prstGeom>
          <a:noFill/>
        </p:spPr>
        <p:txBody>
          <a:bodyPr wrap="square">
            <a:spAutoFit/>
          </a:bodyPr>
          <a:lstStyle/>
          <a:p>
            <a:r>
              <a:rPr lang="vi-VN" dirty="0">
                <a:solidFill>
                  <a:srgbClr val="000000"/>
                </a:solidFill>
                <a:effectLst/>
                <a:latin typeface="+mj-lt"/>
                <a:ea typeface="Times New Roman" panose="02020603050405020304" pitchFamily="18" charset="0"/>
              </a:rPr>
              <a:t>Lớp này quyết định xem các gói tin có nên được định tuyến tới đích hay không dựa trên loại thông tin của chúng và nếu có thì việc này nên được thực hiện như thế nào.</a:t>
            </a:r>
            <a:endParaRPr lang="en-US" dirty="0">
              <a:latin typeface="+mj-lt"/>
            </a:endParaRPr>
          </a:p>
        </p:txBody>
      </p:sp>
      <p:sp>
        <p:nvSpPr>
          <p:cNvPr id="25" name="TextBox 24">
            <a:extLst>
              <a:ext uri="{FF2B5EF4-FFF2-40B4-BE49-F238E27FC236}">
                <a16:creationId xmlns:a16="http://schemas.microsoft.com/office/drawing/2014/main" id="{0F6972B6-1D9E-7A31-6122-C2C84BFA6C8C}"/>
              </a:ext>
            </a:extLst>
          </p:cNvPr>
          <p:cNvSpPr txBox="1"/>
          <p:nvPr/>
        </p:nvSpPr>
        <p:spPr>
          <a:xfrm>
            <a:off x="3355258" y="5470191"/>
            <a:ext cx="6081250" cy="369332"/>
          </a:xfrm>
          <a:prstGeom prst="rect">
            <a:avLst/>
          </a:prstGeom>
          <a:noFill/>
        </p:spPr>
        <p:txBody>
          <a:bodyPr wrap="square">
            <a:spAutoFit/>
          </a:bodyPr>
          <a:lstStyle/>
          <a:p>
            <a:r>
              <a:rPr lang="en-US" dirty="0">
                <a:solidFill>
                  <a:srgbClr val="000000"/>
                </a:solidFill>
                <a:latin typeface="+mj-lt"/>
                <a:ea typeface="Times New Roman" panose="02020603050405020304" pitchFamily="18" charset="0"/>
              </a:rPr>
              <a:t>L</a:t>
            </a:r>
            <a:r>
              <a:rPr lang="vi-VN" dirty="0">
                <a:solidFill>
                  <a:srgbClr val="000000"/>
                </a:solidFill>
                <a:effectLst/>
                <a:latin typeface="+mj-lt"/>
                <a:ea typeface="Times New Roman" panose="02020603050405020304" pitchFamily="18" charset="0"/>
              </a:rPr>
              <a:t>ớp Mac quản lý radio, cụ thể là bật/tắt và gửi/nhận tin nhắn. </a:t>
            </a:r>
            <a:endParaRPr lang="en-US" dirty="0">
              <a:latin typeface="+mj-lt"/>
            </a:endParaRPr>
          </a:p>
        </p:txBody>
      </p:sp>
    </p:spTree>
    <p:extLst>
      <p:ext uri="{BB962C8B-B14F-4D97-AF65-F5344CB8AC3E}">
        <p14:creationId xmlns:p14="http://schemas.microsoft.com/office/powerpoint/2010/main" val="1754654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851518"/>
            <a:ext cx="10488612" cy="1325563"/>
          </a:xfrm>
        </p:spPr>
        <p:txBody>
          <a:bodyPr>
            <a:normAutofit/>
          </a:bodyPr>
          <a:lstStyle/>
          <a:p>
            <a:r>
              <a:rPr lang="en-US" sz="2500" b="1" dirty="0" err="1">
                <a:solidFill>
                  <a:srgbClr val="FF0000"/>
                </a:solidFill>
                <a:effectLst/>
                <a:latin typeface="Times New Roman" panose="02020603050405020304" pitchFamily="18" charset="0"/>
                <a:ea typeface="Calibri" panose="020F0502020204030204" pitchFamily="34" charset="0"/>
              </a:rPr>
              <a:t>Chương</a:t>
            </a:r>
            <a:r>
              <a:rPr lang="en-US" sz="2500" b="1" dirty="0">
                <a:solidFill>
                  <a:srgbClr val="FF0000"/>
                </a:solidFill>
                <a:effectLst/>
                <a:latin typeface="Times New Roman" panose="02020603050405020304" pitchFamily="18" charset="0"/>
                <a:ea typeface="Calibri" panose="020F0502020204030204" pitchFamily="34" charset="0"/>
              </a:rPr>
              <a:t> 3: ỨNG DỤNG CỦA MẠNG CẢM BIẾN KHÔNG DÂY TRONG GIÁM SÁT THAY ĐỔI CỦA MÔI TRƯỜNG</a:t>
            </a:r>
            <a:endParaRPr lang="en-US" sz="25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800" b="1" smtClean="0">
                <a:solidFill>
                  <a:srgbClr val="002060"/>
                </a:solidFill>
                <a:latin typeface="+mj-lt"/>
              </a:rPr>
              <a:pPr/>
              <a:t>23</a:t>
            </a:fld>
            <a:r>
              <a:rPr lang="en-US" sz="1800" b="1">
                <a:solidFill>
                  <a:srgbClr val="002060"/>
                </a:solidFill>
                <a:latin typeface="+mj-lt"/>
              </a:rPr>
              <a:t>/29</a:t>
            </a:r>
            <a:endParaRPr lang="vi-VN" sz="1800" b="1" dirty="0">
              <a:solidFill>
                <a:srgbClr val="002060"/>
              </a:solidFill>
              <a:latin typeface="+mj-lt"/>
            </a:endParaRPr>
          </a:p>
          <a:p>
            <a:endParaRPr lang="vi-VN" sz="1800" dirty="0">
              <a:latin typeface="+mj-lt"/>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0450A2A5-CA44-3086-38E7-A7D68256BE38}"/>
              </a:ext>
            </a:extLst>
          </p:cNvPr>
          <p:cNvSpPr txBox="1"/>
          <p:nvPr/>
        </p:nvSpPr>
        <p:spPr>
          <a:xfrm>
            <a:off x="836126" y="1834167"/>
            <a:ext cx="9658837" cy="1154162"/>
          </a:xfrm>
          <a:prstGeom prst="rect">
            <a:avLst/>
          </a:prstGeom>
          <a:noFill/>
        </p:spPr>
        <p:txBody>
          <a:bodyPr wrap="square" rtlCol="0">
            <a:spAutoFit/>
          </a:bodyPr>
          <a:lstStyle/>
          <a:p>
            <a:pPr algn="just"/>
            <a:r>
              <a:rPr lang="en-US" sz="2300" b="1" u="sng" dirty="0">
                <a:solidFill>
                  <a:srgbClr val="000000"/>
                </a:solidFill>
                <a:effectLst/>
                <a:latin typeface="Times New Roman" panose="02020603050405020304" pitchFamily="18" charset="0"/>
                <a:ea typeface="Times New Roman" panose="02020603050405020304" pitchFamily="18" charset="0"/>
              </a:rPr>
              <a:t>3.2.3. </a:t>
            </a:r>
            <a:r>
              <a:rPr lang="en-US" sz="23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Áp</a:t>
            </a:r>
            <a:r>
              <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tiễn</a:t>
            </a:r>
            <a:endPar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300" u="sng" dirty="0">
              <a:solidFill>
                <a:srgbClr val="000000"/>
              </a:solidFill>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F6ABCAD6-96B9-24B6-A813-569B4F1E093A}"/>
              </a:ext>
            </a:extLst>
          </p:cNvPr>
          <p:cNvSpPr txBox="1"/>
          <p:nvPr/>
        </p:nvSpPr>
        <p:spPr>
          <a:xfrm>
            <a:off x="670718" y="2415205"/>
            <a:ext cx="5920582" cy="923330"/>
          </a:xfrm>
          <a:prstGeom prst="rect">
            <a:avLst/>
          </a:prstGeom>
          <a:noFill/>
        </p:spPr>
        <p:txBody>
          <a:bodyPr wrap="square">
            <a:spAutoFit/>
          </a:bodyPr>
          <a:lstStyle/>
          <a:p>
            <a:pPr algn="just"/>
            <a:r>
              <a:rPr lang="en-US" dirty="0" err="1">
                <a:solidFill>
                  <a:srgbClr val="000000"/>
                </a:solidFill>
                <a:effectLst/>
                <a:latin typeface="Times New Roman" panose="02020603050405020304" pitchFamily="18" charset="0"/>
                <a:ea typeface="Times New Roman" panose="02020603050405020304" pitchFamily="18" charset="0"/>
              </a:rPr>
              <a:t>Thống</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kê</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được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lấy</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từ</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việc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triển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khai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hệ</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thống</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SensorScope</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tại</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đèo</a:t>
            </a:r>
            <a:r>
              <a:rPr lang="en-US" dirty="0">
                <a:solidFill>
                  <a:srgbClr val="000000"/>
                </a:solidFill>
                <a:effectLst/>
                <a:latin typeface="Times New Roman" panose="02020603050405020304" pitchFamily="18" charset="0"/>
                <a:ea typeface="Times New Roman" panose="02020603050405020304" pitchFamily="18" charset="0"/>
              </a:rPr>
              <a:t> Grand Saint Bernard. </a:t>
            </a:r>
            <a:r>
              <a:rPr lang="en-US" dirty="0" err="1">
                <a:solidFill>
                  <a:srgbClr val="000000"/>
                </a:solidFill>
                <a:effectLst/>
                <a:latin typeface="Times New Roman" panose="02020603050405020304" pitchFamily="18" charset="0"/>
                <a:ea typeface="Times New Roman" panose="02020603050405020304" pitchFamily="18" charset="0"/>
              </a:rPr>
              <a:t>Đèo</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cao</a:t>
            </a:r>
            <a:r>
              <a:rPr lang="en-US" dirty="0">
                <a:solidFill>
                  <a:srgbClr val="000000"/>
                </a:solidFill>
                <a:effectLst/>
                <a:latin typeface="Times New Roman" panose="02020603050405020304" pitchFamily="18" charset="0"/>
                <a:ea typeface="Times New Roman" panose="02020603050405020304" pitchFamily="18" charset="0"/>
              </a:rPr>
              <a:t> 2 400 </a:t>
            </a:r>
            <a:r>
              <a:rPr lang="en-US" dirty="0" err="1">
                <a:solidFill>
                  <a:srgbClr val="000000"/>
                </a:solidFill>
                <a:effectLst/>
                <a:latin typeface="Times New Roman" panose="02020603050405020304" pitchFamily="18" charset="0"/>
                <a:ea typeface="Times New Roman" panose="02020603050405020304" pitchFamily="18" charset="0"/>
              </a:rPr>
              <a:t>mét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nằm</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giữa</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Thụy</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Sĩ</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và</a:t>
            </a:r>
            <a:r>
              <a:rPr lang="en-US" dirty="0">
                <a:solidFill>
                  <a:srgbClr val="000000"/>
                </a:solidFill>
                <a:effectLst/>
                <a:latin typeface="Times New Roman" panose="02020603050405020304" pitchFamily="18" charset="0"/>
                <a:ea typeface="Times New Roman" panose="02020603050405020304" pitchFamily="18" charset="0"/>
              </a:rPr>
              <a:t> Ý</a:t>
            </a:r>
            <a:endParaRPr lang="en-US" dirty="0"/>
          </a:p>
        </p:txBody>
      </p:sp>
      <p:pic>
        <p:nvPicPr>
          <p:cNvPr id="9" name="Picture 8">
            <a:extLst>
              <a:ext uri="{FF2B5EF4-FFF2-40B4-BE49-F238E27FC236}">
                <a16:creationId xmlns:a16="http://schemas.microsoft.com/office/drawing/2014/main" id="{084F73C0-5BAF-9D4B-FD88-5F0A16171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56" y="3429000"/>
            <a:ext cx="5806281" cy="2613520"/>
          </a:xfrm>
          <a:prstGeom prst="rect">
            <a:avLst/>
          </a:prstGeom>
        </p:spPr>
      </p:pic>
      <p:sp>
        <p:nvSpPr>
          <p:cNvPr id="12" name="TextBox 11">
            <a:extLst>
              <a:ext uri="{FF2B5EF4-FFF2-40B4-BE49-F238E27FC236}">
                <a16:creationId xmlns:a16="http://schemas.microsoft.com/office/drawing/2014/main" id="{13378642-73A3-86EA-69D9-B6B36483017F}"/>
              </a:ext>
            </a:extLst>
          </p:cNvPr>
          <p:cNvSpPr txBox="1"/>
          <p:nvPr/>
        </p:nvSpPr>
        <p:spPr>
          <a:xfrm>
            <a:off x="1774826" y="6073854"/>
            <a:ext cx="6081712" cy="369332"/>
          </a:xfrm>
          <a:prstGeom prst="rect">
            <a:avLst/>
          </a:prstGeom>
          <a:noFill/>
        </p:spPr>
        <p:txBody>
          <a:bodyPr wrap="square">
            <a:spAutoFit/>
          </a:bodyPr>
          <a:lstStyle/>
          <a:p>
            <a:r>
              <a:rPr lang="en-US" sz="1800" i="1" dirty="0" err="1">
                <a:solidFill>
                  <a:srgbClr val="000000"/>
                </a:solidFill>
                <a:effectLst/>
                <a:latin typeface="Times New Roman" panose="02020603050405020304" pitchFamily="18" charset="0"/>
                <a:ea typeface="Times New Roman" panose="02020603050405020304" pitchFamily="18" charset="0"/>
              </a:rPr>
              <a:t>Bản</a:t>
            </a:r>
            <a:r>
              <a:rPr lang="en-US" sz="1800" i="1" dirty="0">
                <a:solidFill>
                  <a:srgbClr val="000000"/>
                </a:solidFill>
                <a:effectLst/>
                <a:latin typeface="Times New Roman" panose="02020603050405020304" pitchFamily="18" charset="0"/>
                <a:ea typeface="Times New Roman" panose="02020603050405020304" pitchFamily="18" charset="0"/>
              </a:rPr>
              <a:t> </a:t>
            </a:r>
            <a:r>
              <a:rPr lang="en-US" sz="1800" i="1" dirty="0" err="1">
                <a:solidFill>
                  <a:srgbClr val="000000"/>
                </a:solidFill>
                <a:effectLst/>
                <a:latin typeface="Times New Roman" panose="02020603050405020304" pitchFamily="18" charset="0"/>
                <a:ea typeface="Times New Roman" panose="02020603050405020304" pitchFamily="18" charset="0"/>
              </a:rPr>
              <a:t>đồ</a:t>
            </a:r>
            <a:r>
              <a:rPr lang="en-US" sz="1800" i="1" dirty="0">
                <a:solidFill>
                  <a:srgbClr val="000000"/>
                </a:solidFill>
                <a:effectLst/>
                <a:latin typeface="Times New Roman" panose="02020603050405020304" pitchFamily="18" charset="0"/>
                <a:ea typeface="Times New Roman" panose="02020603050405020304" pitchFamily="18" charset="0"/>
              </a:rPr>
              <a:t> </a:t>
            </a:r>
            <a:r>
              <a:rPr lang="en-US" sz="1800" i="1" dirty="0" err="1">
                <a:solidFill>
                  <a:srgbClr val="000000"/>
                </a:solidFill>
                <a:effectLst/>
                <a:latin typeface="Times New Roman" panose="02020603050405020304" pitchFamily="18" charset="0"/>
                <a:ea typeface="Times New Roman" panose="02020603050405020304" pitchFamily="18" charset="0"/>
              </a:rPr>
              <a:t>đèo</a:t>
            </a:r>
            <a:r>
              <a:rPr lang="en-US" sz="1800" i="1" dirty="0">
                <a:solidFill>
                  <a:srgbClr val="000000"/>
                </a:solidFill>
                <a:effectLst/>
                <a:latin typeface="Times New Roman" panose="02020603050405020304" pitchFamily="18" charset="0"/>
                <a:ea typeface="Times New Roman" panose="02020603050405020304" pitchFamily="18" charset="0"/>
              </a:rPr>
              <a:t> Grand Saint Bernard.</a:t>
            </a:r>
            <a:endParaRPr lang="en-US" i="1" dirty="0"/>
          </a:p>
        </p:txBody>
      </p:sp>
      <p:sp>
        <p:nvSpPr>
          <p:cNvPr id="18" name="TextBox 17">
            <a:extLst>
              <a:ext uri="{FF2B5EF4-FFF2-40B4-BE49-F238E27FC236}">
                <a16:creationId xmlns:a16="http://schemas.microsoft.com/office/drawing/2014/main" id="{DBD0784E-909A-D69E-CE65-C93FD2617B71}"/>
              </a:ext>
            </a:extLst>
          </p:cNvPr>
          <p:cNvSpPr txBox="1"/>
          <p:nvPr/>
        </p:nvSpPr>
        <p:spPr>
          <a:xfrm>
            <a:off x="7067551" y="2491994"/>
            <a:ext cx="3460749" cy="3308598"/>
          </a:xfrm>
          <a:prstGeom prst="rect">
            <a:avLst/>
          </a:prstGeom>
          <a:noFill/>
        </p:spPr>
        <p:txBody>
          <a:bodyPr wrap="square">
            <a:spAutoFit/>
          </a:bodyPr>
          <a:lstStyle/>
          <a:p>
            <a:pPr marL="342900" indent="-342900" algn="just">
              <a:buFont typeface="Wingdings" panose="05000000000000000000" pitchFamily="2" charset="2"/>
              <a:buChar char="Ø"/>
            </a:pPr>
            <a:r>
              <a:rPr lang="en-US" sz="1900" dirty="0" err="1">
                <a:solidFill>
                  <a:srgbClr val="000000"/>
                </a:solidFill>
                <a:effectLst/>
                <a:latin typeface="Times New Roman" panose="02020603050405020304" pitchFamily="18" charset="0"/>
                <a:ea typeface="Times New Roman" panose="02020603050405020304" pitchFamily="18" charset="0"/>
              </a:rPr>
              <a:t>Việc</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sử</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dụng</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SensorScope</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cho</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phép</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họ</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thu</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được</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các</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biện</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pháp</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dày</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đặc</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về</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không</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gian</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và</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mô</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hình</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thu</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được</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sẽ</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giúp</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ngăn</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ngừa</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tuyết</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lở</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và</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tử</a:t>
            </a:r>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vong</a:t>
            </a:r>
            <a:r>
              <a:rPr lang="en-US" sz="1900" dirty="0">
                <a:solidFill>
                  <a:srgbClr val="000000"/>
                </a:solidFill>
                <a:effectLst/>
                <a:latin typeface="Times New Roman" panose="02020603050405020304" pitchFamily="18" charset="0"/>
                <a:ea typeface="Times New Roman" panose="02020603050405020304" pitchFamily="18" charset="0"/>
              </a:rPr>
              <a:t> do tai </a:t>
            </a:r>
            <a:r>
              <a:rPr lang="en-US" sz="1900" dirty="0" err="1">
                <a:solidFill>
                  <a:srgbClr val="000000"/>
                </a:solidFill>
                <a:effectLst/>
                <a:latin typeface="Times New Roman" panose="02020603050405020304" pitchFamily="18" charset="0"/>
                <a:ea typeface="Times New Roman" panose="02020603050405020304" pitchFamily="18" charset="0"/>
              </a:rPr>
              <a:t>nạn</a:t>
            </a:r>
            <a:r>
              <a:rPr lang="en-US" sz="1900" dirty="0">
                <a:solidFill>
                  <a:srgbClr val="000000"/>
                </a:solidFill>
                <a:effectLst/>
                <a:latin typeface="Times New Roman" panose="02020603050405020304" pitchFamily="18" charset="0"/>
                <a:ea typeface="Times New Roman" panose="02020603050405020304" pitchFamily="18" charset="0"/>
              </a:rPr>
              <a:t>.</a:t>
            </a:r>
            <a:r>
              <a:rPr lang="vi-VN" sz="1900" dirty="0">
                <a:solidFill>
                  <a:srgbClr val="000000"/>
                </a:solidFill>
                <a:effectLst/>
                <a:latin typeface="Times New Roman" panose="02020603050405020304" pitchFamily="18" charset="0"/>
                <a:ea typeface="Times New Roman" panose="02020603050405020304" pitchFamily="18" charset="0"/>
              </a:rPr>
              <a:t> </a:t>
            </a:r>
            <a:endParaRPr lang="en-US" sz="1900" dirty="0">
              <a:solidFill>
                <a:srgbClr val="000000"/>
              </a:solidFill>
              <a:effectLst/>
              <a:latin typeface="Times New Roman" panose="02020603050405020304" pitchFamily="18" charset="0"/>
              <a:ea typeface="Times New Roman" panose="02020603050405020304" pitchFamily="18" charset="0"/>
            </a:endParaRPr>
          </a:p>
          <a:p>
            <a:pPr algn="just"/>
            <a:endParaRPr lang="en-US" sz="1900" dirty="0">
              <a:solidFill>
                <a:srgbClr val="000000"/>
              </a:solidFill>
              <a:effectLst/>
              <a:latin typeface="Times New Roman" panose="02020603050405020304" pitchFamily="18" charset="0"/>
              <a:ea typeface="Times New Roman" panose="02020603050405020304" pitchFamily="18" charset="0"/>
            </a:endParaRPr>
          </a:p>
          <a:p>
            <a:pPr marL="342900" indent="-342900" algn="just">
              <a:buFont typeface="Wingdings" panose="05000000000000000000" pitchFamily="2" charset="2"/>
              <a:buChar char="Ø"/>
            </a:pPr>
            <a:r>
              <a:rPr lang="vi-VN" sz="1900" dirty="0">
                <a:solidFill>
                  <a:srgbClr val="000000"/>
                </a:solidFill>
                <a:effectLst/>
                <a:latin typeface="Times New Roman" panose="02020603050405020304" pitchFamily="18" charset="0"/>
                <a:ea typeface="Times New Roman" panose="02020603050405020304" pitchFamily="18" charset="0"/>
              </a:rPr>
              <a:t>Bộ phận sink nằm ở phía dưới bên trái của bản đồ (trạm màu xanh dương) được trang bị mô-đun GPRS. </a:t>
            </a:r>
            <a:endParaRPr lang="en-US" sz="1900" dirty="0"/>
          </a:p>
        </p:txBody>
      </p:sp>
    </p:spTree>
    <p:extLst>
      <p:ext uri="{BB962C8B-B14F-4D97-AF65-F5344CB8AC3E}">
        <p14:creationId xmlns:p14="http://schemas.microsoft.com/office/powerpoint/2010/main" val="3455459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851518"/>
            <a:ext cx="10488612" cy="1325563"/>
          </a:xfrm>
        </p:spPr>
        <p:txBody>
          <a:bodyPr>
            <a:normAutofit/>
          </a:bodyPr>
          <a:lstStyle/>
          <a:p>
            <a:r>
              <a:rPr lang="en-US" sz="2500" b="1" dirty="0" err="1">
                <a:solidFill>
                  <a:srgbClr val="FF0000"/>
                </a:solidFill>
                <a:effectLst/>
                <a:latin typeface="Times New Roman" panose="02020603050405020304" pitchFamily="18" charset="0"/>
                <a:ea typeface="Calibri" panose="020F0502020204030204" pitchFamily="34" charset="0"/>
              </a:rPr>
              <a:t>Chương</a:t>
            </a:r>
            <a:r>
              <a:rPr lang="en-US" sz="2500" b="1" dirty="0">
                <a:solidFill>
                  <a:srgbClr val="FF0000"/>
                </a:solidFill>
                <a:effectLst/>
                <a:latin typeface="Times New Roman" panose="02020603050405020304" pitchFamily="18" charset="0"/>
                <a:ea typeface="Calibri" panose="020F0502020204030204" pitchFamily="34" charset="0"/>
              </a:rPr>
              <a:t> 3: ỨNG DỤNG CỦA MẠNG CẢM BIẾN KHÔNG DÂY TRONG GIÁM SÁT THAY ĐỔI CỦA MÔI TRƯỜNG</a:t>
            </a:r>
            <a:endParaRPr lang="en-US" sz="25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800" b="1" smtClean="0">
                <a:solidFill>
                  <a:srgbClr val="002060"/>
                </a:solidFill>
                <a:latin typeface="+mj-lt"/>
              </a:rPr>
              <a:pPr/>
              <a:t>24</a:t>
            </a:fld>
            <a:r>
              <a:rPr lang="en-US" sz="1800" b="1">
                <a:solidFill>
                  <a:srgbClr val="002060"/>
                </a:solidFill>
                <a:latin typeface="+mj-lt"/>
              </a:rPr>
              <a:t>/29</a:t>
            </a:r>
            <a:endParaRPr lang="vi-VN" sz="1800" b="1" dirty="0">
              <a:solidFill>
                <a:srgbClr val="002060"/>
              </a:solidFill>
              <a:latin typeface="+mj-lt"/>
            </a:endParaRPr>
          </a:p>
          <a:p>
            <a:endParaRPr lang="vi-VN" sz="1800" dirty="0">
              <a:latin typeface="+mj-lt"/>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0450A2A5-CA44-3086-38E7-A7D68256BE38}"/>
              </a:ext>
            </a:extLst>
          </p:cNvPr>
          <p:cNvSpPr txBox="1"/>
          <p:nvPr/>
        </p:nvSpPr>
        <p:spPr>
          <a:xfrm>
            <a:off x="836126" y="1834167"/>
            <a:ext cx="9658837" cy="1154162"/>
          </a:xfrm>
          <a:prstGeom prst="rect">
            <a:avLst/>
          </a:prstGeom>
          <a:noFill/>
        </p:spPr>
        <p:txBody>
          <a:bodyPr wrap="square" rtlCol="0">
            <a:spAutoFit/>
          </a:bodyPr>
          <a:lstStyle/>
          <a:p>
            <a:pPr algn="just"/>
            <a:r>
              <a:rPr lang="en-US" sz="2300" b="1" u="sng" dirty="0">
                <a:solidFill>
                  <a:srgbClr val="000000"/>
                </a:solidFill>
                <a:effectLst/>
                <a:latin typeface="Times New Roman" panose="02020603050405020304" pitchFamily="18" charset="0"/>
                <a:ea typeface="Times New Roman" panose="02020603050405020304" pitchFamily="18" charset="0"/>
              </a:rPr>
              <a:t>3.2.3. </a:t>
            </a:r>
            <a:r>
              <a:rPr lang="en-US" sz="23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Áp</a:t>
            </a:r>
            <a:r>
              <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tiễn</a:t>
            </a:r>
            <a:endPar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300" u="sng" dirty="0">
              <a:solidFill>
                <a:srgbClr val="000000"/>
              </a:solidFill>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31561140-EC14-4D83-A704-93805C78A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124" y="3065273"/>
            <a:ext cx="7867576" cy="3248572"/>
          </a:xfrm>
          <a:prstGeom prst="rect">
            <a:avLst/>
          </a:prstGeom>
        </p:spPr>
      </p:pic>
      <p:sp>
        <p:nvSpPr>
          <p:cNvPr id="10" name="TextBox 9">
            <a:extLst>
              <a:ext uri="{FF2B5EF4-FFF2-40B4-BE49-F238E27FC236}">
                <a16:creationId xmlns:a16="http://schemas.microsoft.com/office/drawing/2014/main" id="{25D28A15-9831-D421-009E-03A6D5566AF9}"/>
              </a:ext>
            </a:extLst>
          </p:cNvPr>
          <p:cNvSpPr txBox="1"/>
          <p:nvPr/>
        </p:nvSpPr>
        <p:spPr>
          <a:xfrm>
            <a:off x="2305124" y="2437703"/>
            <a:ext cx="8312077" cy="498663"/>
          </a:xfrm>
          <a:prstGeom prst="rect">
            <a:avLst/>
          </a:prstGeom>
          <a:noFill/>
        </p:spPr>
        <p:txBody>
          <a:bodyPr wrap="square">
            <a:spAutoFit/>
          </a:bodyPr>
          <a:lstStyle/>
          <a:p>
            <a:pPr marL="0" marR="0" algn="just">
              <a:lnSpc>
                <a:spcPct val="150000"/>
              </a:lnSpc>
              <a:spcBef>
                <a:spcPts val="600"/>
              </a:spcBef>
              <a:spcAft>
                <a:spcPts val="600"/>
              </a:spcAft>
            </a:pPr>
            <a:r>
              <a:rPr lang="vi-VN" sz="2000" dirty="0">
                <a:solidFill>
                  <a:srgbClr val="000000"/>
                </a:solidFill>
                <a:effectLst/>
                <a:latin typeface="Times New Roman" panose="02020603050405020304" pitchFamily="18" charset="0"/>
                <a:ea typeface="Times New Roman" panose="02020603050405020304" pitchFamily="18" charset="0"/>
              </a:rPr>
              <a:t>Bảng thống kê các thông số hệ thống được sử dụng trong quá trình triển khai:</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30486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851518"/>
            <a:ext cx="10488612" cy="1325563"/>
          </a:xfrm>
        </p:spPr>
        <p:txBody>
          <a:bodyPr>
            <a:normAutofit/>
          </a:bodyPr>
          <a:lstStyle/>
          <a:p>
            <a:r>
              <a:rPr lang="en-US" sz="2500" b="1" dirty="0" err="1">
                <a:solidFill>
                  <a:srgbClr val="FF0000"/>
                </a:solidFill>
                <a:effectLst/>
                <a:latin typeface="Times New Roman" panose="02020603050405020304" pitchFamily="18" charset="0"/>
                <a:ea typeface="Calibri" panose="020F0502020204030204" pitchFamily="34" charset="0"/>
              </a:rPr>
              <a:t>Chương</a:t>
            </a:r>
            <a:r>
              <a:rPr lang="en-US" sz="2500" b="1" dirty="0">
                <a:solidFill>
                  <a:srgbClr val="FF0000"/>
                </a:solidFill>
                <a:effectLst/>
                <a:latin typeface="Times New Roman" panose="02020603050405020304" pitchFamily="18" charset="0"/>
                <a:ea typeface="Calibri" panose="020F0502020204030204" pitchFamily="34" charset="0"/>
              </a:rPr>
              <a:t> 3: ỨNG DỤNG CỦA MẠNG CẢM BIẾN KHÔNG DÂY TRONG GIÁM SÁT THAY ĐỔI CỦA MÔI TRƯỜNG</a:t>
            </a:r>
            <a:endParaRPr lang="en-US" sz="25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800" b="1" smtClean="0">
                <a:solidFill>
                  <a:srgbClr val="002060"/>
                </a:solidFill>
                <a:latin typeface="+mj-lt"/>
              </a:rPr>
              <a:pPr/>
              <a:t>25</a:t>
            </a:fld>
            <a:r>
              <a:rPr lang="en-US" sz="1800" b="1">
                <a:solidFill>
                  <a:srgbClr val="002060"/>
                </a:solidFill>
                <a:latin typeface="+mj-lt"/>
              </a:rPr>
              <a:t>/29</a:t>
            </a:r>
            <a:endParaRPr lang="vi-VN" sz="1800" b="1" dirty="0">
              <a:solidFill>
                <a:srgbClr val="002060"/>
              </a:solidFill>
              <a:latin typeface="+mj-lt"/>
            </a:endParaRPr>
          </a:p>
          <a:p>
            <a:endParaRPr lang="vi-VN" sz="1800" dirty="0">
              <a:latin typeface="+mj-lt"/>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0450A2A5-CA44-3086-38E7-A7D68256BE38}"/>
              </a:ext>
            </a:extLst>
          </p:cNvPr>
          <p:cNvSpPr txBox="1"/>
          <p:nvPr/>
        </p:nvSpPr>
        <p:spPr>
          <a:xfrm>
            <a:off x="836126" y="1834167"/>
            <a:ext cx="9658837" cy="1154162"/>
          </a:xfrm>
          <a:prstGeom prst="rect">
            <a:avLst/>
          </a:prstGeom>
          <a:noFill/>
        </p:spPr>
        <p:txBody>
          <a:bodyPr wrap="square" rtlCol="0">
            <a:spAutoFit/>
          </a:bodyPr>
          <a:lstStyle/>
          <a:p>
            <a:pPr algn="just"/>
            <a:r>
              <a:rPr lang="en-US" sz="2300" b="1" u="sng" dirty="0">
                <a:solidFill>
                  <a:srgbClr val="000000"/>
                </a:solidFill>
                <a:effectLst/>
                <a:latin typeface="Times New Roman" panose="02020603050405020304" pitchFamily="18" charset="0"/>
                <a:ea typeface="Times New Roman" panose="02020603050405020304" pitchFamily="18" charset="0"/>
              </a:rPr>
              <a:t>3.2.3. </a:t>
            </a:r>
            <a:r>
              <a:rPr lang="en-US" sz="23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Áp</a:t>
            </a:r>
            <a:r>
              <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tiễn</a:t>
            </a:r>
            <a:endPar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300" u="sng" dirty="0">
              <a:solidFill>
                <a:srgbClr val="000000"/>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3233C1D2-998C-2037-2DE3-72FF99F4F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875" y="2345240"/>
            <a:ext cx="6315075" cy="4376236"/>
          </a:xfrm>
          <a:prstGeom prst="rect">
            <a:avLst/>
          </a:prstGeom>
        </p:spPr>
      </p:pic>
      <p:sp>
        <p:nvSpPr>
          <p:cNvPr id="9" name="TextBox 8">
            <a:extLst>
              <a:ext uri="{FF2B5EF4-FFF2-40B4-BE49-F238E27FC236}">
                <a16:creationId xmlns:a16="http://schemas.microsoft.com/office/drawing/2014/main" id="{675C2434-7A26-181E-2942-223F14FF0842}"/>
              </a:ext>
            </a:extLst>
          </p:cNvPr>
          <p:cNvSpPr txBox="1"/>
          <p:nvPr/>
        </p:nvSpPr>
        <p:spPr>
          <a:xfrm>
            <a:off x="8895953" y="3508379"/>
            <a:ext cx="3198019" cy="923330"/>
          </a:xfrm>
          <a:prstGeom prst="rect">
            <a:avLst/>
          </a:prstGeom>
          <a:noFill/>
        </p:spPr>
        <p:txBody>
          <a:bodyPr wrap="square">
            <a:spAutoFit/>
          </a:bodyPr>
          <a:lstStyle/>
          <a:p>
            <a:pPr algn="ctr"/>
            <a:r>
              <a:rPr lang="vi-VN" i="1" dirty="0">
                <a:solidFill>
                  <a:srgbClr val="000000"/>
                </a:solidFill>
                <a:effectLst/>
                <a:latin typeface="Times New Roman" panose="02020603050405020304" pitchFamily="18" charset="0"/>
                <a:ea typeface="Times New Roman" panose="02020603050405020304" pitchFamily="18" charset="0"/>
              </a:rPr>
              <a:t>Các gói dữ liệu đã nhận và khoảng cách từ các trạm đến trạm chứa</a:t>
            </a:r>
            <a:endParaRPr lang="en-US" i="1" dirty="0"/>
          </a:p>
        </p:txBody>
      </p:sp>
    </p:spTree>
    <p:extLst>
      <p:ext uri="{BB962C8B-B14F-4D97-AF65-F5344CB8AC3E}">
        <p14:creationId xmlns:p14="http://schemas.microsoft.com/office/powerpoint/2010/main" val="2604561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851518"/>
            <a:ext cx="10488612" cy="1325563"/>
          </a:xfrm>
        </p:spPr>
        <p:txBody>
          <a:bodyPr>
            <a:normAutofit/>
          </a:bodyPr>
          <a:lstStyle/>
          <a:p>
            <a:r>
              <a:rPr lang="en-US" sz="2500" b="1" dirty="0" err="1">
                <a:solidFill>
                  <a:srgbClr val="FF0000"/>
                </a:solidFill>
                <a:effectLst/>
                <a:latin typeface="Times New Roman" panose="02020603050405020304" pitchFamily="18" charset="0"/>
                <a:ea typeface="Calibri" panose="020F0502020204030204" pitchFamily="34" charset="0"/>
              </a:rPr>
              <a:t>Chương</a:t>
            </a:r>
            <a:r>
              <a:rPr lang="en-US" sz="2500" b="1" dirty="0">
                <a:solidFill>
                  <a:srgbClr val="FF0000"/>
                </a:solidFill>
                <a:effectLst/>
                <a:latin typeface="Times New Roman" panose="02020603050405020304" pitchFamily="18" charset="0"/>
                <a:ea typeface="Calibri" panose="020F0502020204030204" pitchFamily="34" charset="0"/>
              </a:rPr>
              <a:t> 3: ỨNG DỤNG CỦA MẠNG CẢM BIẾN KHÔNG DÂY TRONG GIÁM SÁT THAY ĐỔI CỦA MÔI TRƯỜNG</a:t>
            </a:r>
            <a:endParaRPr lang="en-US" sz="25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800" b="1" smtClean="0">
                <a:solidFill>
                  <a:srgbClr val="002060"/>
                </a:solidFill>
                <a:latin typeface="Times New Roman" panose="02020603050405020304" pitchFamily="18" charset="0"/>
                <a:cs typeface="Times New Roman" panose="02020603050405020304" pitchFamily="18" charset="0"/>
              </a:rPr>
              <a:pPr/>
              <a:t>26</a:t>
            </a:fld>
            <a:r>
              <a:rPr lang="en-US" sz="1800" b="1">
                <a:solidFill>
                  <a:srgbClr val="002060"/>
                </a:solidFill>
                <a:latin typeface="Times New Roman" panose="02020603050405020304" pitchFamily="18" charset="0"/>
                <a:cs typeface="Times New Roman" panose="02020603050405020304" pitchFamily="18" charset="0"/>
              </a:rPr>
              <a:t>/29</a:t>
            </a:r>
            <a:endParaRPr lang="vi-VN" sz="1800" b="1" dirty="0">
              <a:solidFill>
                <a:srgbClr val="002060"/>
              </a:solidFill>
              <a:latin typeface="Times New Roman" panose="02020603050405020304" pitchFamily="18" charset="0"/>
              <a:cs typeface="Times New Roman" panose="02020603050405020304" pitchFamily="18" charset="0"/>
            </a:endParaRPr>
          </a:p>
          <a:p>
            <a:endParaRPr lang="vi-VN" sz="18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0450A2A5-CA44-3086-38E7-A7D68256BE38}"/>
              </a:ext>
            </a:extLst>
          </p:cNvPr>
          <p:cNvSpPr txBox="1"/>
          <p:nvPr/>
        </p:nvSpPr>
        <p:spPr>
          <a:xfrm>
            <a:off x="836126" y="1834167"/>
            <a:ext cx="9658837" cy="1154162"/>
          </a:xfrm>
          <a:prstGeom prst="rect">
            <a:avLst/>
          </a:prstGeom>
          <a:noFill/>
        </p:spPr>
        <p:txBody>
          <a:bodyPr wrap="square" rtlCol="0">
            <a:spAutoFit/>
          </a:bodyPr>
          <a:lstStyle/>
          <a:p>
            <a:pPr algn="just"/>
            <a:r>
              <a:rPr lang="en-US" sz="2300" b="1" u="sng" dirty="0">
                <a:solidFill>
                  <a:srgbClr val="000000"/>
                </a:solidFill>
                <a:effectLst/>
                <a:latin typeface="Times New Roman" panose="02020603050405020304" pitchFamily="18" charset="0"/>
                <a:ea typeface="Times New Roman" panose="02020603050405020304" pitchFamily="18" charset="0"/>
              </a:rPr>
              <a:t>3.2.3. </a:t>
            </a:r>
            <a:r>
              <a:rPr lang="en-US" sz="23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Áp</a:t>
            </a:r>
            <a:r>
              <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tiễn</a:t>
            </a:r>
            <a:endPar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3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300" u="sng" dirty="0">
              <a:solidFill>
                <a:srgbClr val="000000"/>
              </a:solidFill>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0ED38F3A-E39B-1C77-31BA-6C67D8031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768" y="2449720"/>
            <a:ext cx="6225709" cy="4105773"/>
          </a:xfrm>
          <a:prstGeom prst="rect">
            <a:avLst/>
          </a:prstGeom>
        </p:spPr>
      </p:pic>
      <p:sp>
        <p:nvSpPr>
          <p:cNvPr id="10" name="TextBox 9">
            <a:extLst>
              <a:ext uri="{FF2B5EF4-FFF2-40B4-BE49-F238E27FC236}">
                <a16:creationId xmlns:a16="http://schemas.microsoft.com/office/drawing/2014/main" id="{D3E5C77F-3E64-DDA6-A7D0-A29A4A8B8F3D}"/>
              </a:ext>
            </a:extLst>
          </p:cNvPr>
          <p:cNvSpPr txBox="1"/>
          <p:nvPr/>
        </p:nvSpPr>
        <p:spPr>
          <a:xfrm>
            <a:off x="8268008" y="3840886"/>
            <a:ext cx="3131344" cy="646331"/>
          </a:xfrm>
          <a:prstGeom prst="rect">
            <a:avLst/>
          </a:prstGeom>
          <a:noFill/>
        </p:spPr>
        <p:txBody>
          <a:bodyPr wrap="square">
            <a:spAutoFit/>
          </a:bodyPr>
          <a:lstStyle/>
          <a:p>
            <a:r>
              <a:rPr lang="vi-VN" sz="1800" i="1" dirty="0">
                <a:solidFill>
                  <a:srgbClr val="000000"/>
                </a:solidFill>
                <a:effectLst/>
                <a:latin typeface="Times New Roman" panose="02020603050405020304" pitchFamily="18" charset="0"/>
                <a:ea typeface="Times New Roman" panose="02020603050405020304" pitchFamily="18" charset="0"/>
              </a:rPr>
              <a:t>Mối quan hệ giữa thời gian và tổn thất trên mỗi trạm</a:t>
            </a:r>
            <a:endParaRPr lang="en-US" i="1" dirty="0"/>
          </a:p>
        </p:txBody>
      </p:sp>
    </p:spTree>
    <p:extLst>
      <p:ext uri="{BB962C8B-B14F-4D97-AF65-F5344CB8AC3E}">
        <p14:creationId xmlns:p14="http://schemas.microsoft.com/office/powerpoint/2010/main" val="2253630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452638"/>
            <a:ext cx="10488612" cy="1325563"/>
          </a:xfrm>
        </p:spPr>
        <p:txBody>
          <a:bodyPr>
            <a:normAutofit/>
          </a:bodyPr>
          <a:lstStyle/>
          <a:p>
            <a:r>
              <a:rPr lang="en-US" sz="3200" b="1" dirty="0" err="1">
                <a:solidFill>
                  <a:srgbClr val="FF0000"/>
                </a:solidFill>
                <a:effectLst/>
                <a:latin typeface="Times New Roman" panose="02020603050405020304" pitchFamily="18" charset="0"/>
                <a:ea typeface="Calibri" panose="020F0502020204030204" pitchFamily="34" charset="0"/>
              </a:rPr>
              <a:t>Chương</a:t>
            </a:r>
            <a:r>
              <a:rPr lang="en-US" sz="3200" b="1" dirty="0">
                <a:solidFill>
                  <a:srgbClr val="FF0000"/>
                </a:solidFill>
                <a:effectLst/>
                <a:latin typeface="Times New Roman" panose="02020603050405020304" pitchFamily="18" charset="0"/>
                <a:ea typeface="Calibri" panose="020F0502020204030204" pitchFamily="34" charset="0"/>
              </a:rPr>
              <a:t> 4: </a:t>
            </a:r>
            <a:r>
              <a:rPr lang="en-US" sz="3200" b="1" dirty="0">
                <a:solidFill>
                  <a:srgbClr val="FF0000"/>
                </a:solidFill>
                <a:latin typeface="Times New Roman" panose="02020603050405020304" pitchFamily="18" charset="0"/>
                <a:ea typeface="Calibri" panose="020F0502020204030204" pitchFamily="34" charset="0"/>
              </a:rPr>
              <a:t>KẾT LUẬN VÀ HƯỚNG PHÁT TRIỂN</a:t>
            </a:r>
            <a:endParaRPr lang="en-US" sz="36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200" b="1" smtClean="0">
                <a:solidFill>
                  <a:srgbClr val="002060"/>
                </a:solidFill>
              </a:rPr>
              <a:pPr/>
              <a:t>27</a:t>
            </a:fld>
            <a:r>
              <a:rPr lang="en-US" sz="1200" b="1">
                <a:solidFill>
                  <a:srgbClr val="002060"/>
                </a:solidFill>
              </a:rPr>
              <a:t>/29</a:t>
            </a:r>
            <a:endParaRPr lang="vi-VN" sz="1200" b="1" dirty="0">
              <a:solidFill>
                <a:srgbClr val="002060"/>
              </a:solidFill>
            </a:endParaRPr>
          </a:p>
          <a:p>
            <a:endParaRPr lang="vi-VN" dirty="0"/>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936138" y="1645299"/>
            <a:ext cx="6552964" cy="908339"/>
          </a:xfrm>
        </p:spPr>
        <p:txBody>
          <a:bodyPr>
            <a:normAutofit/>
          </a:bodyPr>
          <a:lstStyle/>
          <a:p>
            <a:pPr marL="0" indent="0">
              <a:buNone/>
            </a:pPr>
            <a:r>
              <a:rPr lang="en-US" sz="2300" b="1" u="sng" dirty="0">
                <a:latin typeface="Times New Roman" panose="02020603050405020304" pitchFamily="18" charset="0"/>
                <a:cs typeface="Times New Roman" panose="02020603050405020304" pitchFamily="18" charset="0"/>
              </a:rPr>
              <a:t>4.1. </a:t>
            </a:r>
            <a:r>
              <a:rPr lang="en-US" sz="2300" b="1" u="sng" dirty="0" err="1">
                <a:latin typeface="Times New Roman" panose="02020603050405020304" pitchFamily="18" charset="0"/>
                <a:cs typeface="Times New Roman" panose="02020603050405020304" pitchFamily="18" charset="0"/>
              </a:rPr>
              <a:t>Hạn</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chế</a:t>
            </a:r>
            <a:endParaRPr lang="en-US" sz="2300" b="1" u="sng"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88F2B531-0E15-4616-ADE2-6B1C064A6B45}"/>
              </a:ext>
            </a:extLst>
          </p:cNvPr>
          <p:cNvSpPr txBox="1"/>
          <p:nvPr/>
        </p:nvSpPr>
        <p:spPr>
          <a:xfrm>
            <a:off x="936138" y="2237880"/>
            <a:ext cx="9548982" cy="2351285"/>
          </a:xfrm>
          <a:prstGeom prst="rect">
            <a:avLst/>
          </a:prstGeom>
          <a:noFill/>
        </p:spPr>
        <p:txBody>
          <a:bodyPr wrap="square" rtlCol="0">
            <a:spAutoFit/>
          </a:bodyPr>
          <a:lstStyle/>
          <a:p>
            <a:pPr algn="just">
              <a:lnSpc>
                <a:spcPct val="150000"/>
              </a:lnSpc>
            </a:pPr>
            <a:r>
              <a:rPr lang="en-US" sz="2000"/>
              <a:t>- </a:t>
            </a:r>
            <a:r>
              <a:rPr lang="en-US" sz="2000">
                <a:latin typeface="Times New Roman" panose="02020603050405020304" pitchFamily="18" charset="0"/>
                <a:cs typeface="Times New Roman" panose="02020603050405020304" pitchFamily="18" charset="0"/>
              </a:rPr>
              <a:t>Đề tài nghiên cứu còn nhiều hạn chế về mặt nội dung</a:t>
            </a:r>
          </a:p>
          <a:p>
            <a:pPr algn="just">
              <a:lnSpc>
                <a:spcPct val="150000"/>
              </a:lnSpc>
            </a:pPr>
            <a:r>
              <a:rPr lang="en-US" sz="2000">
                <a:latin typeface="Times New Roman" panose="02020603050405020304" pitchFamily="18" charset="0"/>
                <a:cs typeface="Times New Roman" panose="02020603050405020304" pitchFamily="18" charset="0"/>
              </a:rPr>
              <a:t>- Nội dung được chủ yếu lấy từ các bài báo và bài nghiên cứu khoa học tại nước ngoài. Nên vấn dề dịch thuật còn nhiều trường hợp chưa chính xác</a:t>
            </a:r>
          </a:p>
          <a:p>
            <a:pPr algn="just">
              <a:lnSpc>
                <a:spcPct val="150000"/>
              </a:lnSpc>
            </a:pPr>
            <a:r>
              <a:rPr lang="en-US" sz="2000">
                <a:latin typeface="Times New Roman" panose="02020603050405020304" pitchFamily="18" charset="0"/>
                <a:cs typeface="Times New Roman" panose="02020603050405020304" pitchFamily="18" charset="0"/>
              </a:rPr>
              <a:t>- Nội dụng nghiên cứu khá rộng và được phát triển theo thời gian, nhưng đa phần tài liệu đã cũ, không có nhiều tài liệu mới được cập nhật</a:t>
            </a:r>
            <a:endParaRPr lang="en-US" sz="2000"/>
          </a:p>
        </p:txBody>
      </p:sp>
    </p:spTree>
    <p:extLst>
      <p:ext uri="{BB962C8B-B14F-4D97-AF65-F5344CB8AC3E}">
        <p14:creationId xmlns:p14="http://schemas.microsoft.com/office/powerpoint/2010/main" val="1320788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452638"/>
            <a:ext cx="10488612" cy="1325563"/>
          </a:xfrm>
        </p:spPr>
        <p:txBody>
          <a:bodyPr>
            <a:normAutofit/>
          </a:bodyPr>
          <a:lstStyle/>
          <a:p>
            <a:r>
              <a:rPr lang="en-US" sz="3200" b="1" err="1">
                <a:solidFill>
                  <a:srgbClr val="FF0000"/>
                </a:solidFill>
                <a:effectLst/>
                <a:latin typeface="Times New Roman" panose="02020603050405020304" pitchFamily="18" charset="0"/>
                <a:ea typeface="Calibri" panose="020F0502020204030204" pitchFamily="34" charset="0"/>
              </a:rPr>
              <a:t>Chương</a:t>
            </a:r>
            <a:r>
              <a:rPr lang="en-US" sz="3200" b="1">
                <a:solidFill>
                  <a:srgbClr val="FF0000"/>
                </a:solidFill>
                <a:effectLst/>
                <a:latin typeface="Times New Roman" panose="02020603050405020304" pitchFamily="18" charset="0"/>
                <a:ea typeface="Calibri" panose="020F0502020204030204" pitchFamily="34" charset="0"/>
              </a:rPr>
              <a:t> 4: </a:t>
            </a:r>
            <a:r>
              <a:rPr lang="en-US" sz="3200" b="1">
                <a:solidFill>
                  <a:srgbClr val="FF0000"/>
                </a:solidFill>
                <a:latin typeface="Times New Roman" panose="02020603050405020304" pitchFamily="18" charset="0"/>
                <a:ea typeface="Calibri" panose="020F0502020204030204" pitchFamily="34" charset="0"/>
              </a:rPr>
              <a:t>KẾT LUẬN VÀ HƯỚNG PHÁT TRIỂN</a:t>
            </a:r>
            <a:endParaRPr lang="en-US" sz="36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200" b="1" smtClean="0">
                <a:solidFill>
                  <a:srgbClr val="002060"/>
                </a:solidFill>
              </a:rPr>
              <a:pPr/>
              <a:t>28</a:t>
            </a:fld>
            <a:r>
              <a:rPr lang="en-US" sz="1200" b="1">
                <a:solidFill>
                  <a:srgbClr val="002060"/>
                </a:solidFill>
              </a:rPr>
              <a:t>/29</a:t>
            </a:r>
            <a:endParaRPr lang="vi-VN" sz="1200" b="1" dirty="0">
              <a:solidFill>
                <a:srgbClr val="002060"/>
              </a:solidFill>
            </a:endParaRPr>
          </a:p>
          <a:p>
            <a:endParaRPr lang="vi-VN" dirty="0"/>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936138" y="1645299"/>
            <a:ext cx="6552964" cy="908339"/>
          </a:xfrm>
        </p:spPr>
        <p:txBody>
          <a:bodyPr>
            <a:normAutofit/>
          </a:bodyPr>
          <a:lstStyle/>
          <a:p>
            <a:pPr marL="0" indent="0">
              <a:buNone/>
            </a:pPr>
            <a:r>
              <a:rPr lang="en-US" sz="2300" b="1" u="sng" dirty="0">
                <a:latin typeface="Times New Roman" panose="02020603050405020304" pitchFamily="18" charset="0"/>
                <a:cs typeface="Times New Roman" panose="02020603050405020304" pitchFamily="18" charset="0"/>
              </a:rPr>
              <a:t>4.2. </a:t>
            </a:r>
            <a:r>
              <a:rPr lang="en-US" sz="2300" b="1" u="sng" dirty="0" err="1">
                <a:latin typeface="Times New Roman" panose="02020603050405020304" pitchFamily="18" charset="0"/>
                <a:cs typeface="Times New Roman" panose="02020603050405020304" pitchFamily="18" charset="0"/>
              </a:rPr>
              <a:t>Hướng</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phát</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triển</a:t>
            </a:r>
            <a:endParaRPr lang="en-US" sz="2300" b="1" u="sng"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88F2B531-0E15-4616-ADE2-6B1C064A6B45}"/>
              </a:ext>
            </a:extLst>
          </p:cNvPr>
          <p:cNvSpPr txBox="1"/>
          <p:nvPr/>
        </p:nvSpPr>
        <p:spPr>
          <a:xfrm>
            <a:off x="936138" y="2237880"/>
            <a:ext cx="9548982" cy="2345322"/>
          </a:xfrm>
          <a:prstGeom prst="rect">
            <a:avLst/>
          </a:prstGeom>
          <a:noFill/>
        </p:spPr>
        <p:txBody>
          <a:bodyPr wrap="square" rtlCol="0">
            <a:spAutoFit/>
          </a:bodyPr>
          <a:lstStyle/>
          <a:p>
            <a:pPr algn="just">
              <a:lnSpc>
                <a:spcPct val="150000"/>
              </a:lnSpc>
            </a:pPr>
            <a:r>
              <a:rPr lang="en-US" sz="2000" dirty="0" err="1">
                <a:latin typeface="Times New Roman" panose="02020603050405020304" pitchFamily="18" charset="0"/>
                <a:cs typeface="Times New Roman" panose="02020603050405020304" pitchFamily="18" charset="0"/>
              </a:rPr>
              <a:t>Hướng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Trái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Hỏa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cảo</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770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B4A227-5E6B-4D9F-B72A-27FA68C2FEDC}" type="slidenum">
              <a:rPr kumimoji="0" lang="vi-VN" sz="1200" b="1" i="0" u="none" strike="noStrike" kern="1200" cap="none" spc="0" normalizeH="0" baseline="0" noProof="0" smtClean="0">
                <a:ln>
                  <a:noFill/>
                </a:ln>
                <a:solidFill>
                  <a:srgbClr val="002060"/>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r>
              <a:rPr kumimoji="0" lang="en-US" sz="1200" b="1" i="0" u="none" strike="noStrike" kern="1200" cap="none" spc="0" normalizeH="0" baseline="0" noProof="0">
                <a:ln>
                  <a:noFill/>
                </a:ln>
                <a:solidFill>
                  <a:srgbClr val="002060"/>
                </a:solidFill>
                <a:effectLst/>
                <a:uLnTx/>
                <a:uFillTx/>
                <a:latin typeface="Calibri"/>
                <a:ea typeface="+mn-ea"/>
                <a:cs typeface="+mn-cs"/>
              </a:rPr>
              <a:t>/29</a:t>
            </a:r>
            <a:endParaRPr kumimoji="0" lang="vi-VN" sz="12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vi-VN" sz="1197"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mn-cs"/>
            </a:endParaRPr>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3765019" y="2974830"/>
            <a:ext cx="6552964" cy="908339"/>
          </a:xfrm>
        </p:spPr>
        <p:txBody>
          <a:bodyPr>
            <a:noAutofit/>
          </a:bodyPr>
          <a:lstStyle/>
          <a:p>
            <a:pPr marL="0" indent="0">
              <a:buNone/>
            </a:pPr>
            <a:r>
              <a:rPr lang="en-US" sz="7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84253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956686" y="599640"/>
            <a:ext cx="10488612" cy="1325563"/>
          </a:xfrm>
        </p:spPr>
        <p:txBody>
          <a:bodyPr>
            <a:normAutofit/>
          </a:bodyPr>
          <a:lstStyle/>
          <a:p>
            <a:r>
              <a:rPr lang="en-US" sz="2900" b="1" dirty="0" err="1">
                <a:solidFill>
                  <a:srgbClr val="FF0000"/>
                </a:solidFill>
                <a:effectLst/>
                <a:latin typeface="Times New Roman" panose="02020603050405020304" pitchFamily="18" charset="0"/>
                <a:ea typeface="Calibri" panose="020F0502020204030204" pitchFamily="34" charset="0"/>
              </a:rPr>
              <a:t>Chương</a:t>
            </a:r>
            <a:r>
              <a:rPr lang="en-US" sz="2900" b="1" dirty="0">
                <a:solidFill>
                  <a:srgbClr val="FF0000"/>
                </a:solidFill>
                <a:effectLst/>
                <a:latin typeface="Times New Roman" panose="02020603050405020304" pitchFamily="18" charset="0"/>
                <a:ea typeface="Calibri" panose="020F0502020204030204" pitchFamily="34" charset="0"/>
              </a:rPr>
              <a:t> </a:t>
            </a:r>
            <a:r>
              <a:rPr lang="en-US" sz="2900" b="1" dirty="0">
                <a:solidFill>
                  <a:srgbClr val="FF0000"/>
                </a:solidFill>
                <a:latin typeface="Times New Roman" panose="02020603050405020304" pitchFamily="18" charset="0"/>
                <a:ea typeface="Calibri" panose="020F0502020204030204" pitchFamily="34" charset="0"/>
              </a:rPr>
              <a:t>1</a:t>
            </a:r>
            <a:r>
              <a:rPr lang="en-US" sz="2900" b="1">
                <a:solidFill>
                  <a:srgbClr val="FF0000"/>
                </a:solidFill>
                <a:effectLst/>
                <a:latin typeface="Times New Roman" panose="02020603050405020304" pitchFamily="18" charset="0"/>
                <a:ea typeface="Calibri" panose="020F0502020204030204" pitchFamily="34" charset="0"/>
              </a:rPr>
              <a:t>: </a:t>
            </a:r>
            <a:r>
              <a:rPr lang="en-US" sz="2900" b="1">
                <a:solidFill>
                  <a:srgbClr val="FF0000"/>
                </a:solidFill>
                <a:latin typeface="Times New Roman" panose="02020603050405020304" pitchFamily="18" charset="0"/>
                <a:ea typeface="Calibri" panose="020F0502020204030204" pitchFamily="34" charset="0"/>
              </a:rPr>
              <a:t>TỔNG QUAN VỀ MẠNG CẢM BIẾN KHÔNG DÂY</a:t>
            </a:r>
            <a:r>
              <a:rPr lang="en-US" sz="2900" b="1" dirty="0">
                <a:solidFill>
                  <a:srgbClr val="FF0000"/>
                </a:solidFill>
                <a:effectLst/>
                <a:latin typeface="Times New Roman" panose="02020603050405020304" pitchFamily="18" charset="0"/>
                <a:ea typeface="Calibri" panose="020F0502020204030204" pitchFamily="34" charset="0"/>
              </a:rPr>
              <a:t>	 </a:t>
            </a:r>
            <a:endParaRPr lang="en-US" sz="2900" dirty="0">
              <a:solidFill>
                <a:srgbClr val="FF0000"/>
              </a:solidFill>
            </a:endParaRPr>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546755" y="1593418"/>
            <a:ext cx="7824247" cy="4664942"/>
          </a:xfrm>
        </p:spPr>
        <p:txBody>
          <a:bodyPr>
            <a:normAutofit fontScale="92500" lnSpcReduction="20000"/>
          </a:bodyPr>
          <a:lstStyle/>
          <a:p>
            <a:pPr marL="0" indent="0" algn="just">
              <a:buNone/>
            </a:pPr>
            <a:r>
              <a:rPr lang="en-US" sz="2300" b="1" dirty="0">
                <a:latin typeface="Times New Roman" panose="02020603050405020304" pitchFamily="18" charset="0"/>
                <a:cs typeface="Times New Roman" panose="02020603050405020304" pitchFamily="18" charset="0"/>
              </a:rPr>
              <a:t>1.1. </a:t>
            </a:r>
            <a:r>
              <a:rPr lang="en-US" sz="2300" b="1" u="sng" dirty="0" err="1">
                <a:latin typeface="Times New Roman" panose="02020603050405020304" pitchFamily="18" charset="0"/>
                <a:cs typeface="Times New Roman" panose="02020603050405020304" pitchFamily="18" charset="0"/>
              </a:rPr>
              <a:t>Khái</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niệm</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về</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mạng</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cảm</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biến</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không</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dây</a:t>
            </a:r>
            <a:endParaRPr lang="en-US" sz="2300" b="1" u="sng" dirty="0">
              <a:latin typeface="Times New Roman" panose="02020603050405020304" pitchFamily="18" charset="0"/>
              <a:cs typeface="Times New Roman" panose="02020603050405020304" pitchFamily="18" charset="0"/>
            </a:endParaRPr>
          </a:p>
          <a:p>
            <a:pPr marL="0" indent="0" algn="just">
              <a:lnSpc>
                <a:spcPct val="150000"/>
              </a:lnSpc>
              <a:buNone/>
            </a:pPr>
            <a:r>
              <a:rPr lang="vi-VN" sz="2000">
                <a:solidFill>
                  <a:srgbClr val="000000"/>
                </a:solidFill>
                <a:effectLst/>
                <a:latin typeface="Times New Roman" panose="02020603050405020304" pitchFamily="18" charset="0"/>
                <a:ea typeface="Times New Roman" panose="02020603050405020304" pitchFamily="18" charset="0"/>
              </a:rPr>
              <a:t>	</a:t>
            </a:r>
            <a:r>
              <a:rPr lang="vi-VN" sz="1900">
                <a:solidFill>
                  <a:srgbClr val="000000"/>
                </a:solidFill>
                <a:effectLst/>
                <a:latin typeface="Times New Roman" panose="02020603050405020304" pitchFamily="18" charset="0"/>
                <a:ea typeface="Times New Roman" panose="02020603050405020304" pitchFamily="18" charset="0"/>
              </a:rPr>
              <a:t>Mạng </a:t>
            </a:r>
            <a:r>
              <a:rPr lang="vi-VN" sz="1900" dirty="0">
                <a:solidFill>
                  <a:srgbClr val="000000"/>
                </a:solidFill>
                <a:effectLst/>
                <a:latin typeface="Times New Roman" panose="02020603050405020304" pitchFamily="18" charset="0"/>
                <a:ea typeface="Times New Roman" panose="02020603050405020304" pitchFamily="18" charset="0"/>
              </a:rPr>
              <a:t>cảm biến (sensor network) là một cấu trúc, là sự kết hợp các khả năng cảm biến, xử lý thông tin và các thành phần liên lạc </a:t>
            </a:r>
            <a:r>
              <a:rPr lang="en-US" sz="1900" dirty="0">
                <a:solidFill>
                  <a:srgbClr val="000000"/>
                </a:solidFill>
                <a:latin typeface="Times New Roman" panose="02020603050405020304" pitchFamily="18" charset="0"/>
                <a:ea typeface="Times New Roman" panose="02020603050405020304" pitchFamily="18" charset="0"/>
              </a:rPr>
              <a:t>đ</a:t>
            </a:r>
            <a:r>
              <a:rPr lang="vi-VN" sz="1900" dirty="0">
                <a:solidFill>
                  <a:srgbClr val="000000"/>
                </a:solidFill>
                <a:effectLst/>
                <a:latin typeface="Times New Roman" panose="02020603050405020304" pitchFamily="18" charset="0"/>
                <a:ea typeface="Times New Roman" panose="02020603050405020304" pitchFamily="18" charset="0"/>
              </a:rPr>
              <a:t>ể tạo khả năng quan sát, phân tích và phản ứng lại với các sự kiện và hiện tượng xảy ra trong môi trường cụ thể nào </a:t>
            </a:r>
            <a:r>
              <a:rPr lang="en-US" sz="1900" dirty="0">
                <a:solidFill>
                  <a:srgbClr val="000000"/>
                </a:solidFill>
                <a:latin typeface="Times New Roman" panose="02020603050405020304" pitchFamily="18" charset="0"/>
                <a:ea typeface="Times New Roman" panose="02020603050405020304" pitchFamily="18" charset="0"/>
              </a:rPr>
              <a:t>đ</a:t>
            </a:r>
            <a:r>
              <a:rPr lang="vi-VN" sz="1900" dirty="0">
                <a:solidFill>
                  <a:srgbClr val="000000"/>
                </a:solidFill>
                <a:effectLst/>
                <a:latin typeface="Times New Roman" panose="02020603050405020304" pitchFamily="18" charset="0"/>
                <a:ea typeface="Times New Roman" panose="02020603050405020304" pitchFamily="18" charset="0"/>
              </a:rPr>
              <a:t>ó.</a:t>
            </a:r>
            <a:r>
              <a:rPr lang="en-US" sz="1900" dirty="0">
                <a:solidFill>
                  <a:srgbClr val="000000"/>
                </a:solidFill>
                <a:effectLst/>
                <a:latin typeface="Times New Roman" panose="02020603050405020304" pitchFamily="18" charset="0"/>
                <a:ea typeface="Times New Roman" panose="02020603050405020304" pitchFamily="18" charset="0"/>
              </a:rPr>
              <a:t> </a:t>
            </a:r>
            <a:r>
              <a:rPr lang="vi-VN" sz="1900" dirty="0">
                <a:solidFill>
                  <a:srgbClr val="000000"/>
                </a:solidFill>
                <a:effectLst/>
                <a:latin typeface="Times New Roman" panose="02020603050405020304" pitchFamily="18" charset="0"/>
                <a:ea typeface="Times New Roman" panose="02020603050405020304" pitchFamily="18" charset="0"/>
              </a:rPr>
              <a:t>Môi trường có thể là thế giới </a:t>
            </a:r>
            <a:r>
              <a:rPr lang="vi-VN" sz="1900">
                <a:solidFill>
                  <a:srgbClr val="000000"/>
                </a:solidFill>
                <a:effectLst/>
                <a:latin typeface="Times New Roman" panose="02020603050405020304" pitchFamily="18" charset="0"/>
                <a:ea typeface="Times New Roman" panose="02020603050405020304" pitchFamily="18" charset="0"/>
              </a:rPr>
              <a:t>vật lý, hệ </a:t>
            </a:r>
            <a:r>
              <a:rPr lang="vi-VN" sz="1900" dirty="0">
                <a:solidFill>
                  <a:srgbClr val="000000"/>
                </a:solidFill>
                <a:effectLst/>
                <a:latin typeface="Times New Roman" panose="02020603050405020304" pitchFamily="18" charset="0"/>
                <a:ea typeface="Times New Roman" panose="02020603050405020304" pitchFamily="18" charset="0"/>
              </a:rPr>
              <a:t>thống sinh học.</a:t>
            </a:r>
            <a:endParaRPr lang="en-US" sz="19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US" sz="1900" dirty="0" err="1">
                <a:latin typeface="Times New Roman" panose="02020603050405020304" pitchFamily="18" charset="0"/>
                <a:cs typeface="Times New Roman" panose="02020603050405020304" pitchFamily="18" charset="0"/>
              </a:rPr>
              <a:t>Có</a:t>
            </a:r>
            <a:r>
              <a:rPr lang="en-US" sz="1900" dirty="0">
                <a:latin typeface="Times New Roman" panose="02020603050405020304" pitchFamily="18" charset="0"/>
                <a:cs typeface="Times New Roman" panose="02020603050405020304" pitchFamily="18" charset="0"/>
              </a:rPr>
              <a:t> 4 </a:t>
            </a:r>
            <a:r>
              <a:rPr lang="en-US" sz="1900" dirty="0" err="1">
                <a:latin typeface="Times New Roman" panose="02020603050405020304" pitchFamily="18" charset="0"/>
                <a:cs typeface="Times New Roman" panose="02020603050405020304" pitchFamily="18" charset="0"/>
              </a:rPr>
              <a:t>thành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phần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cơ</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bản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cấu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tạo</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nên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một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mạng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cảm</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biến</a:t>
            </a:r>
            <a:r>
              <a:rPr lang="en-US" sz="1900" dirty="0">
                <a:latin typeface="Times New Roman" panose="02020603050405020304" pitchFamily="18" charset="0"/>
                <a:cs typeface="Times New Roman" panose="02020603050405020304" pitchFamily="18" charset="0"/>
              </a:rPr>
              <a:t>:</a:t>
            </a:r>
          </a:p>
          <a:p>
            <a:pPr marL="0" indent="0" algn="just">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Các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cảm</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biến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được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phân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bố</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theo</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mô</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hình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tập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trung</a:t>
            </a:r>
            <a:r>
              <a:rPr lang="en-US" sz="1900" dirty="0">
                <a:latin typeface="Times New Roman" panose="02020603050405020304" pitchFamily="18" charset="0"/>
                <a:cs typeface="Times New Roman" panose="02020603050405020304" pitchFamily="18" charset="0"/>
              </a:rPr>
              <a:t> hay </a:t>
            </a:r>
            <a:r>
              <a:rPr lang="en-US" sz="1900" dirty="0" err="1">
                <a:latin typeface="Times New Roman" panose="02020603050405020304" pitchFamily="18" charset="0"/>
                <a:cs typeface="Times New Roman" panose="02020603050405020304" pitchFamily="18" charset="0"/>
              </a:rPr>
              <a:t>phân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bố</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rải</a:t>
            </a:r>
            <a:endParaRPr lang="en-US" sz="1900" dirty="0">
              <a:latin typeface="Times New Roman" panose="02020603050405020304" pitchFamily="18" charset="0"/>
              <a:cs typeface="Times New Roman" panose="02020603050405020304" pitchFamily="18" charset="0"/>
            </a:endParaRPr>
          </a:p>
          <a:p>
            <a:pPr marL="0" indent="0" algn="just">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Mạng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lưới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liên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kết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giữa</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các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cảm</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biến</a:t>
            </a:r>
            <a:r>
              <a:rPr lang="en-US" sz="1900" dirty="0">
                <a:latin typeface="Times New Roman" panose="02020603050405020304" pitchFamily="18" charset="0"/>
                <a:cs typeface="Times New Roman" panose="02020603050405020304" pitchFamily="18" charset="0"/>
              </a:rPr>
              <a:t> ( </a:t>
            </a:r>
            <a:r>
              <a:rPr lang="en-US" sz="1900" dirty="0" err="1">
                <a:latin typeface="Times New Roman" panose="02020603050405020304" pitchFamily="18" charset="0"/>
                <a:cs typeface="Times New Roman" panose="02020603050405020304" pitchFamily="18" charset="0"/>
              </a:rPr>
              <a:t>có</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dây</a:t>
            </a:r>
            <a:r>
              <a:rPr lang="en-US" sz="1900" dirty="0">
                <a:latin typeface="Times New Roman" panose="02020603050405020304" pitchFamily="18" charset="0"/>
                <a:cs typeface="Times New Roman" panose="02020603050405020304" pitchFamily="18" charset="0"/>
              </a:rPr>
              <a:t> hay </a:t>
            </a:r>
            <a:r>
              <a:rPr lang="en-US" sz="1900" dirty="0" err="1">
                <a:latin typeface="Times New Roman" panose="02020603050405020304" pitchFamily="18" charset="0"/>
                <a:cs typeface="Times New Roman" panose="02020603050405020304" pitchFamily="18" charset="0"/>
              </a:rPr>
              <a:t>vô</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tuyến</a:t>
            </a:r>
            <a:r>
              <a:rPr lang="en-US" sz="1900" dirty="0">
                <a:latin typeface="Times New Roman" panose="02020603050405020304" pitchFamily="18" charset="0"/>
                <a:cs typeface="Times New Roman" panose="02020603050405020304" pitchFamily="18" charset="0"/>
              </a:rPr>
              <a:t>)</a:t>
            </a:r>
          </a:p>
          <a:p>
            <a:pPr marL="0" indent="0" algn="just">
              <a:buNone/>
            </a:pPr>
            <a:r>
              <a:rPr lang="en-US" sz="190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Điểm</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trung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tâm</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tập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hợp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dữ</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liệu</a:t>
            </a:r>
            <a:r>
              <a:rPr lang="en-US" sz="1900" dirty="0">
                <a:latin typeface="Times New Roman" panose="02020603050405020304" pitchFamily="18" charset="0"/>
                <a:cs typeface="Times New Roman" panose="02020603050405020304" pitchFamily="18" charset="0"/>
              </a:rPr>
              <a:t> (Clustering)</a:t>
            </a:r>
          </a:p>
          <a:p>
            <a:pPr marL="0" indent="0" algn="just">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Bộ</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phận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xử</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lý</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dữ</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liệu</a:t>
            </a:r>
            <a:r>
              <a:rPr lang="en-US" sz="1900" dirty="0">
                <a:latin typeface="Times New Roman" panose="02020603050405020304" pitchFamily="18" charset="0"/>
                <a:cs typeface="Times New Roman" panose="02020603050405020304" pitchFamily="18" charset="0"/>
              </a:rPr>
              <a:t> ở </a:t>
            </a:r>
            <a:r>
              <a:rPr lang="en-US" sz="1900" dirty="0" err="1">
                <a:latin typeface="Times New Roman" panose="02020603050405020304" pitchFamily="18" charset="0"/>
                <a:cs typeface="Times New Roman" panose="02020603050405020304" pitchFamily="18" charset="0"/>
              </a:rPr>
              <a:t>trung</a:t>
            </a:r>
            <a:r>
              <a:rPr lang="en-US" sz="1900" dirty="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tâm</a:t>
            </a:r>
            <a:r>
              <a:rPr lang="en-US" sz="1900">
                <a:latin typeface="Times New Roman" panose="02020603050405020304" pitchFamily="18" charset="0"/>
                <a:cs typeface="Times New Roman" panose="02020603050405020304" pitchFamily="18" charset="0"/>
              </a:rPr>
              <a:t> </a:t>
            </a:r>
            <a:endParaRPr lang="vi-VN" sz="1900">
              <a:latin typeface="Times New Roman" panose="02020603050405020304" pitchFamily="18" charset="0"/>
              <a:cs typeface="Times New Roman" panose="02020603050405020304" pitchFamily="18" charset="0"/>
            </a:endParaRPr>
          </a:p>
          <a:p>
            <a:pPr marL="0" indent="0" algn="just">
              <a:lnSpc>
                <a:spcPct val="110000"/>
              </a:lnSpc>
              <a:buNone/>
            </a:pPr>
            <a:r>
              <a:rPr lang="vi-VN" sz="1900">
                <a:latin typeface="Times New Roman" panose="02020603050405020304" pitchFamily="18" charset="0"/>
                <a:cs typeface="Times New Roman" panose="02020603050405020304" pitchFamily="18" charset="0"/>
              </a:rPr>
              <a:t>	Một node cảm biến được định nghĩa là sự kết hợp cảm biến và bộ phận xử lý, hay còn gọi là mote. Mạng cảm biến không dây (WSN) là mạng cảm biến trong đó các kết nối giữa các node cảm biến bằng sóng vô tuyến.</a:t>
            </a:r>
            <a:endParaRPr lang="en-US" sz="19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71ED81C1-78D4-5697-2AC4-D26817BF3787}"/>
              </a:ext>
            </a:extLst>
          </p:cNvPr>
          <p:cNvSpPr>
            <a:spLocks noChangeArrowheads="1"/>
          </p:cNvSpPr>
          <p:nvPr/>
        </p:nvSpPr>
        <p:spPr bwMode="auto">
          <a:xfrm>
            <a:off x="1364906" y="2467720"/>
            <a:ext cx="13810062" cy="4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C8E83E57-82BF-49A0-8C57-EB9DC7B8E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298" y="2096423"/>
            <a:ext cx="3470222" cy="3143790"/>
          </a:xfrm>
          <a:prstGeom prst="rect">
            <a:avLst/>
          </a:prstGeom>
        </p:spPr>
      </p:pic>
      <p:sp>
        <p:nvSpPr>
          <p:cNvPr id="3" name="Slide Number Placeholder 1">
            <a:extLst>
              <a:ext uri="{FF2B5EF4-FFF2-40B4-BE49-F238E27FC236}">
                <a16:creationId xmlns:a16="http://schemas.microsoft.com/office/drawing/2014/main" id="{87C33EDA-9B43-32AC-1781-D96E9B8C49B4}"/>
              </a:ext>
            </a:extLst>
          </p:cNvPr>
          <p:cNvSpPr>
            <a:spLocks noGrp="1"/>
          </p:cNvSpPr>
          <p:nvPr>
            <p:ph type="sldNum" sz="quarter" idx="12"/>
          </p:nvPr>
        </p:nvSpPr>
        <p:spPr>
          <a:xfrm>
            <a:off x="8956202" y="6421037"/>
            <a:ext cx="2736414" cy="365125"/>
          </a:xfrm>
        </p:spPr>
        <p:txBody>
          <a:bodyPr/>
          <a:lstStyle/>
          <a:p>
            <a:fld id="{DDB4A227-5E6B-4D9F-B72A-27FA68C2FEDC}" type="slidenum">
              <a:rPr lang="vi-VN" sz="1600" b="1" smtClean="0">
                <a:solidFill>
                  <a:srgbClr val="002060"/>
                </a:solidFill>
                <a:latin typeface="Times New Roman" panose="02020603050405020304" pitchFamily="18" charset="0"/>
                <a:cs typeface="Times New Roman" panose="02020603050405020304" pitchFamily="18" charset="0"/>
              </a:rPr>
              <a:pPr/>
              <a:t>3</a:t>
            </a:fld>
            <a:r>
              <a:rPr lang="en-US" sz="1600" b="1">
                <a:solidFill>
                  <a:srgbClr val="002060"/>
                </a:solidFill>
                <a:latin typeface="Times New Roman" panose="02020603050405020304" pitchFamily="18" charset="0"/>
                <a:cs typeface="Times New Roman" panose="02020603050405020304" pitchFamily="18" charset="0"/>
              </a:rPr>
              <a:t>/29</a:t>
            </a:r>
            <a:endParaRPr lang="vi-VN" sz="1600" b="1" dirty="0">
              <a:solidFill>
                <a:srgbClr val="002060"/>
              </a:solidFill>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36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956686" y="599640"/>
            <a:ext cx="10488612" cy="1325563"/>
          </a:xfrm>
        </p:spPr>
        <p:txBody>
          <a:bodyPr>
            <a:normAutofit/>
          </a:bodyPr>
          <a:lstStyle/>
          <a:p>
            <a:r>
              <a:rPr lang="en-US" sz="2900" b="1" dirty="0" err="1">
                <a:solidFill>
                  <a:srgbClr val="FF0000"/>
                </a:solidFill>
                <a:effectLst/>
                <a:latin typeface="Times New Roman" panose="02020603050405020304" pitchFamily="18" charset="0"/>
                <a:ea typeface="Calibri" panose="020F0502020204030204" pitchFamily="34" charset="0"/>
              </a:rPr>
              <a:t>Chương</a:t>
            </a:r>
            <a:r>
              <a:rPr lang="en-US" sz="2900" b="1" dirty="0">
                <a:solidFill>
                  <a:srgbClr val="FF0000"/>
                </a:solidFill>
                <a:effectLst/>
                <a:latin typeface="Times New Roman" panose="02020603050405020304" pitchFamily="18" charset="0"/>
                <a:ea typeface="Calibri" panose="020F0502020204030204" pitchFamily="34" charset="0"/>
              </a:rPr>
              <a:t> </a:t>
            </a:r>
            <a:r>
              <a:rPr lang="en-US" sz="2900" b="1" dirty="0">
                <a:solidFill>
                  <a:srgbClr val="FF0000"/>
                </a:solidFill>
                <a:latin typeface="Times New Roman" panose="02020603050405020304" pitchFamily="18" charset="0"/>
                <a:ea typeface="Calibri" panose="020F0502020204030204" pitchFamily="34" charset="0"/>
              </a:rPr>
              <a:t>1</a:t>
            </a:r>
            <a:r>
              <a:rPr lang="en-US" sz="2900" b="1">
                <a:solidFill>
                  <a:srgbClr val="FF0000"/>
                </a:solidFill>
                <a:effectLst/>
                <a:latin typeface="Times New Roman" panose="02020603050405020304" pitchFamily="18" charset="0"/>
                <a:ea typeface="Calibri" panose="020F0502020204030204" pitchFamily="34" charset="0"/>
              </a:rPr>
              <a:t>: </a:t>
            </a:r>
            <a:r>
              <a:rPr lang="en-US" sz="2900" b="1">
                <a:solidFill>
                  <a:srgbClr val="FF0000"/>
                </a:solidFill>
                <a:latin typeface="Times New Roman" panose="02020603050405020304" pitchFamily="18" charset="0"/>
                <a:ea typeface="Calibri" panose="020F0502020204030204" pitchFamily="34" charset="0"/>
              </a:rPr>
              <a:t>TỔNG QUAN VỀ MẠNG CẢM BIẾN KHÔNG DÂY</a:t>
            </a:r>
            <a:r>
              <a:rPr lang="en-US" sz="2900" b="1" dirty="0">
                <a:solidFill>
                  <a:srgbClr val="FF0000"/>
                </a:solidFill>
                <a:effectLst/>
                <a:latin typeface="Times New Roman" panose="02020603050405020304" pitchFamily="18" charset="0"/>
                <a:ea typeface="Calibri" panose="020F0502020204030204" pitchFamily="34" charset="0"/>
              </a:rPr>
              <a:t>	 </a:t>
            </a:r>
            <a:endParaRPr lang="en-US" sz="2900" dirty="0">
              <a:solidFill>
                <a:srgbClr val="FF0000"/>
              </a:solidFill>
            </a:endParaRPr>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575035" y="1593418"/>
            <a:ext cx="11019933" cy="4664942"/>
          </a:xfrm>
        </p:spPr>
        <p:txBody>
          <a:bodyPr>
            <a:normAutofit/>
          </a:bodyPr>
          <a:lstStyle/>
          <a:p>
            <a:pPr marL="0" indent="0">
              <a:buNone/>
            </a:pPr>
            <a:r>
              <a:rPr lang="en-US" sz="2300" b="1" dirty="0">
                <a:latin typeface="Times New Roman" panose="02020603050405020304" pitchFamily="18" charset="0"/>
                <a:cs typeface="Times New Roman" panose="02020603050405020304" pitchFamily="18" charset="0"/>
              </a:rPr>
              <a:t>1.2. </a:t>
            </a:r>
            <a:r>
              <a:rPr lang="en-US" sz="2300" b="1" u="sng" dirty="0" err="1">
                <a:latin typeface="Times New Roman" panose="02020603050405020304" pitchFamily="18" charset="0"/>
                <a:cs typeface="Times New Roman" panose="02020603050405020304" pitchFamily="18" charset="0"/>
              </a:rPr>
              <a:t>Các</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đặc</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điểm</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chính</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của</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mạng</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cảm</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biến</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không</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dây</a:t>
            </a:r>
            <a:endParaRPr lang="en-US" sz="2300" b="1" u="sng" dirty="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a:t>
            </a:r>
            <a:r>
              <a:rPr lang="vi-VN" sz="2000" u="sng">
                <a:solidFill>
                  <a:srgbClr val="000000"/>
                </a:solidFill>
                <a:latin typeface="Times New Roman" panose="02020603050405020304" pitchFamily="18" charset="0"/>
                <a:cs typeface="Times New Roman" panose="02020603050405020304" pitchFamily="18" charset="0"/>
              </a:rPr>
              <a:t>Những khu vực áp dụng WSN</a:t>
            </a:r>
            <a:r>
              <a:rPr lang="vi-VN" sz="2000" u="sng">
                <a:solidFill>
                  <a:srgbClr val="000000"/>
                </a:solidFill>
                <a:effectLst/>
                <a:latin typeface="Times New Roman" panose="02020603050405020304" pitchFamily="18" charset="0"/>
                <a:ea typeface="Times New Roman" panose="02020603050405020304" pitchFamily="18" charset="0"/>
              </a:rPr>
              <a:t> có thể được chia thành</a:t>
            </a:r>
            <a:r>
              <a:rPr lang="en-US" sz="2000">
                <a:solidFill>
                  <a:srgbClr val="000000"/>
                </a:solidFill>
                <a:effectLst/>
                <a:latin typeface="Times New Roman" panose="02020603050405020304" pitchFamily="18" charset="0"/>
                <a:ea typeface="Times New Roman" panose="02020603050405020304" pitchFamily="18" charset="0"/>
              </a:rPr>
              <a:t>          </a:t>
            </a:r>
            <a:r>
              <a:rPr lang="en-US" sz="2000">
                <a:solidFill>
                  <a:srgbClr val="000000"/>
                </a:solidFill>
                <a:latin typeface="Times New Roman" panose="02020603050405020304" pitchFamily="18" charset="0"/>
                <a:ea typeface="Times New Roman" panose="02020603050405020304" pitchFamily="18" charset="0"/>
              </a:rPr>
              <a:t>N</a:t>
            </a:r>
            <a:r>
              <a:rPr lang="vi-VN" sz="2000">
                <a:solidFill>
                  <a:srgbClr val="000000"/>
                </a:solidFill>
                <a:effectLst/>
                <a:latin typeface="Times New Roman" panose="02020603050405020304" pitchFamily="18" charset="0"/>
                <a:ea typeface="Times New Roman" panose="02020603050405020304" pitchFamily="18" charset="0"/>
              </a:rPr>
              <a:t>hững khu vực nguy hiểm hoặc biệt lập</a:t>
            </a:r>
            <a:endParaRPr lang="en-US" sz="200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		</a:t>
            </a:r>
            <a:r>
              <a:rPr lang="en-US" sz="2000">
                <a:solidFill>
                  <a:srgbClr val="000000"/>
                </a:solidFill>
                <a:latin typeface="Times New Roman" panose="02020603050405020304" pitchFamily="18" charset="0"/>
                <a:cs typeface="Times New Roman" panose="02020603050405020304" pitchFamily="18" charset="0"/>
              </a:rPr>
              <a:t>N</a:t>
            </a:r>
            <a:r>
              <a:rPr lang="vi-VN" sz="2000" dirty="0">
                <a:solidFill>
                  <a:srgbClr val="000000"/>
                </a:solidFill>
                <a:effectLst/>
                <a:latin typeface="Times New Roman" panose="02020603050405020304" pitchFamily="18" charset="0"/>
                <a:ea typeface="Times New Roman" panose="02020603050405020304" pitchFamily="18" charset="0"/>
              </a:rPr>
              <a:t>hững khu vực </a:t>
            </a:r>
            <a:r>
              <a:rPr lang="vi-VN" sz="2000" dirty="0">
                <a:effectLst/>
                <a:latin typeface="Times New Roman" panose="02020603050405020304" pitchFamily="18" charset="0"/>
                <a:ea typeface="Times New Roman" panose="02020603050405020304" pitchFamily="18" charset="0"/>
              </a:rPr>
              <a:t>bình </a:t>
            </a:r>
            <a:r>
              <a:rPr lang="vi-VN" sz="2000">
                <a:effectLst/>
                <a:latin typeface="Times New Roman" panose="02020603050405020304" pitchFamily="18" charset="0"/>
                <a:ea typeface="Times New Roman" panose="02020603050405020304" pitchFamily="18" charset="0"/>
              </a:rPr>
              <a:t>thường và cồng kềnh</a:t>
            </a:r>
            <a:endParaRPr lang="en-US" sz="2000" dirty="0">
              <a:effectLst/>
              <a:latin typeface="Times New Roman" panose="02020603050405020304" pitchFamily="18" charset="0"/>
              <a:ea typeface="Times New Roman" panose="02020603050405020304" pitchFamily="18" charset="0"/>
            </a:endParaRPr>
          </a:p>
          <a:p>
            <a:pPr marL="0" indent="0">
              <a:buNone/>
            </a:pPr>
            <a:endParaRPr lang="en-US" sz="2000" dirty="0">
              <a:effectLst/>
              <a:latin typeface="Times New Roman" panose="02020603050405020304" pitchFamily="18" charset="0"/>
              <a:ea typeface="Times New Roman" panose="02020603050405020304" pitchFamily="18" charset="0"/>
            </a:endParaRPr>
          </a:p>
          <a:p>
            <a:pPr marL="0" indent="0">
              <a:buNone/>
            </a:pPr>
            <a:r>
              <a:rPr lang="en-US" sz="2000" dirty="0">
                <a:solidFill>
                  <a:srgbClr val="000000"/>
                </a:solidFill>
                <a:effectLst/>
                <a:latin typeface="Times New Roman" panose="02020603050405020304" pitchFamily="18" charset="0"/>
                <a:ea typeface="Times New Roman" panose="02020603050405020304" pitchFamily="18" charset="0"/>
              </a:rPr>
              <a:t>- </a:t>
            </a:r>
            <a:r>
              <a:rPr lang="vi-VN" sz="2000" u="sng" dirty="0">
                <a:solidFill>
                  <a:srgbClr val="000000"/>
                </a:solidFill>
                <a:effectLst/>
                <a:latin typeface="Times New Roman" panose="02020603050405020304" pitchFamily="18" charset="0"/>
                <a:ea typeface="Times New Roman" panose="02020603050405020304" pitchFamily="18" charset="0"/>
              </a:rPr>
              <a:t>Các phương thức triển khai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Triển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khai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ngẫu</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nhiên</a:t>
            </a:r>
            <a:endParaRPr lang="en-US" sz="20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Triển</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khai</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chính</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xác</a:t>
            </a: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000" dirty="0">
                <a:solidFill>
                  <a:srgbClr val="000000"/>
                </a:solidFill>
                <a:latin typeface="Times New Roman" panose="02020603050405020304" pitchFamily="18" charset="0"/>
                <a:cs typeface="Times New Roman" panose="02020603050405020304" pitchFamily="18" charset="0"/>
              </a:rPr>
              <a:t>- </a:t>
            </a:r>
            <a:r>
              <a:rPr lang="vi-VN" sz="2000" u="sng" dirty="0">
                <a:solidFill>
                  <a:srgbClr val="000000"/>
                </a:solidFill>
                <a:effectLst/>
                <a:latin typeface="Times New Roman" panose="02020603050405020304" pitchFamily="18" charset="0"/>
                <a:ea typeface="Times New Roman" panose="02020603050405020304" pitchFamily="18" charset="0"/>
              </a:rPr>
              <a:t>Tổ chức và Kiến trúc</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rPr>
              <a:t>Phẳng</a:t>
            </a:r>
            <a:endParaRPr lang="en-US" sz="2000" dirty="0">
              <a:solidFill>
                <a:srgbClr val="000000"/>
              </a:solidFill>
              <a:latin typeface="Times New Roman" panose="02020603050405020304" pitchFamily="18" charset="0"/>
              <a:ea typeface="Times New Roman" panose="02020603050405020304" pitchFamily="18" charset="0"/>
            </a:endParaRPr>
          </a:p>
          <a:p>
            <a:pPr marL="0" indent="0">
              <a:buNone/>
            </a:pP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Phân</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cấp</a:t>
            </a: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000" i="1" dirty="0">
                <a:solidFill>
                  <a:srgbClr val="000000"/>
                </a:solidFill>
                <a:effectLst/>
                <a:latin typeface="Times New Roman" panose="02020603050405020304" pitchFamily="18" charset="0"/>
                <a:ea typeface="Times New Roman" panose="02020603050405020304" pitchFamily="18" charset="0"/>
              </a:rPr>
              <a:t> </a:t>
            </a:r>
            <a:r>
              <a:rPr lang="vi-VN" sz="2000" i="1" dirty="0">
                <a:solidFill>
                  <a:srgbClr val="000000"/>
                </a:solidFill>
                <a:effectLst/>
                <a:latin typeface="Times New Roman" panose="02020603050405020304" pitchFamily="18" charset="0"/>
                <a:ea typeface="Times New Roman" panose="02020603050405020304" pitchFamily="18" charset="0"/>
              </a:rPr>
              <a:t>Kiến trúc WSN, phân cấp (trái) và phẳng (phải)</a:t>
            </a:r>
            <a:r>
              <a:rPr lang="en-US" sz="2000" i="1" dirty="0">
                <a:solidFill>
                  <a:srgbClr val="000000"/>
                </a:solidFill>
                <a:effectLst/>
                <a:latin typeface="Times New Roman" panose="02020603050405020304" pitchFamily="18" charset="0"/>
                <a:ea typeface="Times New Roman" panose="02020603050405020304" pitchFamily="18" charset="0"/>
              </a:rPr>
              <a:t>  </a:t>
            </a:r>
            <a:endParaRPr lang="en-US" sz="2000" i="1"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71ED81C1-78D4-5697-2AC4-D26817BF3787}"/>
              </a:ext>
            </a:extLst>
          </p:cNvPr>
          <p:cNvSpPr>
            <a:spLocks noChangeArrowheads="1"/>
          </p:cNvSpPr>
          <p:nvPr/>
        </p:nvSpPr>
        <p:spPr bwMode="auto">
          <a:xfrm>
            <a:off x="1364906" y="2467720"/>
            <a:ext cx="13810062" cy="4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cxnSp>
        <p:nvCxnSpPr>
          <p:cNvPr id="10" name="Straight Arrow Connector 9">
            <a:extLst>
              <a:ext uri="{FF2B5EF4-FFF2-40B4-BE49-F238E27FC236}">
                <a16:creationId xmlns:a16="http://schemas.microsoft.com/office/drawing/2014/main" id="{E49787D3-F38A-630E-41C3-C35075CB8115}"/>
              </a:ext>
            </a:extLst>
          </p:cNvPr>
          <p:cNvCxnSpPr>
            <a:cxnSpLocks/>
          </p:cNvCxnSpPr>
          <p:nvPr/>
        </p:nvCxnSpPr>
        <p:spPr>
          <a:xfrm>
            <a:off x="6377956" y="2228112"/>
            <a:ext cx="432262" cy="0"/>
          </a:xfrm>
          <a:prstGeom prst="straightConnector1">
            <a:avLst/>
          </a:prstGeom>
          <a:ln>
            <a:solidFill>
              <a:srgbClr val="018589"/>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F06C67F-FF29-1BD9-266F-2E1361D8AC6C}"/>
              </a:ext>
            </a:extLst>
          </p:cNvPr>
          <p:cNvCxnSpPr>
            <a:cxnSpLocks/>
          </p:cNvCxnSpPr>
          <p:nvPr/>
        </p:nvCxnSpPr>
        <p:spPr>
          <a:xfrm>
            <a:off x="6377956" y="2235437"/>
            <a:ext cx="432262" cy="277316"/>
          </a:xfrm>
          <a:prstGeom prst="straightConnector1">
            <a:avLst/>
          </a:prstGeom>
          <a:ln>
            <a:solidFill>
              <a:srgbClr val="018589"/>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96A692F-7EAB-8153-A995-A80763D90E62}"/>
              </a:ext>
            </a:extLst>
          </p:cNvPr>
          <p:cNvCxnSpPr/>
          <p:nvPr/>
        </p:nvCxnSpPr>
        <p:spPr>
          <a:xfrm>
            <a:off x="3807998" y="3429000"/>
            <a:ext cx="415637" cy="0"/>
          </a:xfrm>
          <a:prstGeom prst="straightConnector1">
            <a:avLst/>
          </a:prstGeom>
          <a:ln>
            <a:solidFill>
              <a:srgbClr val="01858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6A114C-512C-3842-6E96-10160FD0E8E5}"/>
              </a:ext>
            </a:extLst>
          </p:cNvPr>
          <p:cNvCxnSpPr>
            <a:cxnSpLocks/>
          </p:cNvCxnSpPr>
          <p:nvPr/>
        </p:nvCxnSpPr>
        <p:spPr>
          <a:xfrm>
            <a:off x="3789217" y="3432010"/>
            <a:ext cx="324198" cy="282632"/>
          </a:xfrm>
          <a:prstGeom prst="straightConnector1">
            <a:avLst/>
          </a:prstGeom>
          <a:ln>
            <a:solidFill>
              <a:srgbClr val="01858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E63104D-3670-FAE1-6248-ED77A2BC3BDD}"/>
              </a:ext>
            </a:extLst>
          </p:cNvPr>
          <p:cNvCxnSpPr/>
          <p:nvPr/>
        </p:nvCxnSpPr>
        <p:spPr>
          <a:xfrm>
            <a:off x="3166014" y="4629109"/>
            <a:ext cx="415637" cy="0"/>
          </a:xfrm>
          <a:prstGeom prst="straightConnector1">
            <a:avLst/>
          </a:prstGeom>
          <a:ln>
            <a:solidFill>
              <a:srgbClr val="01858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497E0E9-6AD5-3EB2-42CA-1D4F29B0EC1E}"/>
              </a:ext>
            </a:extLst>
          </p:cNvPr>
          <p:cNvCxnSpPr>
            <a:cxnSpLocks/>
          </p:cNvCxnSpPr>
          <p:nvPr/>
        </p:nvCxnSpPr>
        <p:spPr>
          <a:xfrm>
            <a:off x="3166014" y="4629109"/>
            <a:ext cx="383329" cy="374766"/>
          </a:xfrm>
          <a:prstGeom prst="straightConnector1">
            <a:avLst/>
          </a:prstGeom>
          <a:ln>
            <a:solidFill>
              <a:srgbClr val="018589"/>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1DF15732-E36F-D829-27C6-F19874904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955" y="3055270"/>
            <a:ext cx="5669883" cy="3802730"/>
          </a:xfrm>
          <a:prstGeom prst="rect">
            <a:avLst/>
          </a:prstGeom>
        </p:spPr>
      </p:pic>
      <p:sp>
        <p:nvSpPr>
          <p:cNvPr id="38" name="Arrow: Right 37">
            <a:extLst>
              <a:ext uri="{FF2B5EF4-FFF2-40B4-BE49-F238E27FC236}">
                <a16:creationId xmlns:a16="http://schemas.microsoft.com/office/drawing/2014/main" id="{2128EA9E-82A7-D4F2-8E25-86749EAE84C0}"/>
              </a:ext>
            </a:extLst>
          </p:cNvPr>
          <p:cNvSpPr/>
          <p:nvPr/>
        </p:nvSpPr>
        <p:spPr>
          <a:xfrm flipV="1">
            <a:off x="5757962" y="5747138"/>
            <a:ext cx="645913" cy="125384"/>
          </a:xfrm>
          <a:prstGeom prst="rightArrow">
            <a:avLst/>
          </a:prstGeom>
          <a:solidFill>
            <a:srgbClr val="01858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1">
            <a:extLst>
              <a:ext uri="{FF2B5EF4-FFF2-40B4-BE49-F238E27FC236}">
                <a16:creationId xmlns:a16="http://schemas.microsoft.com/office/drawing/2014/main" id="{0CF19129-BCB7-5171-5CF1-A44A6A015F75}"/>
              </a:ext>
            </a:extLst>
          </p:cNvPr>
          <p:cNvSpPr txBox="1">
            <a:spLocks/>
          </p:cNvSpPr>
          <p:nvPr/>
        </p:nvSpPr>
        <p:spPr>
          <a:xfrm>
            <a:off x="-256982" y="6492875"/>
            <a:ext cx="1213668" cy="365125"/>
          </a:xfrm>
          <a:prstGeom prst="rect">
            <a:avLst/>
          </a:prstGeom>
        </p:spPr>
        <p:txBody>
          <a:bodyPr vert="horz" lIns="91440" tIns="45720" rIns="91440" bIns="45720" rtlCol="0" anchor="ctr"/>
          <a:lstStyle>
            <a:defPPr>
              <a:defRPr lang="en-US"/>
            </a:defPPr>
            <a:lvl1pPr marL="0" algn="r" defTabSz="914400" rtl="0" eaLnBrk="1" latinLnBrk="0" hangingPunct="1">
              <a:defRPr sz="1197"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4A227-5E6B-4D9F-B72A-27FA68C2FEDC}" type="slidenum">
              <a:rPr lang="vi-VN" sz="1600" b="1" smtClean="0">
                <a:solidFill>
                  <a:srgbClr val="002060"/>
                </a:solidFill>
                <a:latin typeface="Times New Roman" panose="02020603050405020304" pitchFamily="18" charset="0"/>
                <a:cs typeface="Times New Roman" panose="02020603050405020304" pitchFamily="18" charset="0"/>
              </a:rPr>
              <a:pPr/>
              <a:t>4</a:t>
            </a:fld>
            <a:r>
              <a:rPr lang="en-US" sz="1600" b="1">
                <a:solidFill>
                  <a:srgbClr val="002060"/>
                </a:solidFill>
                <a:latin typeface="Times New Roman" panose="02020603050405020304" pitchFamily="18" charset="0"/>
                <a:cs typeface="Times New Roman" panose="02020603050405020304" pitchFamily="18" charset="0"/>
              </a:rPr>
              <a:t>/29</a:t>
            </a:r>
            <a:endParaRPr lang="vi-VN" sz="1600" b="1">
              <a:solidFill>
                <a:srgbClr val="002060"/>
              </a:solidFill>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9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956686" y="599640"/>
            <a:ext cx="10488612" cy="1325563"/>
          </a:xfrm>
        </p:spPr>
        <p:txBody>
          <a:bodyPr>
            <a:normAutofit/>
          </a:bodyPr>
          <a:lstStyle/>
          <a:p>
            <a:r>
              <a:rPr lang="en-US" sz="2900" b="1" dirty="0" err="1">
                <a:solidFill>
                  <a:srgbClr val="FF0000"/>
                </a:solidFill>
                <a:effectLst/>
                <a:latin typeface="Times New Roman" panose="02020603050405020304" pitchFamily="18" charset="0"/>
                <a:ea typeface="Calibri" panose="020F0502020204030204" pitchFamily="34" charset="0"/>
              </a:rPr>
              <a:t>Chương</a:t>
            </a:r>
            <a:r>
              <a:rPr lang="en-US" sz="2900" b="1" dirty="0">
                <a:solidFill>
                  <a:srgbClr val="FF0000"/>
                </a:solidFill>
                <a:effectLst/>
                <a:latin typeface="Times New Roman" panose="02020603050405020304" pitchFamily="18" charset="0"/>
                <a:ea typeface="Calibri" panose="020F0502020204030204" pitchFamily="34" charset="0"/>
              </a:rPr>
              <a:t> </a:t>
            </a:r>
            <a:r>
              <a:rPr lang="en-US" sz="2900" b="1" dirty="0">
                <a:solidFill>
                  <a:srgbClr val="FF0000"/>
                </a:solidFill>
                <a:latin typeface="Times New Roman" panose="02020603050405020304" pitchFamily="18" charset="0"/>
                <a:ea typeface="Calibri" panose="020F0502020204030204" pitchFamily="34" charset="0"/>
              </a:rPr>
              <a:t>1</a:t>
            </a:r>
            <a:r>
              <a:rPr lang="en-US" sz="2900" b="1">
                <a:solidFill>
                  <a:srgbClr val="FF0000"/>
                </a:solidFill>
                <a:effectLst/>
                <a:latin typeface="Times New Roman" panose="02020603050405020304" pitchFamily="18" charset="0"/>
                <a:ea typeface="Calibri" panose="020F0502020204030204" pitchFamily="34" charset="0"/>
              </a:rPr>
              <a:t>: </a:t>
            </a:r>
            <a:r>
              <a:rPr lang="en-US" sz="2900" b="1">
                <a:solidFill>
                  <a:srgbClr val="FF0000"/>
                </a:solidFill>
                <a:latin typeface="Times New Roman" panose="02020603050405020304" pitchFamily="18" charset="0"/>
                <a:ea typeface="Calibri" panose="020F0502020204030204" pitchFamily="34" charset="0"/>
              </a:rPr>
              <a:t>TỔNG QUAN VỀ MẠNG CẢM BIẾN KHÔNG DÂY</a:t>
            </a:r>
            <a:r>
              <a:rPr lang="en-US" sz="2900" b="1" dirty="0">
                <a:solidFill>
                  <a:srgbClr val="FF0000"/>
                </a:solidFill>
                <a:effectLst/>
                <a:latin typeface="Times New Roman" panose="02020603050405020304" pitchFamily="18" charset="0"/>
                <a:ea typeface="Calibri" panose="020F0502020204030204" pitchFamily="34" charset="0"/>
              </a:rPr>
              <a:t>	 </a:t>
            </a:r>
            <a:endParaRPr lang="en-US" sz="29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600" b="1" smtClean="0">
                <a:solidFill>
                  <a:srgbClr val="002060"/>
                </a:solidFill>
                <a:latin typeface="Times New Roman" panose="02020603050405020304" pitchFamily="18" charset="0"/>
                <a:cs typeface="Times New Roman" panose="02020603050405020304" pitchFamily="18" charset="0"/>
              </a:rPr>
              <a:pPr/>
              <a:t>5</a:t>
            </a:fld>
            <a:r>
              <a:rPr lang="en-US" sz="1600" b="1">
                <a:solidFill>
                  <a:srgbClr val="002060"/>
                </a:solidFill>
                <a:latin typeface="Times New Roman" panose="02020603050405020304" pitchFamily="18" charset="0"/>
                <a:cs typeface="Times New Roman" panose="02020603050405020304" pitchFamily="18" charset="0"/>
              </a:rPr>
              <a:t>/29</a:t>
            </a:r>
            <a:endParaRPr lang="vi-VN" sz="1600" b="1" dirty="0">
              <a:solidFill>
                <a:srgbClr val="002060"/>
              </a:solidFill>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1057800" y="1593418"/>
            <a:ext cx="10387497" cy="4664942"/>
          </a:xfrm>
        </p:spPr>
        <p:txBody>
          <a:bodyPr>
            <a:normAutofit/>
          </a:bodyPr>
          <a:lstStyle/>
          <a:p>
            <a:pPr marL="0" indent="0">
              <a:buNone/>
            </a:pPr>
            <a:r>
              <a:rPr lang="en-US" sz="2300" b="1" dirty="0">
                <a:latin typeface="Times New Roman" panose="02020603050405020304" pitchFamily="18" charset="0"/>
                <a:cs typeface="Times New Roman" panose="02020603050405020304" pitchFamily="18" charset="0"/>
              </a:rPr>
              <a:t>1.2. </a:t>
            </a:r>
            <a:r>
              <a:rPr lang="en-US" sz="2300" b="1" u="sng" dirty="0" err="1">
                <a:latin typeface="Times New Roman" panose="02020603050405020304" pitchFamily="18" charset="0"/>
                <a:cs typeface="Times New Roman" panose="02020603050405020304" pitchFamily="18" charset="0"/>
              </a:rPr>
              <a:t>Các</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đặc</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điểm</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chính</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của</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mạng</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cảm</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biến</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không</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dây</a:t>
            </a:r>
            <a:endParaRPr lang="en-US" sz="2300" b="1" u="sng"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71ED81C1-78D4-5697-2AC4-D26817BF3787}"/>
              </a:ext>
            </a:extLst>
          </p:cNvPr>
          <p:cNvSpPr>
            <a:spLocks noChangeArrowheads="1"/>
          </p:cNvSpPr>
          <p:nvPr/>
        </p:nvSpPr>
        <p:spPr bwMode="auto">
          <a:xfrm>
            <a:off x="1364906" y="2467720"/>
            <a:ext cx="13810062" cy="4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112D6004-AF4D-628B-2690-BA6E5F71B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604" y="3499218"/>
            <a:ext cx="8924629" cy="2357127"/>
          </a:xfrm>
          <a:prstGeom prst="rect">
            <a:avLst/>
          </a:prstGeom>
        </p:spPr>
      </p:pic>
      <p:sp>
        <p:nvSpPr>
          <p:cNvPr id="7" name="TextBox 6">
            <a:extLst>
              <a:ext uri="{FF2B5EF4-FFF2-40B4-BE49-F238E27FC236}">
                <a16:creationId xmlns:a16="http://schemas.microsoft.com/office/drawing/2014/main" id="{D385D877-50DC-1D64-28FB-72BB3D7CF67C}"/>
              </a:ext>
            </a:extLst>
          </p:cNvPr>
          <p:cNvSpPr txBox="1"/>
          <p:nvPr/>
        </p:nvSpPr>
        <p:spPr>
          <a:xfrm>
            <a:off x="3739050" y="2490580"/>
            <a:ext cx="7586662" cy="707886"/>
          </a:xfrm>
          <a:prstGeom prst="rect">
            <a:avLst/>
          </a:prstGeom>
          <a:noFill/>
        </p:spPr>
        <p:txBody>
          <a:bodyPr wrap="square">
            <a:spAutoFit/>
          </a:bodyPr>
          <a:lstStyle/>
          <a:p>
            <a:pPr marL="0" marR="0" algn="just">
              <a:spcBef>
                <a:spcPts val="0"/>
              </a:spcBef>
              <a:spcAft>
                <a:spcPts val="1000"/>
              </a:spcAft>
            </a:pPr>
            <a:r>
              <a:rPr lang="vi-VN" sz="2000" dirty="0">
                <a:effectLst/>
                <a:latin typeface="Times New Roman" panose="02020603050405020304" pitchFamily="18" charset="0"/>
                <a:ea typeface="Times New Roman" panose="02020603050405020304" pitchFamily="18" charset="0"/>
              </a:rPr>
              <a:t>Nhiều WSN có thể được kết nối với nhau để tạo thành một WSN toàn cầu, được gọi là cơ sở hạ tầng cảm biến toàn cầu</a:t>
            </a:r>
            <a:endParaRPr lang="en-US" sz="2000" i="1" dirty="0">
              <a:solidFill>
                <a:srgbClr val="44546A"/>
              </a:solidFill>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5521B68D-3315-F0D4-01C2-62F2F8F96493}"/>
              </a:ext>
            </a:extLst>
          </p:cNvPr>
          <p:cNvSpPr txBox="1"/>
          <p:nvPr/>
        </p:nvSpPr>
        <p:spPr>
          <a:xfrm>
            <a:off x="1002636" y="2518892"/>
            <a:ext cx="7586662" cy="400110"/>
          </a:xfrm>
          <a:prstGeom prst="rect">
            <a:avLst/>
          </a:prstGeom>
          <a:noFill/>
        </p:spPr>
        <p:txBody>
          <a:bodyPr wrap="square">
            <a:spAutoFit/>
          </a:bodyPr>
          <a:lstStyle/>
          <a:p>
            <a:r>
              <a:rPr lang="en-US" sz="1800" u="sng" dirty="0">
                <a:solidFill>
                  <a:srgbClr val="000000"/>
                </a:solidFill>
                <a:effectLst/>
                <a:latin typeface="Times New Roman" panose="02020603050405020304" pitchFamily="18" charset="0"/>
                <a:ea typeface="Times New Roman" panose="02020603050405020304" pitchFamily="18" charset="0"/>
              </a:rPr>
              <a:t>- </a:t>
            </a:r>
            <a:r>
              <a:rPr lang="vi-VN" sz="2000" u="sng" dirty="0">
                <a:solidFill>
                  <a:srgbClr val="000000"/>
                </a:solidFill>
                <a:effectLst/>
                <a:latin typeface="Times New Roman" panose="02020603050405020304" pitchFamily="18" charset="0"/>
                <a:ea typeface="Times New Roman" panose="02020603050405020304" pitchFamily="18" charset="0"/>
              </a:rPr>
              <a:t>Tổ chức và Kiến trúc</a:t>
            </a:r>
            <a:r>
              <a:rPr lang="en-US" sz="2000" u="sng" dirty="0">
                <a:solidFill>
                  <a:srgbClr val="000000"/>
                </a:solidFill>
                <a:effectLst/>
                <a:latin typeface="Times New Roman" panose="02020603050405020304" pitchFamily="18" charset="0"/>
                <a:ea typeface="Times New Roman" panose="02020603050405020304" pitchFamily="18" charset="0"/>
              </a:rPr>
              <a:t>:</a:t>
            </a:r>
            <a:r>
              <a:rPr lang="en-US" sz="2000" dirty="0">
                <a:solidFill>
                  <a:srgbClr val="000000"/>
                </a:solidFill>
                <a:latin typeface="Times New Roman" panose="02020603050405020304" pitchFamily="18" charset="0"/>
                <a:ea typeface="Times New Roman" panose="02020603050405020304" pitchFamily="18" charset="0"/>
              </a:rPr>
              <a:t> </a:t>
            </a:r>
            <a:endParaRPr lang="en-US" sz="2000" dirty="0"/>
          </a:p>
        </p:txBody>
      </p:sp>
      <p:sp>
        <p:nvSpPr>
          <p:cNvPr id="15" name="TextBox 14">
            <a:extLst>
              <a:ext uri="{FF2B5EF4-FFF2-40B4-BE49-F238E27FC236}">
                <a16:creationId xmlns:a16="http://schemas.microsoft.com/office/drawing/2014/main" id="{C3948EEF-4983-D0F1-10EC-1F709F951BC9}"/>
              </a:ext>
            </a:extLst>
          </p:cNvPr>
          <p:cNvSpPr txBox="1"/>
          <p:nvPr/>
        </p:nvSpPr>
        <p:spPr>
          <a:xfrm>
            <a:off x="4336256" y="6096554"/>
            <a:ext cx="7586662" cy="369332"/>
          </a:xfrm>
          <a:prstGeom prst="rect">
            <a:avLst/>
          </a:prstGeom>
          <a:noFill/>
        </p:spPr>
        <p:txBody>
          <a:bodyPr wrap="square">
            <a:spAutoFit/>
          </a:bodyPr>
          <a:lstStyle/>
          <a:p>
            <a:r>
              <a:rPr lang="vi-VN" sz="1800" i="1" dirty="0">
                <a:solidFill>
                  <a:srgbClr val="000000"/>
                </a:solidFill>
                <a:effectLst/>
                <a:latin typeface="Times New Roman" panose="02020603050405020304" pitchFamily="18" charset="0"/>
                <a:ea typeface="Times New Roman" panose="02020603050405020304" pitchFamily="18" charset="0"/>
              </a:rPr>
              <a:t>Cơ sở hạ tầng WSN toàn cầu</a:t>
            </a:r>
            <a:endParaRPr lang="en-US" i="1" dirty="0"/>
          </a:p>
        </p:txBody>
      </p:sp>
    </p:spTree>
    <p:extLst>
      <p:ext uri="{BB962C8B-B14F-4D97-AF65-F5344CB8AC3E}">
        <p14:creationId xmlns:p14="http://schemas.microsoft.com/office/powerpoint/2010/main" val="19894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956686" y="599640"/>
            <a:ext cx="10488612" cy="1325563"/>
          </a:xfrm>
        </p:spPr>
        <p:txBody>
          <a:bodyPr>
            <a:normAutofit/>
          </a:bodyPr>
          <a:lstStyle/>
          <a:p>
            <a:r>
              <a:rPr lang="en-US" sz="2900" b="1" dirty="0" err="1">
                <a:solidFill>
                  <a:srgbClr val="FF0000"/>
                </a:solidFill>
                <a:effectLst/>
                <a:latin typeface="Times New Roman" panose="02020603050405020304" pitchFamily="18" charset="0"/>
                <a:ea typeface="Calibri" panose="020F0502020204030204" pitchFamily="34" charset="0"/>
              </a:rPr>
              <a:t>Chương</a:t>
            </a:r>
            <a:r>
              <a:rPr lang="en-US" sz="2900" b="1" dirty="0">
                <a:solidFill>
                  <a:srgbClr val="FF0000"/>
                </a:solidFill>
                <a:effectLst/>
                <a:latin typeface="Times New Roman" panose="02020603050405020304" pitchFamily="18" charset="0"/>
                <a:ea typeface="Calibri" panose="020F0502020204030204" pitchFamily="34" charset="0"/>
              </a:rPr>
              <a:t> </a:t>
            </a:r>
            <a:r>
              <a:rPr lang="en-US" sz="2900" b="1" dirty="0">
                <a:solidFill>
                  <a:srgbClr val="FF0000"/>
                </a:solidFill>
                <a:latin typeface="Times New Roman" panose="02020603050405020304" pitchFamily="18" charset="0"/>
                <a:ea typeface="Calibri" panose="020F0502020204030204" pitchFamily="34" charset="0"/>
              </a:rPr>
              <a:t>1</a:t>
            </a:r>
            <a:r>
              <a:rPr lang="en-US" sz="2900" b="1">
                <a:solidFill>
                  <a:srgbClr val="FF0000"/>
                </a:solidFill>
                <a:effectLst/>
                <a:latin typeface="Times New Roman" panose="02020603050405020304" pitchFamily="18" charset="0"/>
                <a:ea typeface="Calibri" panose="020F0502020204030204" pitchFamily="34" charset="0"/>
              </a:rPr>
              <a:t>: </a:t>
            </a:r>
            <a:r>
              <a:rPr lang="en-US" sz="2900" b="1">
                <a:solidFill>
                  <a:srgbClr val="FF0000"/>
                </a:solidFill>
                <a:latin typeface="Times New Roman" panose="02020603050405020304" pitchFamily="18" charset="0"/>
                <a:ea typeface="Calibri" panose="020F0502020204030204" pitchFamily="34" charset="0"/>
              </a:rPr>
              <a:t>TỔNG QUAN VỀ MẠNG CẢM BIẾN KHÔNG DÂY</a:t>
            </a:r>
            <a:r>
              <a:rPr lang="en-US" sz="2900" b="1" dirty="0">
                <a:solidFill>
                  <a:srgbClr val="FF0000"/>
                </a:solidFill>
                <a:effectLst/>
                <a:latin typeface="Times New Roman" panose="02020603050405020304" pitchFamily="18" charset="0"/>
                <a:ea typeface="Calibri" panose="020F0502020204030204" pitchFamily="34" charset="0"/>
              </a:rPr>
              <a:t>	 </a:t>
            </a:r>
            <a:endParaRPr lang="en-US" sz="29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600" b="1" smtClean="0">
                <a:solidFill>
                  <a:srgbClr val="002060"/>
                </a:solidFill>
                <a:latin typeface="Times New Roman" panose="02020603050405020304" pitchFamily="18" charset="0"/>
                <a:cs typeface="Times New Roman" panose="02020603050405020304" pitchFamily="18" charset="0"/>
              </a:rPr>
              <a:pPr/>
              <a:t>6</a:t>
            </a:fld>
            <a:r>
              <a:rPr lang="en-US" sz="1600" b="1">
                <a:solidFill>
                  <a:srgbClr val="002060"/>
                </a:solidFill>
                <a:latin typeface="Times New Roman" panose="02020603050405020304" pitchFamily="18" charset="0"/>
                <a:cs typeface="Times New Roman" panose="02020603050405020304" pitchFamily="18" charset="0"/>
              </a:rPr>
              <a:t>/29</a:t>
            </a:r>
            <a:endParaRPr lang="vi-VN" sz="1600" b="1" dirty="0">
              <a:solidFill>
                <a:srgbClr val="002060"/>
              </a:solidFill>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1057800" y="1593418"/>
            <a:ext cx="10387497" cy="4664942"/>
          </a:xfrm>
        </p:spPr>
        <p:txBody>
          <a:bodyPr>
            <a:normAutofit/>
          </a:bodyPr>
          <a:lstStyle/>
          <a:p>
            <a:pPr marL="0" indent="0">
              <a:buNone/>
            </a:pPr>
            <a:r>
              <a:rPr lang="en-US" sz="2300" b="1" dirty="0">
                <a:latin typeface="Times New Roman" panose="02020603050405020304" pitchFamily="18" charset="0"/>
                <a:cs typeface="Times New Roman" panose="02020603050405020304" pitchFamily="18" charset="0"/>
              </a:rPr>
              <a:t>1.2. </a:t>
            </a:r>
            <a:r>
              <a:rPr lang="en-US" sz="2300" b="1" u="sng" dirty="0" err="1">
                <a:latin typeface="Times New Roman" panose="02020603050405020304" pitchFamily="18" charset="0"/>
                <a:cs typeface="Times New Roman" panose="02020603050405020304" pitchFamily="18" charset="0"/>
              </a:rPr>
              <a:t>Các</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đặc</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điểm</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chính</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của</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mạng</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cảm</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biến</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không</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dây</a:t>
            </a:r>
            <a:endParaRPr lang="en-US" sz="2300" b="1" u="sng"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vi-VN" sz="2000" u="sng" dirty="0">
                <a:solidFill>
                  <a:srgbClr val="000000"/>
                </a:solidFill>
                <a:effectLst/>
                <a:latin typeface="Times New Roman" panose="02020603050405020304" pitchFamily="18" charset="0"/>
                <a:ea typeface="Times New Roman" panose="02020603050405020304" pitchFamily="18" charset="0"/>
              </a:rPr>
              <a:t>Thời gian tồn tại của WSN </a:t>
            </a:r>
            <a:endParaRPr lang="en-US" sz="2000" dirty="0">
              <a:solidFill>
                <a:srgbClr val="000000"/>
              </a:solidFill>
              <a:latin typeface="Times New Roman" panose="02020603050405020304" pitchFamily="18" charset="0"/>
              <a:ea typeface="Times New Roman" panose="02020603050405020304" pitchFamily="18" charset="0"/>
            </a:endParaRPr>
          </a:p>
          <a:p>
            <a:pPr marL="0" indent="0">
              <a:buNone/>
            </a:pPr>
            <a:r>
              <a:rPr lang="en-US" sz="2000" dirty="0">
                <a:solidFill>
                  <a:srgbClr val="000000"/>
                </a:solidFill>
                <a:effectLst/>
                <a:latin typeface="Times New Roman" panose="02020603050405020304" pitchFamily="18" charset="0"/>
                <a:ea typeface="Times New Roman" panose="02020603050405020304" pitchFamily="18" charset="0"/>
              </a:rPr>
              <a:t>+ B</a:t>
            </a:r>
            <a:r>
              <a:rPr lang="vi-VN" sz="2000" dirty="0">
                <a:solidFill>
                  <a:srgbClr val="000000"/>
                </a:solidFill>
                <a:effectLst/>
                <a:latin typeface="Times New Roman" panose="02020603050405020304" pitchFamily="18" charset="0"/>
                <a:ea typeface="Times New Roman" panose="02020603050405020304" pitchFamily="18" charset="0"/>
              </a:rPr>
              <a:t>ị giới hạn bởi nguồn năng lượng hữu hạn của các vi mạch hoạt động bằng pin và tính chất của khu vực được triển khai cũng như nhiệm vụ không khả thi </a:t>
            </a:r>
            <a:r>
              <a:rPr lang="vi-VN" sz="2000">
                <a:solidFill>
                  <a:srgbClr val="000000"/>
                </a:solidFill>
                <a:effectLst/>
                <a:latin typeface="Times New Roman" panose="02020603050405020304" pitchFamily="18" charset="0"/>
                <a:ea typeface="Times New Roman" panose="02020603050405020304" pitchFamily="18" charset="0"/>
              </a:rPr>
              <a:t>hoặc </a:t>
            </a:r>
            <a:r>
              <a:rPr lang="vi-VN" sz="2000">
                <a:solidFill>
                  <a:srgbClr val="000000"/>
                </a:solidFill>
                <a:latin typeface="Times New Roman" panose="02020603050405020304" pitchFamily="18" charset="0"/>
                <a:ea typeface="Times New Roman" panose="02020603050405020304" pitchFamily="18" charset="0"/>
              </a:rPr>
              <a:t>khó khăn</a:t>
            </a:r>
            <a:r>
              <a:rPr lang="vi-VN" sz="2000">
                <a:solidFill>
                  <a:srgbClr val="000000"/>
                </a:solidFill>
                <a:effectLst/>
                <a:latin typeface="Times New Roman" panose="02020603050405020304" pitchFamily="18" charset="0"/>
                <a:ea typeface="Times New Roman" panose="02020603050405020304" pitchFamily="18" charset="0"/>
              </a:rPr>
              <a:t> </a:t>
            </a:r>
            <a:r>
              <a:rPr lang="vi-VN" sz="2000" dirty="0">
                <a:solidFill>
                  <a:srgbClr val="000000"/>
                </a:solidFill>
                <a:effectLst/>
                <a:latin typeface="Times New Roman" panose="02020603050405020304" pitchFamily="18" charset="0"/>
                <a:ea typeface="Times New Roman" panose="02020603050405020304" pitchFamily="18" charset="0"/>
              </a:rPr>
              <a:t>trong việc thay thế và xử lý các pin này</a:t>
            </a:r>
            <a:r>
              <a:rPr lang="en-US" sz="2000" dirty="0">
                <a:solidFill>
                  <a:srgbClr val="000000"/>
                </a:solidFill>
                <a:effectLst/>
                <a:latin typeface="Times New Roman" panose="02020603050405020304" pitchFamily="18" charset="0"/>
                <a:ea typeface="Times New Roman" panose="02020603050405020304" pitchFamily="18" charset="0"/>
              </a:rPr>
              <a:t>.</a:t>
            </a:r>
          </a:p>
          <a:p>
            <a:pPr marL="0" indent="0">
              <a:buNone/>
            </a:pPr>
            <a:r>
              <a:rPr lang="en-US" sz="2000" dirty="0">
                <a:solidFill>
                  <a:srgbClr val="000000"/>
                </a:solidFill>
                <a:latin typeface="Times New Roman" panose="02020603050405020304" pitchFamily="18" charset="0"/>
                <a:ea typeface="Times New Roman" panose="02020603050405020304" pitchFamily="18" charset="0"/>
              </a:rPr>
              <a:t>- </a:t>
            </a:r>
            <a:r>
              <a:rPr lang="vi-VN" sz="2000" u="sng" dirty="0">
                <a:solidFill>
                  <a:srgbClr val="000000"/>
                </a:solidFill>
                <a:effectLst/>
                <a:latin typeface="Times New Roman" panose="02020603050405020304" pitchFamily="18" charset="0"/>
                <a:ea typeface="Times New Roman" panose="02020603050405020304" pitchFamily="18" charset="0"/>
              </a:rPr>
              <a:t>Truyền thông ad hoc </a:t>
            </a:r>
            <a:endParaRPr lang="en-US" sz="2000" u="sng"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2000" dirty="0">
                <a:solidFill>
                  <a:srgbClr val="000000"/>
                </a:solidFill>
                <a:latin typeface="Times New Roman" panose="02020603050405020304" pitchFamily="18" charset="0"/>
                <a:ea typeface="Times New Roman" panose="02020603050405020304" pitchFamily="18" charset="0"/>
              </a:rPr>
              <a:t>                            K</a:t>
            </a:r>
            <a:r>
              <a:rPr lang="vi-VN" sz="2000" dirty="0">
                <a:solidFill>
                  <a:srgbClr val="000000"/>
                </a:solidFill>
                <a:effectLst/>
                <a:latin typeface="Times New Roman" panose="02020603050405020304" pitchFamily="18" charset="0"/>
                <a:ea typeface="Times New Roman" panose="02020603050405020304" pitchFamily="18" charset="0"/>
              </a:rPr>
              <a:t>hác biệt cơ bản giúp phân biệt WSN với các hệ thống ngang hàng</a:t>
            </a:r>
            <a:endParaRPr lang="en-US" sz="2000" dirty="0">
              <a:solidFill>
                <a:srgbClr val="000000"/>
              </a:solidFill>
              <a:latin typeface="Times New Roman" panose="02020603050405020304" pitchFamily="18" charset="0"/>
              <a:ea typeface="Times New Roman" panose="02020603050405020304" pitchFamily="18" charset="0"/>
            </a:endParaRPr>
          </a:p>
          <a:p>
            <a:pPr marL="0" indent="0">
              <a:buNone/>
            </a:pPr>
            <a:r>
              <a:rPr lang="en-US" sz="2000" dirty="0">
                <a:solidFill>
                  <a:srgbClr val="000000"/>
                </a:solidFill>
                <a:latin typeface="Times New Roman" panose="02020603050405020304" pitchFamily="18" charset="0"/>
                <a:ea typeface="Times New Roman" panose="02020603050405020304" pitchFamily="18" charset="0"/>
              </a:rPr>
              <a:t>                             </a:t>
            </a:r>
            <a:r>
              <a:rPr lang="en-US" sz="2000" b="1" dirty="0">
                <a:solidFill>
                  <a:srgbClr val="000000"/>
                </a:solidFill>
                <a:latin typeface="Times New Roman" panose="02020603050405020304" pitchFamily="18" charset="0"/>
                <a:ea typeface="Times New Roman" panose="02020603050405020304" pitchFamily="18" charset="0"/>
              </a:rPr>
              <a:t>WSN                                                                        </a:t>
            </a:r>
            <a:r>
              <a:rPr lang="vi-VN" sz="2000" b="1" dirty="0">
                <a:solidFill>
                  <a:srgbClr val="000000"/>
                </a:solidFill>
                <a:effectLst/>
                <a:latin typeface="Times New Roman" panose="02020603050405020304" pitchFamily="18" charset="0"/>
                <a:ea typeface="Times New Roman" panose="02020603050405020304" pitchFamily="18" charset="0"/>
              </a:rPr>
              <a:t>Bluetooth và MANET </a:t>
            </a:r>
            <a:r>
              <a:rPr lang="en-US" sz="2000" b="1" dirty="0">
                <a:solidFill>
                  <a:srgbClr val="000000"/>
                </a:solidFill>
                <a:latin typeface="Times New Roman" panose="02020603050405020304" pitchFamily="18" charset="0"/>
                <a:ea typeface="Times New Roman" panose="02020603050405020304" pitchFamily="18" charset="0"/>
              </a:rPr>
              <a:t>                                                              </a:t>
            </a:r>
            <a:endParaRPr lang="en-US" sz="2000" b="1"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800" u="sng" dirty="0">
              <a:solidFill>
                <a:srgbClr val="000000"/>
              </a:solidFill>
              <a:effectLst/>
              <a:latin typeface="Times New Roman" panose="02020603050405020304" pitchFamily="18" charset="0"/>
              <a:ea typeface="Times New Roman" panose="02020603050405020304" pitchFamily="18" charset="0"/>
            </a:endParaRPr>
          </a:p>
        </p:txBody>
      </p:sp>
      <p:sp>
        <p:nvSpPr>
          <p:cNvPr id="9" name="Rectangle 2">
            <a:extLst>
              <a:ext uri="{FF2B5EF4-FFF2-40B4-BE49-F238E27FC236}">
                <a16:creationId xmlns:a16="http://schemas.microsoft.com/office/drawing/2014/main" id="{71ED81C1-78D4-5697-2AC4-D26817BF3787}"/>
              </a:ext>
            </a:extLst>
          </p:cNvPr>
          <p:cNvSpPr>
            <a:spLocks noChangeArrowheads="1"/>
          </p:cNvSpPr>
          <p:nvPr/>
        </p:nvSpPr>
        <p:spPr bwMode="auto">
          <a:xfrm>
            <a:off x="1364906" y="2467720"/>
            <a:ext cx="13810062" cy="4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F326A574-63F8-3D4F-72CE-D9B392880B08}"/>
              </a:ext>
            </a:extLst>
          </p:cNvPr>
          <p:cNvSpPr txBox="1"/>
          <p:nvPr/>
        </p:nvSpPr>
        <p:spPr>
          <a:xfrm>
            <a:off x="716541" y="4633640"/>
            <a:ext cx="5594344" cy="1261884"/>
          </a:xfrm>
          <a:prstGeom prst="rect">
            <a:avLst/>
          </a:prstGeom>
          <a:noFill/>
        </p:spPr>
        <p:txBody>
          <a:bodyPr wrap="square" rtlCol="0">
            <a:spAutoFit/>
          </a:bodyPr>
          <a:lstStyle/>
          <a:p>
            <a:pPr algn="just"/>
            <a:r>
              <a:rPr lang="en-US" sz="1900" dirty="0">
                <a:solidFill>
                  <a:srgbClr val="000000"/>
                </a:solidFill>
                <a:effectLst/>
                <a:latin typeface="Times New Roman" panose="02020603050405020304" pitchFamily="18" charset="0"/>
                <a:ea typeface="Times New Roman" panose="02020603050405020304" pitchFamily="18" charset="0"/>
              </a:rPr>
              <a:t>+ C</a:t>
            </a:r>
            <a:r>
              <a:rPr lang="vi-VN" sz="1900" dirty="0">
                <a:solidFill>
                  <a:srgbClr val="000000"/>
                </a:solidFill>
                <a:effectLst/>
                <a:latin typeface="Times New Roman" panose="02020603050405020304" pitchFamily="18" charset="0"/>
                <a:ea typeface="Times New Roman" panose="02020603050405020304" pitchFamily="18" charset="0"/>
              </a:rPr>
              <a:t>ó số lượng mote lớn hơn với công suất truyền và phạm vi vô tuyến nhỏ hơn</a:t>
            </a:r>
            <a:r>
              <a:rPr lang="en-US" sz="1900" dirty="0">
                <a:solidFill>
                  <a:srgbClr val="000000"/>
                </a:solidFill>
                <a:effectLst/>
                <a:latin typeface="Times New Roman" panose="02020603050405020304" pitchFamily="18" charset="0"/>
                <a:ea typeface="Times New Roman" panose="02020603050405020304" pitchFamily="18" charset="0"/>
              </a:rPr>
              <a:t>.</a:t>
            </a:r>
          </a:p>
          <a:p>
            <a:pPr algn="just"/>
            <a:r>
              <a:rPr lang="en-US" sz="1900" dirty="0">
                <a:solidFill>
                  <a:srgbClr val="000000"/>
                </a:solidFill>
                <a:latin typeface="Times New Roman" panose="02020603050405020304" pitchFamily="18" charset="0"/>
                <a:ea typeface="Times New Roman" panose="02020603050405020304" pitchFamily="18" charset="0"/>
              </a:rPr>
              <a:t>+ T</a:t>
            </a:r>
            <a:r>
              <a:rPr lang="vi-VN" sz="1900" dirty="0">
                <a:solidFill>
                  <a:srgbClr val="000000"/>
                </a:solidFill>
                <a:effectLst/>
                <a:latin typeface="Times New Roman" panose="02020603050405020304" pitchFamily="18" charset="0"/>
                <a:ea typeface="Times New Roman" panose="02020603050405020304" pitchFamily="18" charset="0"/>
              </a:rPr>
              <a:t>ốc độ di chuyển và rớt mạng trong WSN chậm hơn</a:t>
            </a:r>
            <a:r>
              <a:rPr lang="en-US" sz="1900" dirty="0">
                <a:solidFill>
                  <a:srgbClr val="000000"/>
                </a:solidFill>
                <a:effectLst/>
                <a:latin typeface="Times New Roman" panose="02020603050405020304" pitchFamily="18" charset="0"/>
                <a:ea typeface="Times New Roman" panose="02020603050405020304" pitchFamily="18" charset="0"/>
              </a:rPr>
              <a:t>.</a:t>
            </a:r>
            <a:endParaRPr lang="en-US" sz="1900" dirty="0">
              <a:solidFill>
                <a:srgbClr val="000000"/>
              </a:solidFill>
              <a:latin typeface="Times New Roman" panose="02020603050405020304" pitchFamily="18" charset="0"/>
              <a:ea typeface="Times New Roman" panose="02020603050405020304" pitchFamily="18" charset="0"/>
            </a:endParaRPr>
          </a:p>
          <a:p>
            <a:pPr algn="just"/>
            <a:r>
              <a:rPr lang="en-US" sz="1900" dirty="0">
                <a:solidFill>
                  <a:srgbClr val="000000"/>
                </a:solidFill>
                <a:effectLst/>
                <a:latin typeface="Times New Roman" panose="02020603050405020304" pitchFamily="18" charset="0"/>
                <a:ea typeface="Times New Roman" panose="02020603050405020304" pitchFamily="18" charset="0"/>
              </a:rPr>
              <a:t>+ C</a:t>
            </a:r>
            <a:r>
              <a:rPr lang="vi-VN" sz="1900" dirty="0">
                <a:solidFill>
                  <a:srgbClr val="000000"/>
                </a:solidFill>
                <a:effectLst/>
                <a:latin typeface="Times New Roman" panose="02020603050405020304" pitchFamily="18" charset="0"/>
                <a:ea typeface="Times New Roman" panose="02020603050405020304" pitchFamily="18" charset="0"/>
              </a:rPr>
              <a:t>ó nguồn điện hữu hạn, không thể sạc lại</a:t>
            </a:r>
            <a:r>
              <a:rPr lang="en-US" sz="1900" dirty="0">
                <a:solidFill>
                  <a:srgbClr val="000000"/>
                </a:solidFill>
                <a:effectLst/>
                <a:latin typeface="Times New Roman" panose="02020603050405020304" pitchFamily="18" charset="0"/>
                <a:ea typeface="Times New Roman" panose="02020603050405020304" pitchFamily="18" charset="0"/>
              </a:rPr>
              <a:t>.</a:t>
            </a:r>
            <a:endParaRPr lang="en-US" sz="1900" dirty="0"/>
          </a:p>
        </p:txBody>
      </p:sp>
      <p:sp>
        <p:nvSpPr>
          <p:cNvPr id="7" name="TextBox 6">
            <a:extLst>
              <a:ext uri="{FF2B5EF4-FFF2-40B4-BE49-F238E27FC236}">
                <a16:creationId xmlns:a16="http://schemas.microsoft.com/office/drawing/2014/main" id="{88B57F10-AFE3-1C00-2243-F4A35A45D997}"/>
              </a:ext>
            </a:extLst>
          </p:cNvPr>
          <p:cNvSpPr txBox="1"/>
          <p:nvPr/>
        </p:nvSpPr>
        <p:spPr>
          <a:xfrm>
            <a:off x="6823775" y="4779834"/>
            <a:ext cx="4722636" cy="969496"/>
          </a:xfrm>
          <a:prstGeom prst="rect">
            <a:avLst/>
          </a:prstGeom>
          <a:noFill/>
        </p:spPr>
        <p:txBody>
          <a:bodyPr wrap="square" rtlCol="0">
            <a:spAutoFit/>
          </a:bodyPr>
          <a:lstStyle/>
          <a:p>
            <a:pPr algn="just"/>
            <a:r>
              <a:rPr lang="en-US" sz="1900" dirty="0">
                <a:solidFill>
                  <a:srgbClr val="000000"/>
                </a:solidFill>
                <a:effectLst/>
                <a:latin typeface="Times New Roman" panose="02020603050405020304" pitchFamily="18" charset="0"/>
                <a:ea typeface="Times New Roman" panose="02020603050405020304" pitchFamily="18" charset="0"/>
              </a:rPr>
              <a:t>+ </a:t>
            </a:r>
            <a:r>
              <a:rPr lang="en-US" sz="1900" dirty="0" err="1">
                <a:solidFill>
                  <a:srgbClr val="000000"/>
                </a:solidFill>
                <a:effectLst/>
                <a:latin typeface="Times New Roman" panose="02020603050405020304" pitchFamily="18" charset="0"/>
                <a:ea typeface="Times New Roman" panose="02020603050405020304" pitchFamily="18" charset="0"/>
              </a:rPr>
              <a:t>Có</a:t>
            </a:r>
            <a:r>
              <a:rPr lang="en-US" sz="1900" dirty="0">
                <a:solidFill>
                  <a:srgbClr val="000000"/>
                </a:solidFill>
                <a:effectLst/>
                <a:latin typeface="Times New Roman" panose="02020603050405020304" pitchFamily="18" charset="0"/>
                <a:ea typeface="Times New Roman" panose="02020603050405020304" pitchFamily="18" charset="0"/>
              </a:rPr>
              <a:t> </a:t>
            </a:r>
            <a:r>
              <a:rPr lang="vi-VN" sz="1900" dirty="0">
                <a:solidFill>
                  <a:srgbClr val="000000"/>
                </a:solidFill>
                <a:effectLst/>
                <a:latin typeface="Times New Roman" panose="02020603050405020304" pitchFamily="18" charset="0"/>
                <a:ea typeface="Times New Roman" panose="02020603050405020304" pitchFamily="18" charset="0"/>
              </a:rPr>
              <a:t>số lượng nút nhỏ hơn với công suất truyền lớn hơn và phạm vi vô tuyến dài hơn</a:t>
            </a:r>
            <a:r>
              <a:rPr lang="en-US" sz="1900" dirty="0">
                <a:solidFill>
                  <a:srgbClr val="000000"/>
                </a:solidFill>
                <a:effectLst/>
                <a:latin typeface="Times New Roman" panose="02020603050405020304" pitchFamily="18" charset="0"/>
                <a:ea typeface="Times New Roman" panose="02020603050405020304" pitchFamily="18" charset="0"/>
              </a:rPr>
              <a:t>.</a:t>
            </a:r>
          </a:p>
          <a:p>
            <a:pPr algn="just"/>
            <a:r>
              <a:rPr lang="en-US" sz="1900" dirty="0">
                <a:solidFill>
                  <a:srgbClr val="000000"/>
                </a:solidFill>
                <a:latin typeface="Times New Roman" panose="02020603050405020304" pitchFamily="18" charset="0"/>
                <a:ea typeface="Times New Roman" panose="02020603050405020304" pitchFamily="18" charset="0"/>
              </a:rPr>
              <a:t>+ C</a:t>
            </a:r>
            <a:r>
              <a:rPr lang="vi-VN" sz="1900" dirty="0">
                <a:solidFill>
                  <a:srgbClr val="000000"/>
                </a:solidFill>
                <a:effectLst/>
                <a:latin typeface="Times New Roman" panose="02020603050405020304" pitchFamily="18" charset="0"/>
                <a:ea typeface="Times New Roman" panose="02020603050405020304" pitchFamily="18" charset="0"/>
              </a:rPr>
              <a:t>ó thể được sạc lại</a:t>
            </a:r>
            <a:r>
              <a:rPr lang="en-US" sz="1900" dirty="0">
                <a:solidFill>
                  <a:srgbClr val="000000"/>
                </a:solidFill>
                <a:effectLst/>
                <a:latin typeface="Times New Roman" panose="02020603050405020304" pitchFamily="18" charset="0"/>
                <a:ea typeface="Times New Roman" panose="02020603050405020304" pitchFamily="18" charset="0"/>
              </a:rPr>
              <a:t>.</a:t>
            </a:r>
            <a:endParaRPr lang="en-US" sz="1900" dirty="0"/>
          </a:p>
        </p:txBody>
      </p:sp>
      <p:sp>
        <p:nvSpPr>
          <p:cNvPr id="14" name="Arrow: Up-Down 13">
            <a:extLst>
              <a:ext uri="{FF2B5EF4-FFF2-40B4-BE49-F238E27FC236}">
                <a16:creationId xmlns:a16="http://schemas.microsoft.com/office/drawing/2014/main" id="{07A48039-617E-3649-DF39-6BB6250FE801}"/>
              </a:ext>
            </a:extLst>
          </p:cNvPr>
          <p:cNvSpPr/>
          <p:nvPr/>
        </p:nvSpPr>
        <p:spPr>
          <a:xfrm>
            <a:off x="6498751" y="4433746"/>
            <a:ext cx="45719" cy="1661672"/>
          </a:xfrm>
          <a:prstGeom prst="upDownArrow">
            <a:avLst/>
          </a:prstGeom>
          <a:solidFill>
            <a:srgbClr val="01858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406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956686" y="599640"/>
            <a:ext cx="10488612" cy="1325563"/>
          </a:xfrm>
        </p:spPr>
        <p:txBody>
          <a:bodyPr>
            <a:normAutofit/>
          </a:bodyPr>
          <a:lstStyle/>
          <a:p>
            <a:r>
              <a:rPr lang="en-US" sz="2900" b="1" dirty="0" err="1">
                <a:solidFill>
                  <a:srgbClr val="FF0000"/>
                </a:solidFill>
                <a:effectLst/>
                <a:latin typeface="Times New Roman" panose="02020603050405020304" pitchFamily="18" charset="0"/>
                <a:ea typeface="Calibri" panose="020F0502020204030204" pitchFamily="34" charset="0"/>
              </a:rPr>
              <a:t>Chương</a:t>
            </a:r>
            <a:r>
              <a:rPr lang="en-US" sz="2900" b="1" dirty="0">
                <a:solidFill>
                  <a:srgbClr val="FF0000"/>
                </a:solidFill>
                <a:effectLst/>
                <a:latin typeface="Times New Roman" panose="02020603050405020304" pitchFamily="18" charset="0"/>
                <a:ea typeface="Calibri" panose="020F0502020204030204" pitchFamily="34" charset="0"/>
              </a:rPr>
              <a:t> </a:t>
            </a:r>
            <a:r>
              <a:rPr lang="en-US" sz="2900" b="1" dirty="0">
                <a:solidFill>
                  <a:srgbClr val="FF0000"/>
                </a:solidFill>
                <a:latin typeface="Times New Roman" panose="02020603050405020304" pitchFamily="18" charset="0"/>
                <a:ea typeface="Calibri" panose="020F0502020204030204" pitchFamily="34" charset="0"/>
              </a:rPr>
              <a:t>1</a:t>
            </a:r>
            <a:r>
              <a:rPr lang="en-US" sz="2900" b="1">
                <a:solidFill>
                  <a:srgbClr val="FF0000"/>
                </a:solidFill>
                <a:effectLst/>
                <a:latin typeface="Times New Roman" panose="02020603050405020304" pitchFamily="18" charset="0"/>
                <a:ea typeface="Calibri" panose="020F0502020204030204" pitchFamily="34" charset="0"/>
              </a:rPr>
              <a:t>: </a:t>
            </a:r>
            <a:r>
              <a:rPr lang="en-US" sz="2900" b="1">
                <a:solidFill>
                  <a:srgbClr val="FF0000"/>
                </a:solidFill>
                <a:latin typeface="Times New Roman" panose="02020603050405020304" pitchFamily="18" charset="0"/>
                <a:ea typeface="Calibri" panose="020F0502020204030204" pitchFamily="34" charset="0"/>
              </a:rPr>
              <a:t>TỔNG QUAN VỀ MẠNG CẢM BIẾN KHÔNG DÂY</a:t>
            </a:r>
            <a:r>
              <a:rPr lang="en-US" sz="2900" b="1" dirty="0">
                <a:solidFill>
                  <a:srgbClr val="FF0000"/>
                </a:solidFill>
                <a:effectLst/>
                <a:latin typeface="Times New Roman" panose="02020603050405020304" pitchFamily="18" charset="0"/>
                <a:ea typeface="Calibri" panose="020F0502020204030204" pitchFamily="34" charset="0"/>
              </a:rPr>
              <a:t>	 </a:t>
            </a:r>
            <a:endParaRPr lang="en-US" sz="29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600" b="1" smtClean="0">
                <a:solidFill>
                  <a:srgbClr val="002060"/>
                </a:solidFill>
                <a:latin typeface="Times New Roman" panose="02020603050405020304" pitchFamily="18" charset="0"/>
                <a:cs typeface="Times New Roman" panose="02020603050405020304" pitchFamily="18" charset="0"/>
              </a:rPr>
              <a:pPr/>
              <a:t>7</a:t>
            </a:fld>
            <a:r>
              <a:rPr lang="en-US" sz="1600" b="1">
                <a:solidFill>
                  <a:srgbClr val="002060"/>
                </a:solidFill>
                <a:latin typeface="Times New Roman" panose="02020603050405020304" pitchFamily="18" charset="0"/>
                <a:cs typeface="Times New Roman" panose="02020603050405020304" pitchFamily="18" charset="0"/>
              </a:rPr>
              <a:t>/29</a:t>
            </a:r>
            <a:endParaRPr lang="vi-VN" sz="1600" b="1" dirty="0">
              <a:solidFill>
                <a:srgbClr val="002060"/>
              </a:solidFill>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1057800" y="1593418"/>
            <a:ext cx="10387497" cy="4664942"/>
          </a:xfrm>
        </p:spPr>
        <p:txBody>
          <a:bodyPr>
            <a:normAutofit/>
          </a:bodyPr>
          <a:lstStyle/>
          <a:p>
            <a:pPr marL="0" indent="0">
              <a:buNone/>
            </a:pPr>
            <a:r>
              <a:rPr lang="en-US" sz="2300" b="1" dirty="0">
                <a:latin typeface="Times New Roman" panose="02020603050405020304" pitchFamily="18" charset="0"/>
                <a:cs typeface="Times New Roman" panose="02020603050405020304" pitchFamily="18" charset="0"/>
              </a:rPr>
              <a:t>1.2. </a:t>
            </a:r>
            <a:r>
              <a:rPr lang="en-US" sz="2300" b="1" u="sng" dirty="0" err="1">
                <a:latin typeface="Times New Roman" panose="02020603050405020304" pitchFamily="18" charset="0"/>
                <a:cs typeface="Times New Roman" panose="02020603050405020304" pitchFamily="18" charset="0"/>
              </a:rPr>
              <a:t>Các</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đặc</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điểm</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chính</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của</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mạng</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cảm</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biến</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không</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dây</a:t>
            </a:r>
            <a:endParaRPr lang="en-US" sz="2300" b="1" u="sng" dirty="0">
              <a:latin typeface="Times New Roman" panose="02020603050405020304" pitchFamily="18" charset="0"/>
              <a:cs typeface="Times New Roman" panose="02020603050405020304" pitchFamily="18" charset="0"/>
            </a:endParaRPr>
          </a:p>
          <a:p>
            <a:pPr marL="0" indent="0">
              <a:buNone/>
            </a:pPr>
            <a:r>
              <a:rPr lang="en-US" sz="1800" b="1" dirty="0">
                <a:solidFill>
                  <a:srgbClr val="000000"/>
                </a:solidFill>
                <a:latin typeface="Times New Roman" panose="02020603050405020304" pitchFamily="18" charset="0"/>
                <a:ea typeface="Times New Roman" panose="02020603050405020304" pitchFamily="18" charset="0"/>
              </a:rPr>
              <a:t>  </a:t>
            </a:r>
            <a:r>
              <a:rPr lang="en-US" sz="2000" b="1" dirty="0">
                <a:solidFill>
                  <a:srgbClr val="000000"/>
                </a:solidFill>
                <a:latin typeface="Times New Roman" panose="02020603050405020304" pitchFamily="18" charset="0"/>
                <a:ea typeface="Times New Roman" panose="02020603050405020304" pitchFamily="18" charset="0"/>
              </a:rPr>
              <a:t>- </a:t>
            </a:r>
            <a:r>
              <a:rPr lang="vi-VN" sz="2000" u="sng" dirty="0">
                <a:solidFill>
                  <a:srgbClr val="000000"/>
                </a:solidFill>
                <a:effectLst/>
                <a:latin typeface="Times New Roman" panose="02020603050405020304" pitchFamily="18" charset="0"/>
                <a:ea typeface="Times New Roman" panose="02020603050405020304" pitchFamily="18" charset="0"/>
              </a:rPr>
              <a:t>Tự cấu hình và tổ chức</a:t>
            </a:r>
            <a:r>
              <a:rPr lang="vi-VN" sz="2000" dirty="0">
                <a:solidFill>
                  <a:srgbClr val="000000"/>
                </a:solidFill>
                <a:effectLst/>
                <a:latin typeface="Times New Roman" panose="02020603050405020304" pitchFamily="18" charset="0"/>
                <a:ea typeface="Times New Roman" panose="02020603050405020304" pitchFamily="18" charset="0"/>
              </a:rPr>
              <a:t> </a:t>
            </a:r>
            <a:r>
              <a:rPr lang="en-US" sz="2000" b="1" dirty="0">
                <a:solidFill>
                  <a:srgbClr val="000000"/>
                </a:solidFill>
                <a:latin typeface="Times New Roman" panose="02020603050405020304" pitchFamily="18" charset="0"/>
                <a:ea typeface="Times New Roman" panose="02020603050405020304" pitchFamily="18" charset="0"/>
              </a:rPr>
              <a:t>                                                    </a:t>
            </a:r>
            <a:endParaRPr lang="en-US" sz="2000" b="1"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2000">
                <a:solidFill>
                  <a:srgbClr val="000000"/>
                </a:solidFill>
                <a:effectLst/>
                <a:latin typeface="Times New Roman" panose="02020603050405020304" pitchFamily="18" charset="0"/>
                <a:ea typeface="Times New Roman" panose="02020603050405020304" pitchFamily="18" charset="0"/>
              </a:rPr>
              <a:t>+ </a:t>
            </a:r>
            <a:r>
              <a:rPr lang="vi-VN" sz="2000">
                <a:solidFill>
                  <a:srgbClr val="000000"/>
                </a:solidFill>
                <a:effectLst/>
                <a:latin typeface="Times New Roman" panose="02020603050405020304" pitchFamily="18" charset="0"/>
                <a:ea typeface="Times New Roman" panose="02020603050405020304" pitchFamily="18" charset="0"/>
              </a:rPr>
              <a:t>WSN được hình thành từ một số lượng lớn các nút cảm nhận, do đó, thuật toán cho WSN hoàn toàn là thuật toán phân phối (distributed algorithm)</a:t>
            </a:r>
            <a:r>
              <a:rPr lang="vi-VN" sz="2000">
                <a:solidFill>
                  <a:srgbClr val="000000"/>
                </a:solidFill>
                <a:latin typeface="Times New Roman" panose="02020603050405020304" pitchFamily="18" charset="0"/>
                <a:ea typeface="Times New Roman" panose="02020603050405020304" pitchFamily="18" charset="0"/>
              </a:rPr>
              <a:t>. Thuật toán phân phối</a:t>
            </a:r>
            <a:r>
              <a:rPr lang="vi-VN" sz="2000">
                <a:solidFill>
                  <a:srgbClr val="000000"/>
                </a:solidFill>
                <a:effectLst/>
                <a:latin typeface="Times New Roman" panose="02020603050405020304" pitchFamily="18" charset="0"/>
                <a:ea typeface="Times New Roman" panose="02020603050405020304" pitchFamily="18" charset="0"/>
              </a:rPr>
              <a:t> gồm </a:t>
            </a:r>
            <a:r>
              <a:rPr lang="vi-VN" sz="2000" dirty="0">
                <a:solidFill>
                  <a:srgbClr val="000000"/>
                </a:solidFill>
                <a:effectLst/>
                <a:latin typeface="Times New Roman" panose="02020603050405020304" pitchFamily="18" charset="0"/>
                <a:ea typeface="Times New Roman" panose="02020603050405020304" pitchFamily="18" charset="0"/>
              </a:rPr>
              <a:t>một bộ giao thức chịu trách nhiệm khám phá các mote và tổ chức cơ sở hạ tầng không dây, bất chấp những thay đổi cấu trúc liên kết và lỗi mote.</a:t>
            </a:r>
            <a:endParaRPr lang="en-US" sz="20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20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2000" dirty="0">
                <a:solidFill>
                  <a:srgbClr val="000000"/>
                </a:solidFill>
                <a:effectLst/>
                <a:latin typeface="Times New Roman" panose="02020603050405020304" pitchFamily="18" charset="0"/>
                <a:ea typeface="Times New Roman" panose="02020603050405020304" pitchFamily="18" charset="0"/>
              </a:rPr>
              <a:t>- </a:t>
            </a:r>
            <a:r>
              <a:rPr lang="vi-VN" sz="2000" u="sng" dirty="0">
                <a:solidFill>
                  <a:srgbClr val="000000"/>
                </a:solidFill>
                <a:effectLst/>
                <a:latin typeface="Times New Roman" panose="02020603050405020304" pitchFamily="18" charset="0"/>
                <a:ea typeface="Times New Roman" panose="02020603050405020304" pitchFamily="18" charset="0"/>
              </a:rPr>
              <a:t>Kết nối và vùng phủ sóng </a:t>
            </a:r>
            <a:endParaRPr lang="en-US" sz="2000" u="sng"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2000" dirty="0">
                <a:solidFill>
                  <a:srgbClr val="000000"/>
                </a:solidFill>
                <a:effectLst/>
                <a:latin typeface="Times New Roman" panose="02020603050405020304" pitchFamily="18" charset="0"/>
                <a:ea typeface="Times New Roman" panose="02020603050405020304" pitchFamily="18" charset="0"/>
              </a:rPr>
              <a:t>+ P</a:t>
            </a:r>
            <a:r>
              <a:rPr lang="vi-VN" sz="2000" dirty="0">
                <a:solidFill>
                  <a:srgbClr val="000000"/>
                </a:solidFill>
                <a:effectLst/>
                <a:latin typeface="Times New Roman" panose="02020603050405020304" pitchFamily="18" charset="0"/>
                <a:ea typeface="Times New Roman" panose="02020603050405020304" pitchFamily="18" charset="0"/>
              </a:rPr>
              <a:t>hải xác định số lượng mote ban đầu cần thiết để duy trì kết nối và vùng phủ sóng trong khu vực quan tâm, trong trường hợp mote bị lỗi và bị rớt mạng. </a:t>
            </a:r>
            <a:endParaRPr lang="en-US" sz="20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2000" dirty="0">
                <a:solidFill>
                  <a:srgbClr val="000000"/>
                </a:solidFill>
                <a:latin typeface="Times New Roman" panose="02020603050405020304" pitchFamily="18" charset="0"/>
                <a:ea typeface="Times New Roman" panose="02020603050405020304" pitchFamily="18" charset="0"/>
              </a:rPr>
              <a:t>+ C</a:t>
            </a:r>
            <a:r>
              <a:rPr lang="vi-VN" sz="2000" dirty="0">
                <a:solidFill>
                  <a:srgbClr val="000000"/>
                </a:solidFill>
                <a:effectLst/>
                <a:latin typeface="Times New Roman" panose="02020603050405020304" pitchFamily="18" charset="0"/>
                <a:ea typeface="Times New Roman" panose="02020603050405020304" pitchFamily="18" charset="0"/>
              </a:rPr>
              <a:t>ác thuật toán cấu hình bắt buộc phải duy trì kết nối khi đối mặt với những thay đổi cấu trúc </a:t>
            </a:r>
            <a:r>
              <a:rPr lang="vi-VN" sz="2000">
                <a:solidFill>
                  <a:srgbClr val="000000"/>
                </a:solidFill>
                <a:effectLst/>
                <a:latin typeface="Times New Roman" panose="02020603050405020304" pitchFamily="18" charset="0"/>
                <a:ea typeface="Times New Roman" panose="02020603050405020304" pitchFamily="18" charset="0"/>
              </a:rPr>
              <a:t>liên kết.</a:t>
            </a:r>
            <a:endParaRPr lang="en-US" sz="2000" u="sng" dirty="0">
              <a:solidFill>
                <a:srgbClr val="000000"/>
              </a:solidFill>
              <a:effectLst/>
              <a:latin typeface="Times New Roman" panose="02020603050405020304" pitchFamily="18" charset="0"/>
              <a:ea typeface="Times New Roman" panose="02020603050405020304" pitchFamily="18" charset="0"/>
            </a:endParaRPr>
          </a:p>
        </p:txBody>
      </p:sp>
      <p:sp>
        <p:nvSpPr>
          <p:cNvPr id="9" name="Rectangle 2">
            <a:extLst>
              <a:ext uri="{FF2B5EF4-FFF2-40B4-BE49-F238E27FC236}">
                <a16:creationId xmlns:a16="http://schemas.microsoft.com/office/drawing/2014/main" id="{71ED81C1-78D4-5697-2AC4-D26817BF3787}"/>
              </a:ext>
            </a:extLst>
          </p:cNvPr>
          <p:cNvSpPr>
            <a:spLocks noChangeArrowheads="1"/>
          </p:cNvSpPr>
          <p:nvPr/>
        </p:nvSpPr>
        <p:spPr bwMode="auto">
          <a:xfrm>
            <a:off x="1364906" y="2467720"/>
            <a:ext cx="13810062" cy="4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2502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956686" y="599640"/>
            <a:ext cx="10488612" cy="1325563"/>
          </a:xfrm>
        </p:spPr>
        <p:txBody>
          <a:bodyPr>
            <a:normAutofit/>
          </a:bodyPr>
          <a:lstStyle/>
          <a:p>
            <a:r>
              <a:rPr lang="en-US" sz="2900" b="1" dirty="0" err="1">
                <a:solidFill>
                  <a:srgbClr val="FF0000"/>
                </a:solidFill>
                <a:effectLst/>
                <a:latin typeface="Times New Roman" panose="02020603050405020304" pitchFamily="18" charset="0"/>
                <a:ea typeface="Calibri" panose="020F0502020204030204" pitchFamily="34" charset="0"/>
              </a:rPr>
              <a:t>Chương</a:t>
            </a:r>
            <a:r>
              <a:rPr lang="en-US" sz="2900" b="1" dirty="0">
                <a:solidFill>
                  <a:srgbClr val="FF0000"/>
                </a:solidFill>
                <a:effectLst/>
                <a:latin typeface="Times New Roman" panose="02020603050405020304" pitchFamily="18" charset="0"/>
                <a:ea typeface="Calibri" panose="020F0502020204030204" pitchFamily="34" charset="0"/>
              </a:rPr>
              <a:t> </a:t>
            </a:r>
            <a:r>
              <a:rPr lang="en-US" sz="2900" b="1" dirty="0">
                <a:solidFill>
                  <a:srgbClr val="FF0000"/>
                </a:solidFill>
                <a:latin typeface="Times New Roman" panose="02020603050405020304" pitchFamily="18" charset="0"/>
                <a:ea typeface="Calibri" panose="020F0502020204030204" pitchFamily="34" charset="0"/>
              </a:rPr>
              <a:t>1</a:t>
            </a:r>
            <a:r>
              <a:rPr lang="en-US" sz="2900" b="1">
                <a:solidFill>
                  <a:srgbClr val="FF0000"/>
                </a:solidFill>
                <a:effectLst/>
                <a:latin typeface="Times New Roman" panose="02020603050405020304" pitchFamily="18" charset="0"/>
                <a:ea typeface="Calibri" panose="020F0502020204030204" pitchFamily="34" charset="0"/>
              </a:rPr>
              <a:t>: </a:t>
            </a:r>
            <a:r>
              <a:rPr lang="en-US" sz="2900" b="1">
                <a:solidFill>
                  <a:srgbClr val="FF0000"/>
                </a:solidFill>
                <a:latin typeface="Times New Roman" panose="02020603050405020304" pitchFamily="18" charset="0"/>
                <a:ea typeface="Calibri" panose="020F0502020204030204" pitchFamily="34" charset="0"/>
              </a:rPr>
              <a:t>TỔNG QUAN VỀ MẠNG CẢM BIẾN KHÔNG DÂY</a:t>
            </a:r>
            <a:r>
              <a:rPr lang="en-US" sz="2900" b="1" dirty="0">
                <a:solidFill>
                  <a:srgbClr val="FF0000"/>
                </a:solidFill>
                <a:effectLst/>
                <a:latin typeface="Times New Roman" panose="02020603050405020304" pitchFamily="18" charset="0"/>
                <a:ea typeface="Calibri" panose="020F0502020204030204" pitchFamily="34" charset="0"/>
              </a:rPr>
              <a:t>	 </a:t>
            </a:r>
            <a:endParaRPr lang="en-US" sz="29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600" b="1" smtClean="0">
                <a:solidFill>
                  <a:srgbClr val="002060"/>
                </a:solidFill>
                <a:latin typeface="Times New Roman" panose="02020603050405020304" pitchFamily="18" charset="0"/>
                <a:cs typeface="Times New Roman" panose="02020603050405020304" pitchFamily="18" charset="0"/>
              </a:rPr>
              <a:pPr/>
              <a:t>8</a:t>
            </a:fld>
            <a:r>
              <a:rPr lang="en-US" sz="1600" b="1">
                <a:solidFill>
                  <a:srgbClr val="002060"/>
                </a:solidFill>
                <a:latin typeface="Times New Roman" panose="02020603050405020304" pitchFamily="18" charset="0"/>
                <a:cs typeface="Times New Roman" panose="02020603050405020304" pitchFamily="18" charset="0"/>
              </a:rPr>
              <a:t>/29</a:t>
            </a:r>
            <a:endParaRPr lang="vi-VN" sz="1600" b="1" dirty="0">
              <a:solidFill>
                <a:srgbClr val="002060"/>
              </a:solidFill>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1057800" y="1593418"/>
            <a:ext cx="10387497" cy="4664942"/>
          </a:xfrm>
        </p:spPr>
        <p:txBody>
          <a:bodyPr>
            <a:normAutofit/>
          </a:bodyPr>
          <a:lstStyle/>
          <a:p>
            <a:pPr marL="0" indent="0" algn="just">
              <a:lnSpc>
                <a:spcPct val="100000"/>
              </a:lnSpc>
              <a:buNone/>
            </a:pPr>
            <a:r>
              <a:rPr lang="en-US" sz="2300" b="1" dirty="0">
                <a:latin typeface="Times New Roman" panose="02020603050405020304" pitchFamily="18" charset="0"/>
                <a:cs typeface="Times New Roman" panose="02020603050405020304" pitchFamily="18" charset="0"/>
              </a:rPr>
              <a:t>1.3. </a:t>
            </a:r>
            <a:r>
              <a:rPr lang="en-US" sz="2300" b="1" u="sng" dirty="0" err="1">
                <a:latin typeface="Times New Roman" panose="02020603050405020304" pitchFamily="18" charset="0"/>
                <a:cs typeface="Times New Roman" panose="02020603050405020304" pitchFamily="18" charset="0"/>
              </a:rPr>
              <a:t>Ứng</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dụng</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của</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mạng</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cảm</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biến</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không</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dây</a:t>
            </a:r>
            <a:endParaRPr lang="en-US" sz="2300" b="1" u="sng"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dõi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khỏe</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người</a:t>
            </a: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lĩnh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dây</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a:t>
            </a:r>
          </a:p>
        </p:txBody>
      </p:sp>
      <p:sp>
        <p:nvSpPr>
          <p:cNvPr id="9" name="Rectangle 2">
            <a:extLst>
              <a:ext uri="{FF2B5EF4-FFF2-40B4-BE49-F238E27FC236}">
                <a16:creationId xmlns:a16="http://schemas.microsoft.com/office/drawing/2014/main" id="{71ED81C1-78D4-5697-2AC4-D26817BF3787}"/>
              </a:ext>
            </a:extLst>
          </p:cNvPr>
          <p:cNvSpPr>
            <a:spLocks noChangeArrowheads="1"/>
          </p:cNvSpPr>
          <p:nvPr/>
        </p:nvSpPr>
        <p:spPr bwMode="auto">
          <a:xfrm>
            <a:off x="1364906" y="2467720"/>
            <a:ext cx="13810062" cy="4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96679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0" y="821312"/>
            <a:ext cx="11896436" cy="1325563"/>
          </a:xfrm>
        </p:spPr>
        <p:txBody>
          <a:bodyPr>
            <a:normAutofit/>
          </a:bodyPr>
          <a:lstStyle/>
          <a:p>
            <a:r>
              <a:rPr lang="en-US" sz="2900" b="1" dirty="0" err="1">
                <a:solidFill>
                  <a:srgbClr val="FF0000"/>
                </a:solidFill>
                <a:effectLst/>
                <a:latin typeface="Times New Roman" panose="02020603050405020304" pitchFamily="18" charset="0"/>
                <a:ea typeface="Calibri" panose="020F0502020204030204" pitchFamily="34" charset="0"/>
              </a:rPr>
              <a:t>Chương</a:t>
            </a:r>
            <a:r>
              <a:rPr lang="en-US" sz="2900" b="1" dirty="0">
                <a:solidFill>
                  <a:srgbClr val="FF0000"/>
                </a:solidFill>
                <a:effectLst/>
                <a:latin typeface="Times New Roman" panose="02020603050405020304" pitchFamily="18" charset="0"/>
                <a:ea typeface="Calibri" panose="020F0502020204030204" pitchFamily="34" charset="0"/>
              </a:rPr>
              <a:t> 2</a:t>
            </a:r>
            <a:r>
              <a:rPr lang="en-US" sz="2900" b="1">
                <a:solidFill>
                  <a:srgbClr val="FF0000"/>
                </a:solidFill>
                <a:effectLst/>
                <a:latin typeface="Times New Roman" panose="02020603050405020304" pitchFamily="18" charset="0"/>
                <a:ea typeface="Calibri" panose="020F0502020204030204" pitchFamily="34" charset="0"/>
              </a:rPr>
              <a:t>: </a:t>
            </a:r>
            <a:r>
              <a:rPr lang="en-US" sz="2900" b="1">
                <a:solidFill>
                  <a:srgbClr val="FF0000"/>
                </a:solidFill>
                <a:latin typeface="Times New Roman" panose="02020603050405020304" pitchFamily="18" charset="0"/>
                <a:ea typeface="Calibri" panose="020F0502020204030204" pitchFamily="34" charset="0"/>
              </a:rPr>
              <a:t>KIẾN TRÚC</a:t>
            </a:r>
            <a:r>
              <a:rPr lang="vi-VN" sz="2900" b="1">
                <a:solidFill>
                  <a:srgbClr val="FF0000"/>
                </a:solidFill>
                <a:latin typeface="Times New Roman" panose="02020603050405020304" pitchFamily="18" charset="0"/>
                <a:ea typeface="Calibri" panose="020F0502020204030204" pitchFamily="34" charset="0"/>
              </a:rPr>
              <a:t> MẠNG</a:t>
            </a:r>
            <a:r>
              <a:rPr lang="en-US" sz="2900" b="1">
                <a:solidFill>
                  <a:srgbClr val="FF0000"/>
                </a:solidFill>
                <a:latin typeface="Times New Roman" panose="02020603050405020304" pitchFamily="18" charset="0"/>
                <a:ea typeface="Calibri" panose="020F0502020204030204" pitchFamily="34" charset="0"/>
              </a:rPr>
              <a:t> CỦA MẠNG CẢM BIẾN KHÔNG DÂY</a:t>
            </a:r>
            <a:endParaRPr lang="en-US" sz="29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600" b="1" smtClean="0">
                <a:solidFill>
                  <a:srgbClr val="002060"/>
                </a:solidFill>
                <a:latin typeface="Times New Roman" panose="02020603050405020304" pitchFamily="18" charset="0"/>
                <a:cs typeface="Times New Roman" panose="02020603050405020304" pitchFamily="18" charset="0"/>
              </a:rPr>
              <a:pPr/>
              <a:t>9</a:t>
            </a:fld>
            <a:r>
              <a:rPr lang="en-US" sz="1600" b="1">
                <a:solidFill>
                  <a:srgbClr val="002060"/>
                </a:solidFill>
                <a:latin typeface="Times New Roman" panose="02020603050405020304" pitchFamily="18" charset="0"/>
                <a:cs typeface="Times New Roman" panose="02020603050405020304" pitchFamily="18" charset="0"/>
              </a:rPr>
              <a:t>/29</a:t>
            </a:r>
            <a:endParaRPr lang="vi-VN" sz="1600" b="1" dirty="0">
              <a:solidFill>
                <a:srgbClr val="002060"/>
              </a:solidFill>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71ED81C1-78D4-5697-2AC4-D26817BF3787}"/>
              </a:ext>
            </a:extLst>
          </p:cNvPr>
          <p:cNvSpPr>
            <a:spLocks noChangeArrowheads="1"/>
          </p:cNvSpPr>
          <p:nvPr/>
        </p:nvSpPr>
        <p:spPr bwMode="auto">
          <a:xfrm>
            <a:off x="1364906" y="2467720"/>
            <a:ext cx="13810062" cy="4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F07C3FCF-3356-DC5A-F025-CEC789D67C0B}"/>
              </a:ext>
            </a:extLst>
          </p:cNvPr>
          <p:cNvSpPr txBox="1"/>
          <p:nvPr/>
        </p:nvSpPr>
        <p:spPr>
          <a:xfrm>
            <a:off x="4932609" y="5828232"/>
            <a:ext cx="2732479" cy="369332"/>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Kiến trúc mạng trong WSN</a:t>
            </a:r>
            <a:endParaRPr lang="en-US" i="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C0B4599-0F91-C599-07E3-988EB5D38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1159" y="2146875"/>
            <a:ext cx="6398937" cy="3314792"/>
          </a:xfrm>
          <a:prstGeom prst="rect">
            <a:avLst/>
          </a:prstGeom>
        </p:spPr>
      </p:pic>
    </p:spTree>
    <p:extLst>
      <p:ext uri="{BB962C8B-B14F-4D97-AF65-F5344CB8AC3E}">
        <p14:creationId xmlns:p14="http://schemas.microsoft.com/office/powerpoint/2010/main" val="1609678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Slide-UTH</Template>
  <TotalTime>2872</TotalTime>
  <Words>2926</Words>
  <Application>Microsoft Office PowerPoint</Application>
  <PresentationFormat>Custom</PresentationFormat>
  <Paragraphs>196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Wingdings</vt:lpstr>
      <vt:lpstr>Office Theme</vt:lpstr>
      <vt:lpstr>TRƯỜNG ĐẠI HỌC GIAO THÔNG VẬN TẢI  THÀNH PHỐ HỒ CHÍ MINH</vt:lpstr>
      <vt:lpstr>Nội dung các chương:</vt:lpstr>
      <vt:lpstr>Chương 1: TỔNG QUAN VỀ MẠNG CẢM BIẾN KHÔNG DÂY  </vt:lpstr>
      <vt:lpstr>Chương 1: TỔNG QUAN VỀ MẠNG CẢM BIẾN KHÔNG DÂY  </vt:lpstr>
      <vt:lpstr>Chương 1: TỔNG QUAN VỀ MẠNG CẢM BIẾN KHÔNG DÂY  </vt:lpstr>
      <vt:lpstr>Chương 1: TỔNG QUAN VỀ MẠNG CẢM BIẾN KHÔNG DÂY  </vt:lpstr>
      <vt:lpstr>Chương 1: TỔNG QUAN VỀ MẠNG CẢM BIẾN KHÔNG DÂY  </vt:lpstr>
      <vt:lpstr>Chương 1: TỔNG QUAN VỀ MẠNG CẢM BIẾN KHÔNG DÂY  </vt:lpstr>
      <vt:lpstr>Chương 2: KIẾN TRÚC MẠNG CỦA MẠNG CẢM BIẾN KHÔNG DÂY</vt:lpstr>
      <vt:lpstr>Chương 2: KIẾN TRÚC MẠNG CỦA MẠNG CẢM BIẾN KHÔNG DÂY</vt:lpstr>
      <vt:lpstr>Chương 2: KIẾN TRÚC MẠNG CỦA MẠNG CẢM BIẾN KHÔNG DÂY</vt:lpstr>
      <vt:lpstr>Chương 2: KIẾN TRÚC MẠNG CỦA MẠNG CẢM BIẾN KHÔNG DÂY</vt:lpstr>
      <vt:lpstr>Chương 2: KIẾN TRÚC MẠNG CỦA MẠNG CẢM BIẾN KHÔNG DÂY</vt:lpstr>
      <vt:lpstr>Chương 3: ỨNG DỤNG CỦA MẠNG CẢM BIẾN KHÔNG DÂY TRONG GIÁM SÁT THAY ĐỔI CỦA MÔI TRƯỜNG</vt:lpstr>
      <vt:lpstr>Chương 3: ỨNG DỤNG CỦA MẠNG CẢM BIẾN KHÔNG DÂY TRONG GIÁM SÁT THAY ĐỔI CỦA MÔI TRƯỜNG</vt:lpstr>
      <vt:lpstr>Chương 3: ỨNG DỤNG CỦA MẠNG CẢM BIẾN KHÔNG DÂY TRONG GIÁM SÁT THAY ĐỔI CỦA MÔI TRƯỜNG</vt:lpstr>
      <vt:lpstr>Chương 3: ỨNG DỤNG CỦA MẠNG CẢM BIẾN KHÔNG DÂY TRONG GIÁM SÁT THAY ĐỔI CỦA MÔI TRƯỜNG</vt:lpstr>
      <vt:lpstr>Chương 3: ỨNG DỤNG CỦA MẠNG CẢM BIẾN KHÔNG DÂY TRONG GIÁM SÁT THAY ĐỔI CỦA MÔI TRƯỜNG</vt:lpstr>
      <vt:lpstr>Chương 3: ỨNG DỤNG CỦA MẠNG CẢM BIẾN KHÔNG DÂY TRONG GIÁM SÁT THAY ĐỔI CỦA MÔI TRƯỜNG</vt:lpstr>
      <vt:lpstr>Chương 3: ỨNG DỤNG CỦA MẠNG CẢM BIẾN KHÔNG DÂY TRONG GIÁM SÁT THAY ĐỔI CỦA MÔI TRƯỜNG</vt:lpstr>
      <vt:lpstr>Chương 3: ỨNG DỤNG CỦA MẠNG CẢM BIẾN KHÔNG DÂY TRONG GIÁM SÁT THAY ĐỔI CỦA MÔI TRƯỜNG</vt:lpstr>
      <vt:lpstr>Chương 3: ỨNG DỤNG CỦA MẠNG CẢM BIẾN KHÔNG DÂY TRONG GIÁM SÁT THAY ĐỔI CỦA MÔI TRƯỜNG</vt:lpstr>
      <vt:lpstr>Chương 3: ỨNG DỤNG CỦA MẠNG CẢM BIẾN KHÔNG DÂY TRONG GIÁM SÁT THAY ĐỔI CỦA MÔI TRƯỜNG</vt:lpstr>
      <vt:lpstr>Chương 3: ỨNG DỤNG CỦA MẠNG CẢM BIẾN KHÔNG DÂY TRONG GIÁM SÁT THAY ĐỔI CỦA MÔI TRƯỜNG</vt:lpstr>
      <vt:lpstr>Chương 3: ỨNG DỤNG CỦA MẠNG CẢM BIẾN KHÔNG DÂY TRONG GIÁM SÁT THAY ĐỔI CỦA MÔI TRƯỜNG</vt:lpstr>
      <vt:lpstr>Chương 3: ỨNG DỤNG CỦA MẠNG CẢM BIẾN KHÔNG DÂY TRONG GIÁM SÁT THAY ĐỔI CỦA MÔI TRƯỜNG</vt:lpstr>
      <vt:lpstr>Chương 4: KẾT LUẬN VÀ HƯỚNG PHÁT TRIỂN</vt:lpstr>
      <vt:lpstr>Chương 4: KẾT LUẬN VÀ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Sua Laptop 24h</dc:creator>
  <cp:lastModifiedBy>Lê Lĩnh</cp:lastModifiedBy>
  <cp:revision>160</cp:revision>
  <dcterms:created xsi:type="dcterms:W3CDTF">2017-08-14T10:40:52Z</dcterms:created>
  <dcterms:modified xsi:type="dcterms:W3CDTF">2023-12-30T01:55:59Z</dcterms:modified>
</cp:coreProperties>
</file>