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55"/>
  </p:notesMasterIdLst>
  <p:sldIdLst>
    <p:sldId id="256" r:id="rId3"/>
    <p:sldId id="295" r:id="rId4"/>
    <p:sldId id="296" r:id="rId5"/>
    <p:sldId id="257" r:id="rId6"/>
    <p:sldId id="264" r:id="rId7"/>
    <p:sldId id="270" r:id="rId8"/>
    <p:sldId id="267" r:id="rId9"/>
    <p:sldId id="268" r:id="rId10"/>
    <p:sldId id="259" r:id="rId11"/>
    <p:sldId id="260" r:id="rId12"/>
    <p:sldId id="271" r:id="rId13"/>
    <p:sldId id="269" r:id="rId14"/>
    <p:sldId id="272" r:id="rId15"/>
    <p:sldId id="265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7" r:id="rId39"/>
    <p:sldId id="298" r:id="rId40"/>
    <p:sldId id="299" r:id="rId41"/>
    <p:sldId id="300" r:id="rId42"/>
    <p:sldId id="301" r:id="rId43"/>
    <p:sldId id="303" r:id="rId44"/>
    <p:sldId id="302" r:id="rId45"/>
    <p:sldId id="304" r:id="rId46"/>
    <p:sldId id="305" r:id="rId47"/>
    <p:sldId id="306" r:id="rId48"/>
    <p:sldId id="307" r:id="rId49"/>
    <p:sldId id="308" r:id="rId50"/>
    <p:sldId id="310" r:id="rId51"/>
    <p:sldId id="309" r:id="rId52"/>
    <p:sldId id="311" r:id="rId53"/>
    <p:sldId id="312" r:id="rId54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>
        <p:scale>
          <a:sx n="125" d="100"/>
          <a:sy n="125" d="100"/>
        </p:scale>
        <p:origin x="2226" y="2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10/12/2013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2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 to course,</a:t>
            </a:r>
            <a:r>
              <a:rPr lang="en-US" baseline="0" dirty="0" smtClean="0"/>
              <a:t> lecture, et 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</a:t>
            </a:r>
            <a:r>
              <a:rPr lang="en-US" baseline="0" dirty="0" smtClean="0"/>
              <a:t> opportunity for q</a:t>
            </a:r>
            <a:r>
              <a:rPr lang="en-US" dirty="0" smtClean="0"/>
              <a:t>uestions and discussions.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</a:t>
            </a:r>
            <a:r>
              <a:rPr lang="en-US" baseline="0" dirty="0" smtClean="0"/>
              <a:t> opportunity for q</a:t>
            </a:r>
            <a:r>
              <a:rPr lang="en-US" dirty="0" smtClean="0"/>
              <a:t>uestions and discussions.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</a:t>
            </a:r>
            <a:r>
              <a:rPr lang="en-US" baseline="0" dirty="0" smtClean="0"/>
              <a:t> opportunity for q</a:t>
            </a:r>
            <a:r>
              <a:rPr lang="en-US" dirty="0" smtClean="0"/>
              <a:t>uestions and discussions.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</a:t>
            </a:r>
            <a:r>
              <a:rPr lang="en-US" baseline="0" dirty="0" smtClean="0"/>
              <a:t> opportunity for q</a:t>
            </a:r>
            <a:r>
              <a:rPr lang="en-US" dirty="0" smtClean="0"/>
              <a:t>uestions and discussions.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</a:t>
            </a:r>
            <a:r>
              <a:rPr lang="en-US" baseline="0" dirty="0" smtClean="0"/>
              <a:t> opportunity for q</a:t>
            </a:r>
            <a:r>
              <a:rPr lang="en-US" dirty="0" smtClean="0"/>
              <a:t>uestions and discussions.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</a:t>
            </a:r>
            <a:r>
              <a:rPr lang="en-US" baseline="0" dirty="0" smtClean="0"/>
              <a:t> opportunity for q</a:t>
            </a:r>
            <a:r>
              <a:rPr lang="en-US" dirty="0" smtClean="0"/>
              <a:t>uestions and discussions.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Beginning</a:t>
            </a:r>
            <a:r>
              <a:rPr lang="en-US" baseline="0" dirty="0" smtClean="0"/>
              <a:t> c</a:t>
            </a:r>
            <a:r>
              <a:rPr lang="en-US" dirty="0" smtClean="0"/>
              <a:t>ourse details </a:t>
            </a:r>
            <a:r>
              <a:rPr lang="en-US" baseline="0" dirty="0" smtClean="0"/>
              <a:t>and/or books/materials needed for a class/project.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A schedule design for optional periods of time/objectives.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Introductory notes.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r>
              <a:rPr lang="en-US" baseline="0" dirty="0" smtClean="0"/>
              <a:t> for instruction and expected results and/or skills developed from learning.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list of procedures and steps,</a:t>
            </a:r>
            <a:r>
              <a:rPr lang="en-US" baseline="0" dirty="0" smtClean="0"/>
              <a:t> or a lecture slide with media.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graph/chart.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 graph/chart.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 to course,</a:t>
            </a:r>
            <a:r>
              <a:rPr lang="en-US" baseline="0" dirty="0" smtClean="0"/>
              <a:t> lecture, et 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10/12/2013 1:51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10/12/2013 1:51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10/12/2013 1:51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10/12/2013 1:51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10/12/2013 1:51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10/12/2013 1:51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10/12/2013 1:51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10/12/2013 1:51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10/12/2013 1:51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10/12/2013 1:51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10/12/2013 1:51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10/12/2013 1:51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unice.fr/cursus/master/miag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ntdp.miage.fr/bookstore/books/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tdp.miage.fr/bookstore/books/1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Bibliotheque/webresources/category/Miage%20NTDP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.org/Submission/wad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fx.apache.org/" TargetMode="External"/><Relationship Id="rId2" Type="http://schemas.openxmlformats.org/officeDocument/2006/relationships/hyperlink" Target="http://jersey.java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Bibliotheque/webresources/category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Bibliotheque/webresources/category/hello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Bibliotheque/webresources/category/hello/Miage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Bibliotheque/webresources/category/Miag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2000/NOTE-SOAP-2000050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TR/soap1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9552" y="44624"/>
            <a:ext cx="8011616" cy="1224136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/>
              <a:t>Comprendre</a:t>
            </a:r>
            <a:r>
              <a:rPr lang="en-US" sz="4000" dirty="0"/>
              <a:t> </a:t>
            </a:r>
            <a:r>
              <a:rPr lang="en-US" sz="4000" dirty="0" err="1"/>
              <a:t>l’architecture</a:t>
            </a:r>
            <a:r>
              <a:rPr lang="en-US" sz="4000" dirty="0"/>
              <a:t> des Web services </a:t>
            </a:r>
            <a:r>
              <a:rPr lang="en-US" sz="4000" dirty="0" smtClean="0"/>
              <a:t>REST</a:t>
            </a:r>
            <a:endParaRPr lang="fr-FR" sz="400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800" dirty="0" err="1" smtClean="0"/>
              <a:t>Amosse</a:t>
            </a:r>
            <a:r>
              <a:rPr lang="en-US" sz="1800" dirty="0" smtClean="0"/>
              <a:t> EDOUARD, </a:t>
            </a:r>
            <a:r>
              <a:rPr lang="en-US" sz="1800" dirty="0" err="1" smtClean="0"/>
              <a:t>Doctorant</a:t>
            </a:r>
            <a:endParaRPr lang="en-US" sz="1800" dirty="0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(2)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998634" cy="4710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</a:t>
            </a:r>
            <a:r>
              <a:rPr lang="en-US" dirty="0" smtClean="0"/>
              <a:t>(3) </a:t>
            </a:r>
            <a:r>
              <a:rPr lang="en-US" dirty="0" smtClean="0"/>
              <a:t>: Concept des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Les messages SOAP sont utilisés pour envoyer (requête) </a:t>
            </a:r>
            <a:r>
              <a:rPr lang="fr-FR" dirty="0" smtClean="0"/>
              <a:t>et recevoir </a:t>
            </a:r>
            <a:r>
              <a:rPr lang="fr-FR" dirty="0"/>
              <a:t>(réponse) des informations d’un récepteur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Un </a:t>
            </a:r>
            <a:r>
              <a:rPr lang="fr-FR" dirty="0"/>
              <a:t>message SOAP peut être transmis à plusieurs </a:t>
            </a:r>
            <a:r>
              <a:rPr lang="fr-FR" dirty="0" smtClean="0"/>
              <a:t>récepteurs intermédiaires </a:t>
            </a:r>
            <a:r>
              <a:rPr lang="fr-FR" dirty="0"/>
              <a:t>avant d’être reçu par le récepteur final </a:t>
            </a:r>
            <a:r>
              <a:rPr lang="fr-FR" dirty="0" smtClean="0"/>
              <a:t>(</a:t>
            </a:r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dirty="0" smtClean="0"/>
              <a:t>chaîne </a:t>
            </a:r>
            <a:r>
              <a:rPr lang="fr-FR" dirty="0"/>
              <a:t>de responsabilité)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Le </a:t>
            </a:r>
            <a:r>
              <a:rPr lang="fr-FR" dirty="0"/>
              <a:t>format SOAP peut contenir des messages </a:t>
            </a:r>
            <a:r>
              <a:rPr lang="fr-FR" dirty="0" smtClean="0"/>
              <a:t>spécifiques correspondant </a:t>
            </a:r>
            <a:r>
              <a:rPr lang="fr-FR" dirty="0"/>
              <a:t>à des erreurs identifiées par le récepteur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Un </a:t>
            </a:r>
            <a:r>
              <a:rPr lang="fr-FR" dirty="0"/>
              <a:t>message SOAP est véhiculé </a:t>
            </a:r>
            <a:r>
              <a:rPr lang="fr-FR" dirty="0" smtClean="0"/>
              <a:t>en utilisant un </a:t>
            </a:r>
            <a:r>
              <a:rPr lang="fr-FR" dirty="0"/>
              <a:t>protocole de transport (HTTP, SMTP, …)</a:t>
            </a:r>
          </a:p>
        </p:txBody>
      </p:sp>
    </p:spTree>
    <p:extLst>
      <p:ext uri="{BB962C8B-B14F-4D97-AF65-F5344CB8AC3E}">
        <p14:creationId xmlns:p14="http://schemas.microsoft.com/office/powerpoint/2010/main" val="236013188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(5) : </a:t>
            </a:r>
            <a:r>
              <a:rPr lang="en-US" dirty="0" err="1" smtClean="0"/>
              <a:t>Exemple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/>
              <a:buChar char="è"/>
            </a:pPr>
            <a:r>
              <a:rPr lang="fr-FR" dirty="0" smtClean="0"/>
              <a:t>Appeler </a:t>
            </a:r>
            <a:r>
              <a:rPr lang="fr-FR" dirty="0"/>
              <a:t>les </a:t>
            </a:r>
            <a:r>
              <a:rPr lang="fr-FR" dirty="0" smtClean="0"/>
              <a:t>opérations </a:t>
            </a:r>
            <a:r>
              <a:rPr lang="fr-FR" dirty="0" smtClean="0"/>
              <a:t>d’un web service SOAP</a:t>
            </a:r>
            <a:endParaRPr lang="fr-FR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99592" y="2276872"/>
            <a:ext cx="7056784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rgbClr val="FF0000"/>
                </a:solidFill>
                <a:latin typeface="Courier New"/>
              </a:rPr>
              <a:t>&lt;?</a:t>
            </a:r>
            <a:r>
              <a:rPr lang="fr-FR" sz="1200" dirty="0" err="1">
                <a:solidFill>
                  <a:srgbClr val="0000FF"/>
                </a:solidFill>
                <a:latin typeface="Courier New"/>
              </a:rPr>
              <a:t>xml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FF0000"/>
                </a:solidFill>
                <a:latin typeface="Courier New"/>
              </a:rPr>
              <a:t>version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200" b="1" dirty="0">
                <a:solidFill>
                  <a:srgbClr val="8000FF"/>
                </a:solidFill>
                <a:latin typeface="Courier New"/>
              </a:rPr>
              <a:t>"1.0"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Courier New"/>
              </a:rPr>
              <a:t>encoding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200" b="1" dirty="0">
                <a:solidFill>
                  <a:srgbClr val="8000FF"/>
                </a:solidFill>
                <a:latin typeface="Courier New"/>
              </a:rPr>
              <a:t>"UTF-8</a:t>
            </a:r>
            <a:r>
              <a:rPr lang="fr-FR" sz="1200" b="1" dirty="0" smtClean="0">
                <a:solidFill>
                  <a:srgbClr val="8000FF"/>
                </a:solidFill>
                <a:latin typeface="Courier New"/>
              </a:rPr>
              <a:t>"</a:t>
            </a:r>
            <a:r>
              <a:rPr lang="fr-FR" sz="1200" dirty="0" smtClean="0">
                <a:solidFill>
                  <a:srgbClr val="FF0000"/>
                </a:solidFill>
                <a:latin typeface="Courier New"/>
              </a:rPr>
              <a:t>?&gt;</a:t>
            </a:r>
          </a:p>
          <a:p>
            <a:r>
              <a:rPr lang="fr-FR" sz="1200" dirty="0" smtClean="0">
                <a:solidFill>
                  <a:srgbClr val="0000FF"/>
                </a:solidFill>
                <a:latin typeface="Courier New"/>
              </a:rPr>
              <a:t>&lt;</a:t>
            </a:r>
            <a:r>
              <a:rPr lang="fr-FR" sz="1200" dirty="0" err="1">
                <a:solidFill>
                  <a:srgbClr val="0000FF"/>
                </a:solidFill>
                <a:latin typeface="Courier New"/>
              </a:rPr>
              <a:t>S:Envelope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Courier New"/>
              </a:rPr>
              <a:t>xmlns:S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200" b="1" dirty="0">
                <a:solidFill>
                  <a:srgbClr val="8000FF"/>
                </a:solidFill>
                <a:latin typeface="Courier New"/>
              </a:rPr>
              <a:t>"http://schemas.xmlsoap.org/soap/</a:t>
            </a:r>
            <a:r>
              <a:rPr lang="fr-FR" sz="1200" b="1" dirty="0" err="1">
                <a:solidFill>
                  <a:srgbClr val="8000FF"/>
                </a:solidFill>
                <a:latin typeface="Courier New"/>
              </a:rPr>
              <a:t>envelope</a:t>
            </a:r>
            <a:r>
              <a:rPr lang="fr-FR" sz="1200" b="1" dirty="0">
                <a:solidFill>
                  <a:srgbClr val="8000FF"/>
                </a:solidFill>
                <a:latin typeface="Courier New"/>
              </a:rPr>
              <a:t>/"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Courier New"/>
              </a:rPr>
              <a:t>xmlns:SOAP-ENV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200" b="1" dirty="0">
                <a:solidFill>
                  <a:srgbClr val="8000FF"/>
                </a:solidFill>
                <a:latin typeface="Courier New"/>
              </a:rPr>
              <a:t>"http://schemas.xmlsoap.org/soap/</a:t>
            </a:r>
            <a:r>
              <a:rPr lang="fr-FR" sz="1200" b="1" dirty="0" err="1">
                <a:solidFill>
                  <a:srgbClr val="8000FF"/>
                </a:solidFill>
                <a:latin typeface="Courier New"/>
              </a:rPr>
              <a:t>envelope</a:t>
            </a:r>
            <a:r>
              <a:rPr lang="fr-FR" sz="1200" b="1" dirty="0">
                <a:solidFill>
                  <a:srgbClr val="8000FF"/>
                </a:solidFill>
                <a:latin typeface="Courier New"/>
              </a:rPr>
              <a:t>/"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2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0000FF"/>
                </a:solidFill>
                <a:latin typeface="Courier New"/>
              </a:rPr>
              <a:t>&lt;</a:t>
            </a:r>
            <a:r>
              <a:rPr lang="fr-FR" sz="1200" dirty="0" err="1">
                <a:solidFill>
                  <a:srgbClr val="0000FF"/>
                </a:solidFill>
                <a:latin typeface="Courier New"/>
              </a:rPr>
              <a:t>SOAP-ENV:Header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/&gt;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2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0000FF"/>
                </a:solidFill>
                <a:latin typeface="Courier New"/>
              </a:rPr>
              <a:t>&lt;</a:t>
            </a:r>
            <a:r>
              <a:rPr lang="fr-FR" sz="1200" dirty="0" err="1">
                <a:solidFill>
                  <a:srgbClr val="0000FF"/>
                </a:solidFill>
                <a:latin typeface="Courier New"/>
              </a:rPr>
              <a:t>S:Body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2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0000FF"/>
                </a:solidFill>
                <a:latin typeface="Courier New"/>
              </a:rPr>
              <a:t>&lt;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ns2:hello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FF0000"/>
                </a:solidFill>
                <a:latin typeface="Courier New"/>
              </a:rPr>
              <a:t>xmlns:ns2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200" b="1" dirty="0">
                <a:solidFill>
                  <a:srgbClr val="8000FF"/>
                </a:solidFill>
                <a:latin typeface="Courier New"/>
              </a:rPr>
              <a:t>"http://services.bibliotheque.ntdp.miage.unice.fr/"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2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0000FF"/>
                </a:solidFill>
                <a:latin typeface="Courier New"/>
              </a:rPr>
              <a:t>&lt;</a:t>
            </a:r>
            <a:r>
              <a:rPr lang="fr-FR" sz="1200" dirty="0" err="1">
                <a:solidFill>
                  <a:srgbClr val="0000FF"/>
                </a:solidFill>
                <a:latin typeface="Courier New"/>
              </a:rPr>
              <a:t>name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fr-FR" sz="1200" b="1" dirty="0" err="1">
                <a:solidFill>
                  <a:srgbClr val="000000"/>
                </a:solidFill>
                <a:latin typeface="Courier New"/>
              </a:rPr>
              <a:t>Miage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 NTDP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&lt;/</a:t>
            </a:r>
            <a:r>
              <a:rPr lang="fr-FR" sz="1200" dirty="0" err="1">
                <a:solidFill>
                  <a:srgbClr val="0000FF"/>
                </a:solidFill>
                <a:latin typeface="Courier New"/>
              </a:rPr>
              <a:t>name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2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0000FF"/>
                </a:solidFill>
                <a:latin typeface="Courier New"/>
              </a:rPr>
              <a:t>&lt;/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ns2:hello&gt;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2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0000FF"/>
                </a:solidFill>
                <a:latin typeface="Courier New"/>
              </a:rPr>
              <a:t>&lt;/</a:t>
            </a:r>
            <a:r>
              <a:rPr lang="fr-FR" sz="1200" dirty="0" err="1">
                <a:solidFill>
                  <a:srgbClr val="0000FF"/>
                </a:solidFill>
                <a:latin typeface="Courier New"/>
              </a:rPr>
              <a:t>S:Body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2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0000FF"/>
                </a:solidFill>
                <a:latin typeface="Courier New"/>
              </a:rPr>
              <a:t>&lt;/</a:t>
            </a:r>
            <a:r>
              <a:rPr lang="fr-FR" sz="1200" dirty="0" err="1">
                <a:solidFill>
                  <a:srgbClr val="0000FF"/>
                </a:solidFill>
                <a:latin typeface="Courier New"/>
              </a:rPr>
              <a:t>S:Envelope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&gt;</a:t>
            </a:r>
            <a:endParaRPr lang="fr-FR" sz="1200" dirty="0">
              <a:effectLst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3851920" y="5013176"/>
            <a:ext cx="4104456" cy="612648"/>
          </a:xfrm>
          <a:prstGeom prst="borderCallout1">
            <a:avLst>
              <a:gd name="adj1" fmla="val -4571"/>
              <a:gd name="adj2" fmla="val 49451"/>
              <a:gd name="adj3" fmla="val -55411"/>
              <a:gd name="adj4" fmla="val 152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Appel de la méthode </a:t>
            </a:r>
            <a:r>
              <a:rPr lang="fr-FR" dirty="0" smtClean="0"/>
              <a:t>hello du </a:t>
            </a:r>
            <a:r>
              <a:rPr lang="fr-FR" dirty="0" smtClean="0"/>
              <a:t>service </a:t>
            </a:r>
            <a:r>
              <a:rPr lang="fr-FR" dirty="0" smtClean="0"/>
              <a:t>avec une valeur en </a:t>
            </a:r>
            <a:r>
              <a:rPr lang="fr-FR" dirty="0" smtClean="0"/>
              <a:t>paramètre</a:t>
            </a:r>
            <a:endParaRPr lang="fr-FR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(5) : </a:t>
            </a:r>
            <a:r>
              <a:rPr lang="en-US" dirty="0" err="1" smtClean="0"/>
              <a:t>Exemple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/>
              <a:buChar char="è"/>
            </a:pPr>
            <a:r>
              <a:rPr lang="fr-FR" dirty="0" smtClean="0"/>
              <a:t>Réponse du service à l’appel de la méthode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99592" y="2276872"/>
            <a:ext cx="7056784" cy="2016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rgbClr val="FF0000"/>
                </a:solidFill>
                <a:latin typeface="Courier New"/>
              </a:rPr>
              <a:t>&lt;?</a:t>
            </a:r>
            <a:r>
              <a:rPr lang="fr-FR" sz="1200" dirty="0" err="1">
                <a:solidFill>
                  <a:srgbClr val="0000FF"/>
                </a:solidFill>
                <a:latin typeface="Courier New"/>
              </a:rPr>
              <a:t>xml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FF0000"/>
                </a:solidFill>
                <a:latin typeface="Courier New"/>
              </a:rPr>
              <a:t>version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200" b="1" dirty="0">
                <a:solidFill>
                  <a:srgbClr val="8000FF"/>
                </a:solidFill>
                <a:latin typeface="Courier New"/>
              </a:rPr>
              <a:t>"1.0"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Courier New"/>
              </a:rPr>
              <a:t>encoding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200" b="1" dirty="0">
                <a:solidFill>
                  <a:srgbClr val="8000FF"/>
                </a:solidFill>
                <a:latin typeface="Courier New"/>
              </a:rPr>
              <a:t>"UTF-8</a:t>
            </a:r>
            <a:r>
              <a:rPr lang="fr-FR" sz="1200" b="1" dirty="0" smtClean="0">
                <a:solidFill>
                  <a:srgbClr val="8000FF"/>
                </a:solidFill>
                <a:latin typeface="Courier New"/>
              </a:rPr>
              <a:t>"</a:t>
            </a:r>
            <a:r>
              <a:rPr lang="fr-FR" sz="1200" dirty="0" smtClean="0">
                <a:solidFill>
                  <a:srgbClr val="FF0000"/>
                </a:solidFill>
                <a:latin typeface="Courier New"/>
              </a:rPr>
              <a:t>?&gt;</a:t>
            </a:r>
          </a:p>
          <a:p>
            <a:r>
              <a:rPr lang="fr-FR" sz="1200" dirty="0" smtClean="0">
                <a:solidFill>
                  <a:srgbClr val="0000FF"/>
                </a:solidFill>
                <a:latin typeface="Courier New"/>
              </a:rPr>
              <a:t>&lt;</a:t>
            </a:r>
            <a:r>
              <a:rPr lang="fr-FR" sz="1200" dirty="0" err="1">
                <a:solidFill>
                  <a:srgbClr val="0000FF"/>
                </a:solidFill>
                <a:latin typeface="Courier New"/>
              </a:rPr>
              <a:t>S:Envelope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Courier New"/>
              </a:rPr>
              <a:t>xmlns:S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200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fr-FR" sz="1200" b="1" u="sng" dirty="0">
                <a:solidFill>
                  <a:srgbClr val="8000FF"/>
                </a:solidFill>
                <a:latin typeface="Courier New"/>
              </a:rPr>
              <a:t>http://schemas.xmlsoap.org/soap/</a:t>
            </a:r>
            <a:r>
              <a:rPr lang="fr-FR" sz="1200" b="1" u="sng" dirty="0" err="1">
                <a:solidFill>
                  <a:srgbClr val="8000FF"/>
                </a:solidFill>
                <a:latin typeface="Courier New"/>
              </a:rPr>
              <a:t>envelope</a:t>
            </a:r>
            <a:r>
              <a:rPr lang="fr-FR" sz="1200" b="1" u="sng" dirty="0">
                <a:solidFill>
                  <a:srgbClr val="8000FF"/>
                </a:solidFill>
                <a:latin typeface="Courier New"/>
              </a:rPr>
              <a:t>/</a:t>
            </a:r>
            <a:r>
              <a:rPr lang="fr-FR" sz="1200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Courier New"/>
              </a:rPr>
              <a:t>xmlns:SOAP-ENV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200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fr-FR" sz="1200" b="1" u="sng" dirty="0">
                <a:solidFill>
                  <a:srgbClr val="8000FF"/>
                </a:solidFill>
                <a:latin typeface="Courier New"/>
              </a:rPr>
              <a:t>http://schemas.xmlsoap.org/soap/</a:t>
            </a:r>
            <a:r>
              <a:rPr lang="fr-FR" sz="1200" b="1" u="sng" dirty="0" err="1">
                <a:solidFill>
                  <a:srgbClr val="8000FF"/>
                </a:solidFill>
                <a:latin typeface="Courier New"/>
              </a:rPr>
              <a:t>envelope</a:t>
            </a:r>
            <a:r>
              <a:rPr lang="fr-FR" sz="1200" b="1" u="sng" dirty="0">
                <a:solidFill>
                  <a:srgbClr val="8000FF"/>
                </a:solidFill>
                <a:latin typeface="Courier New"/>
              </a:rPr>
              <a:t>/</a:t>
            </a:r>
            <a:r>
              <a:rPr lang="fr-FR" sz="1200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2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0000FF"/>
                </a:solidFill>
                <a:latin typeface="Courier New"/>
              </a:rPr>
              <a:t>&lt;</a:t>
            </a:r>
            <a:r>
              <a:rPr lang="fr-FR" sz="1200" dirty="0" err="1">
                <a:solidFill>
                  <a:srgbClr val="0000FF"/>
                </a:solidFill>
                <a:latin typeface="Courier New"/>
              </a:rPr>
              <a:t>SOAP-ENV:Header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/&gt;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2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0000FF"/>
                </a:solidFill>
                <a:latin typeface="Courier New"/>
              </a:rPr>
              <a:t>&lt;</a:t>
            </a:r>
            <a:r>
              <a:rPr lang="fr-FR" sz="1200" dirty="0" err="1">
                <a:solidFill>
                  <a:srgbClr val="0000FF"/>
                </a:solidFill>
                <a:latin typeface="Courier New"/>
              </a:rPr>
              <a:t>S:Body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&lt;ns2:helloResponse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FF0000"/>
                </a:solidFill>
                <a:latin typeface="Courier New"/>
              </a:rPr>
              <a:t>xmlns:ns2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200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fr-FR" sz="1200" b="1" u="sng" dirty="0">
                <a:solidFill>
                  <a:srgbClr val="8000FF"/>
                </a:solidFill>
                <a:latin typeface="Courier New"/>
              </a:rPr>
              <a:t>http://services.bibliotheque.ntdp.miage.unice.fr/</a:t>
            </a:r>
            <a:r>
              <a:rPr lang="fr-FR" sz="1200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&lt;return&gt;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Hello </a:t>
            </a:r>
            <a:r>
              <a:rPr lang="fr-FR" sz="1200" b="1" dirty="0" err="1">
                <a:solidFill>
                  <a:srgbClr val="000000"/>
                </a:solidFill>
                <a:latin typeface="Courier New"/>
              </a:rPr>
              <a:t>Miage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 NTDP !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&lt;/return&gt;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2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0000FF"/>
                </a:solidFill>
                <a:latin typeface="Courier New"/>
              </a:rPr>
              <a:t>&lt;/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ns2:helloResponse&gt;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2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0000FF"/>
                </a:solidFill>
                <a:latin typeface="Courier New"/>
              </a:rPr>
              <a:t>&lt;/</a:t>
            </a:r>
            <a:r>
              <a:rPr lang="fr-FR" sz="1200" dirty="0" err="1">
                <a:solidFill>
                  <a:srgbClr val="0000FF"/>
                </a:solidFill>
                <a:latin typeface="Courier New"/>
              </a:rPr>
              <a:t>S:Body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2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0000FF"/>
                </a:solidFill>
                <a:latin typeface="Courier New"/>
              </a:rPr>
              <a:t>&lt;/</a:t>
            </a:r>
            <a:r>
              <a:rPr lang="fr-FR" sz="1200" dirty="0" err="1">
                <a:solidFill>
                  <a:srgbClr val="0000FF"/>
                </a:solidFill>
                <a:latin typeface="Courier New"/>
              </a:rPr>
              <a:t>S:Envelope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&gt;</a:t>
            </a:r>
            <a:endParaRPr lang="fr-FR" sz="1200" dirty="0">
              <a:effectLst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3851920" y="5013176"/>
            <a:ext cx="4104456" cy="612648"/>
          </a:xfrm>
          <a:prstGeom prst="borderCallout1">
            <a:avLst>
              <a:gd name="adj1" fmla="val -4571"/>
              <a:gd name="adj2" fmla="val 49451"/>
              <a:gd name="adj3" fmla="val -117599"/>
              <a:gd name="adj4" fmla="val 45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Réponse du web service </a:t>
            </a:r>
            <a:r>
              <a:rPr lang="fr-FR" dirty="0" smtClean="0"/>
              <a:t>à </a:t>
            </a:r>
            <a:r>
              <a:rPr lang="fr-FR" dirty="0" smtClean="0"/>
              <a:t>l’appel de la </a:t>
            </a:r>
            <a:r>
              <a:rPr lang="fr-FR" dirty="0" smtClean="0"/>
              <a:t>méthode hello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11672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Définition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Acronyme de </a:t>
            </a:r>
            <a:r>
              <a:rPr lang="fr-FR" b="1" dirty="0" err="1" smtClean="0"/>
              <a:t>RE</a:t>
            </a:r>
            <a:r>
              <a:rPr lang="fr-FR" dirty="0" err="1" smtClean="0"/>
              <a:t>presentational</a:t>
            </a:r>
            <a:r>
              <a:rPr lang="fr-FR" dirty="0" smtClean="0"/>
              <a:t> </a:t>
            </a:r>
            <a:r>
              <a:rPr lang="fr-FR" b="1" dirty="0" smtClean="0"/>
              <a:t>S</a:t>
            </a:r>
            <a:r>
              <a:rPr lang="fr-FR" dirty="0" smtClean="0"/>
              <a:t>tate </a:t>
            </a:r>
            <a:r>
              <a:rPr lang="fr-FR" b="1" dirty="0" smtClean="0"/>
              <a:t>T</a:t>
            </a:r>
            <a:r>
              <a:rPr lang="fr-FR" dirty="0" smtClean="0"/>
              <a:t>ransfert défini dans la thèse de Roy Fielding en 2000.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REST n’est pas un protocole ou un format, contrairement à SOAP, HTTP ou RCP, mais un style d’architecture inspiré de l’architecture du web fortement basé sur le protocole HTTP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Il n’est pas dépendant uniquement du web et peut utiliser d’autre protocoles que HTTP </a:t>
            </a:r>
            <a:endParaRPr lang="fr-FR" dirty="0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Ce qu’il est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Un système d’architecture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Une approche pour construire une application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Ce qu’il n’est pas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Un protocole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Un format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Un standard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79188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/>
              <a:t>utilisation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Utiliser dans le développement des applications orientés ressources (ROA) ou orientées données (DOA)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Les applications respectant l’architecture REST sont dites </a:t>
            </a:r>
            <a:r>
              <a:rPr lang="fr-FR" dirty="0" err="1" smtClean="0"/>
              <a:t>RESTful</a:t>
            </a: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064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/>
              <a:t>Fournisseurs</a:t>
            </a:r>
            <a:endParaRPr lang="en-US" dirty="0"/>
          </a:p>
        </p:txBody>
      </p:sp>
      <p:pic>
        <p:nvPicPr>
          <p:cNvPr id="1026" name="Picture 2" descr="facebook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w, twitt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77281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335699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ogl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35699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ircle, color, linkedin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720" y="227687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lt, ebay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104" y="429309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1, alt, yahoo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94382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42955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 </a:t>
            </a:r>
            <a:r>
              <a:rPr lang="en-US" smtClean="0">
                <a:sym typeface="Wingdings" panose="05000000000000000000" pitchFamily="2" charset="2"/>
              </a:rPr>
              <a:t> </a:t>
            </a:r>
            <a:r>
              <a:rPr lang="en-US" smtClean="0"/>
              <a:t>Statistics</a:t>
            </a:r>
            <a:endParaRPr lang="en-US" dirty="0"/>
          </a:p>
        </p:txBody>
      </p:sp>
      <p:pic>
        <p:nvPicPr>
          <p:cNvPr id="5122" name="Picture 2" descr="Preview 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1619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review 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1619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edou\Downloads\2013101205571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6824821" cy="501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67333" y="1531665"/>
            <a:ext cx="663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Statistique d’utilisation des services web REST et SOAP chez AMAZON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727995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 </a:t>
            </a:r>
            <a:r>
              <a:rPr lang="en-US" smtClean="0">
                <a:sym typeface="Wingdings" panose="05000000000000000000" pitchFamily="2" charset="2"/>
              </a:rPr>
              <a:t> </a:t>
            </a:r>
            <a:r>
              <a:rPr lang="en-US" smtClean="0"/>
              <a:t>Caractéristiques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Les services REST sont sans </a:t>
            </a:r>
            <a:r>
              <a:rPr lang="fr-FR" dirty="0" smtClean="0"/>
              <a:t>états (</a:t>
            </a:r>
            <a:r>
              <a:rPr lang="fr-FR" dirty="0" err="1" smtClean="0"/>
              <a:t>Stateless</a:t>
            </a:r>
            <a:r>
              <a:rPr lang="fr-FR" dirty="0" smtClean="0"/>
              <a:t>)</a:t>
            </a:r>
            <a:endParaRPr lang="fr-FR" dirty="0" smtClean="0"/>
          </a:p>
          <a:p>
            <a:pPr lvl="1"/>
            <a:r>
              <a:rPr lang="fr-FR" dirty="0" smtClean="0"/>
              <a:t>Chaque requête envoyée au serveur doit contenir toutes les informations relatives à son </a:t>
            </a:r>
            <a:r>
              <a:rPr lang="fr-FR" dirty="0" smtClean="0"/>
              <a:t>état et est traitée indépendamment de toutes autres requêtes </a:t>
            </a:r>
            <a:endParaRPr lang="fr-FR" dirty="0" smtClean="0"/>
          </a:p>
          <a:p>
            <a:pPr lvl="1"/>
            <a:r>
              <a:rPr lang="fr-FR" dirty="0" smtClean="0"/>
              <a:t>Minimisation des ressources </a:t>
            </a:r>
            <a:r>
              <a:rPr lang="fr-FR" dirty="0" smtClean="0"/>
              <a:t>systèmes </a:t>
            </a:r>
            <a:r>
              <a:rPr lang="fr-FR" dirty="0" smtClean="0"/>
              <a:t>(pas de gestion de session, ni </a:t>
            </a:r>
            <a:r>
              <a:rPr lang="fr-FR" dirty="0" smtClean="0"/>
              <a:t>d’</a:t>
            </a:r>
            <a:r>
              <a:rPr lang="fr-FR" dirty="0"/>
              <a:t>é</a:t>
            </a:r>
            <a:r>
              <a:rPr lang="fr-FR" dirty="0" smtClean="0"/>
              <a:t>tat</a:t>
            </a:r>
            <a:r>
              <a:rPr lang="fr-FR" dirty="0" smtClean="0"/>
              <a:t>) </a:t>
            </a:r>
          </a:p>
          <a:p>
            <a:r>
              <a:rPr lang="fr-FR" dirty="0" smtClean="0"/>
              <a:t>Interface uniforme basée sur les méthodes HTTP (GET, POST, PUT, DELETE) </a:t>
            </a:r>
          </a:p>
          <a:p>
            <a:r>
              <a:rPr lang="fr-FR" dirty="0" smtClean="0"/>
              <a:t>Les architectures </a:t>
            </a:r>
            <a:r>
              <a:rPr lang="fr-FR" dirty="0" err="1" smtClean="0"/>
              <a:t>RESTful</a:t>
            </a:r>
            <a:r>
              <a:rPr lang="fr-FR" dirty="0" smtClean="0"/>
              <a:t> sont construites à partir de ressources uniquement </a:t>
            </a:r>
            <a:r>
              <a:rPr lang="fr-FR" dirty="0" smtClean="0"/>
              <a:t>identifiées </a:t>
            </a:r>
            <a:r>
              <a:rPr lang="fr-FR" dirty="0" smtClean="0"/>
              <a:t>par des URI(s)</a:t>
            </a:r>
          </a:p>
        </p:txBody>
      </p:sp>
    </p:spTree>
    <p:extLst>
      <p:ext uri="{BB962C8B-B14F-4D97-AF65-F5344CB8AC3E}">
        <p14:creationId xmlns:p14="http://schemas.microsoft.com/office/powerpoint/2010/main" val="38922848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Cours magistraux </a:t>
            </a:r>
            <a:r>
              <a:rPr lang="fr-FR" dirty="0" smtClean="0">
                <a:sym typeface="Wingdings" panose="05000000000000000000" pitchFamily="2" charset="2"/>
              </a:rPr>
              <a:t> Deux séances communes 14/10 &amp; 21/10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TP/TD  4 séances en deux groupes </a:t>
            </a:r>
          </a:p>
          <a:p>
            <a:pPr lvl="1"/>
            <a:r>
              <a:rPr lang="fr-FR" dirty="0" smtClean="0"/>
              <a:t>Groupe A 15/10, 21/10, 22/10 &amp; 23/10</a:t>
            </a:r>
          </a:p>
          <a:p>
            <a:pPr lvl="1"/>
            <a:r>
              <a:rPr lang="fr-FR" dirty="0" smtClean="0"/>
              <a:t>Groupe B 16/10, 17/10, 22/10 &amp; 23/10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80417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Requêtes REST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Ressources </a:t>
            </a:r>
          </a:p>
          <a:p>
            <a:pPr lvl="1"/>
            <a:r>
              <a:rPr lang="fr-FR" dirty="0" smtClean="0"/>
              <a:t>Identifiée par une URI (</a:t>
            </a:r>
            <a:r>
              <a:rPr lang="fr-FR" dirty="0" smtClean="0">
                <a:hlinkClick r:id="rId2"/>
              </a:rPr>
              <a:t>http://unice.fr/cursus/master/miage</a:t>
            </a:r>
            <a:r>
              <a:rPr lang="fr-FR" dirty="0" smtClean="0"/>
              <a:t>)</a:t>
            </a:r>
          </a:p>
          <a:p>
            <a:r>
              <a:rPr lang="fr-FR" dirty="0" smtClean="0"/>
              <a:t>Méthodes (verbes) permettant de manipuler les ressources (identifiants)</a:t>
            </a:r>
          </a:p>
          <a:p>
            <a:pPr lvl="1"/>
            <a:r>
              <a:rPr lang="fr-FR" dirty="0" smtClean="0"/>
              <a:t>Méthodes HTTP : GET, </a:t>
            </a:r>
            <a:r>
              <a:rPr lang="fr-FR" dirty="0" smtClean="0"/>
              <a:t>POST, </a:t>
            </a:r>
            <a:r>
              <a:rPr lang="fr-FR" dirty="0" smtClean="0"/>
              <a:t>PUT, DELETE </a:t>
            </a:r>
          </a:p>
          <a:p>
            <a:r>
              <a:rPr lang="fr-FR" dirty="0" smtClean="0"/>
              <a:t>Représentation : Vue sur l’état de la ressource </a:t>
            </a:r>
          </a:p>
          <a:p>
            <a:pPr lvl="1"/>
            <a:r>
              <a:rPr lang="fr-FR" dirty="0" smtClean="0"/>
              <a:t>Format d’échanges entre le client et le serveur (XML, JSON, </a:t>
            </a:r>
            <a:r>
              <a:rPr lang="fr-FR" dirty="0" err="1" smtClean="0"/>
              <a:t>text</a:t>
            </a:r>
            <a:r>
              <a:rPr lang="fr-FR" dirty="0" smtClean="0"/>
              <a:t>/plain,…)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784170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Une ressource est un objet identifiable sur le système</a:t>
            </a:r>
          </a:p>
          <a:p>
            <a:pPr>
              <a:buFont typeface="Wingdings"/>
              <a:buChar char="è"/>
            </a:pPr>
            <a:r>
              <a:rPr lang="fr-FR" dirty="0" smtClean="0">
                <a:sym typeface="Wingdings" panose="05000000000000000000" pitchFamily="2" charset="2"/>
              </a:rPr>
              <a:t>Livre, Catégorie, Client, Prêt </a:t>
            </a:r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Une ressources n’est pas forcément un objet matérialisé  (Prêt, Consultation, Facture…)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Une ressource est identifiée par une URI : </a:t>
            </a:r>
            <a:r>
              <a:rPr lang="fr-FR" dirty="0" smtClean="0"/>
              <a:t>Une </a:t>
            </a:r>
            <a:r>
              <a:rPr lang="fr-FR" dirty="0" smtClean="0"/>
              <a:t>URI identifie </a:t>
            </a:r>
            <a:r>
              <a:rPr lang="fr-FR" dirty="0" smtClean="0"/>
              <a:t>uniquement une ressource sur le système </a:t>
            </a:r>
            <a:r>
              <a:rPr lang="fr-FR" dirty="0" smtClean="0">
                <a:sym typeface="Wingdings" panose="05000000000000000000" pitchFamily="2" charset="2"/>
              </a:rPr>
              <a:t> une ressource peut avoir plusieurs identifiants</a:t>
            </a:r>
          </a:p>
          <a:p>
            <a:pPr>
              <a:buFont typeface="Wingdings"/>
              <a:buChar char="è"/>
            </a:pPr>
            <a:r>
              <a:rPr lang="fr-FR" dirty="0" smtClean="0">
                <a:hlinkClick r:id="rId2"/>
              </a:rPr>
              <a:t>http://ntdp.miage.fr/bookstore/books/1</a:t>
            </a:r>
            <a:endParaRPr lang="fr-FR" dirty="0" smtClean="0"/>
          </a:p>
          <a:p>
            <a:pPr>
              <a:buFont typeface="Wingdings"/>
              <a:buChar char="è"/>
            </a:pPr>
            <a:endParaRPr lang="fr-FR" dirty="0" smtClean="0"/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4" name="Line Callout 1 3"/>
          <p:cNvSpPr/>
          <p:nvPr/>
        </p:nvSpPr>
        <p:spPr>
          <a:xfrm>
            <a:off x="7308304" y="5589240"/>
            <a:ext cx="1584176" cy="612648"/>
          </a:xfrm>
          <a:prstGeom prst="borderCallout1">
            <a:avLst>
              <a:gd name="adj1" fmla="val 18750"/>
              <a:gd name="adj2" fmla="val -8333"/>
              <a:gd name="adj3" fmla="val 37873"/>
              <a:gd name="adj4" fmla="val -168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Clef primaire de la ressource dans la BDD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8599962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Methodes</a:t>
            </a:r>
            <a:r>
              <a:rPr lang="fr-FR" dirty="0" smtClean="0"/>
              <a:t> (Verbes)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Une ressource peut subir quatre opérations de bases CRUD correspondant aux quatre principaux types de requêtes HTTP (GET, PUT, POST, DELETE) </a:t>
            </a:r>
          </a:p>
          <a:p>
            <a:r>
              <a:rPr lang="fr-FR" dirty="0" smtClean="0"/>
              <a:t>REST s’appuie sur le protocole HTTP pour </a:t>
            </a:r>
            <a:r>
              <a:rPr lang="fr-FR" dirty="0" smtClean="0"/>
              <a:t>effectuer </a:t>
            </a:r>
            <a:r>
              <a:rPr lang="fr-FR" dirty="0" smtClean="0"/>
              <a:t>ces </a:t>
            </a:r>
            <a:r>
              <a:rPr lang="fr-FR" dirty="0" smtClean="0"/>
              <a:t>opérations </a:t>
            </a:r>
            <a:r>
              <a:rPr lang="fr-FR" dirty="0" smtClean="0"/>
              <a:t>sur les objets </a:t>
            </a:r>
          </a:p>
          <a:p>
            <a:pPr lvl="1"/>
            <a:r>
              <a:rPr lang="fr-FR" dirty="0" smtClean="0"/>
              <a:t>CREATE </a:t>
            </a:r>
            <a:r>
              <a:rPr lang="fr-FR" dirty="0" smtClean="0">
                <a:sym typeface="Wingdings" panose="05000000000000000000" pitchFamily="2" charset="2"/>
              </a:rPr>
              <a:t> POST 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RETRIEVE  GET 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UPDATE  PUT 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DELETE  DELETE 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898518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GET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La méthode GET renvoie une représentation de la ressource tel qu’elle est sur le système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96952"/>
            <a:ext cx="1644774" cy="156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700" y="2996952"/>
            <a:ext cx="1594901" cy="161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74070" y="443711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7308304" y="4437112"/>
            <a:ext cx="89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77963" y="2996952"/>
            <a:ext cx="59461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23147" y="2675245"/>
            <a:ext cx="445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GET: </a:t>
            </a:r>
            <a:r>
              <a:rPr lang="fr-FR" dirty="0">
                <a:hlinkClick r:id="rId4"/>
              </a:rPr>
              <a:t>http://</a:t>
            </a:r>
            <a:r>
              <a:rPr lang="fr-FR" dirty="0" smtClean="0">
                <a:hlinkClick r:id="rId4"/>
              </a:rPr>
              <a:t>ntdp.miage.fr/bookstore/books/1</a:t>
            </a:r>
            <a:endParaRPr lang="fr-FR" dirty="0"/>
          </a:p>
        </p:txBody>
      </p:sp>
      <p:cxnSp>
        <p:nvCxnSpPr>
          <p:cNvPr id="11" name="Straight Arrow Connector 10"/>
          <p:cNvCxnSpPr>
            <a:stCxn id="3075" idx="1"/>
            <a:endCxn id="3074" idx="3"/>
          </p:cNvCxnSpPr>
          <p:nvPr/>
        </p:nvCxnSpPr>
        <p:spPr>
          <a:xfrm flipH="1" flipV="1">
            <a:off x="2400350" y="3780961"/>
            <a:ext cx="4326350" cy="25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34916" y="3836947"/>
            <a:ext cx="3529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Statut : 200</a:t>
            </a:r>
          </a:p>
          <a:p>
            <a:r>
              <a:rPr lang="fr-FR" dirty="0" smtClean="0"/>
              <a:t>Message : OK </a:t>
            </a:r>
          </a:p>
          <a:p>
            <a:r>
              <a:rPr lang="fr-FR" dirty="0" smtClean="0"/>
              <a:t>En-tête : …. </a:t>
            </a:r>
          </a:p>
          <a:p>
            <a:r>
              <a:rPr lang="fr-FR" dirty="0" smtClean="0"/>
              <a:t>Représentation : XML, JSON, html,…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80093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POST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La méthode POST crée une nouvelle ressource sur le système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96952"/>
            <a:ext cx="1644774" cy="156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700" y="2996952"/>
            <a:ext cx="1594901" cy="161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74070" y="443711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7308304" y="4437112"/>
            <a:ext cx="89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77963" y="2996952"/>
            <a:ext cx="59461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23147" y="2675245"/>
            <a:ext cx="4345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POST: </a:t>
            </a:r>
            <a:r>
              <a:rPr lang="fr-FR" dirty="0"/>
              <a:t>http://</a:t>
            </a:r>
            <a:r>
              <a:rPr lang="fr-FR" dirty="0" smtClean="0"/>
              <a:t>ntdp.miage.fr/bookstore/books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195736" y="4293096"/>
            <a:ext cx="4326350" cy="25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92402" y="3044577"/>
            <a:ext cx="3529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Corps de la requête</a:t>
            </a:r>
          </a:p>
          <a:p>
            <a:r>
              <a:rPr lang="fr-FR" dirty="0" smtClean="0"/>
              <a:t>Représentation : XML, JSON, html,…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3160916" y="4405461"/>
            <a:ext cx="2897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Statut : 201, 204 </a:t>
            </a:r>
          </a:p>
          <a:p>
            <a:r>
              <a:rPr lang="fr-FR" dirty="0" smtClean="0"/>
              <a:t>Message : </a:t>
            </a:r>
            <a:r>
              <a:rPr lang="fr-FR" dirty="0" err="1" smtClean="0"/>
              <a:t>Create</a:t>
            </a:r>
            <a:r>
              <a:rPr lang="fr-FR" dirty="0" smtClean="0"/>
              <a:t>, No content</a:t>
            </a:r>
          </a:p>
          <a:p>
            <a:r>
              <a:rPr lang="fr-FR" dirty="0" smtClean="0"/>
              <a:t>En-tête : …..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8263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DELETE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Supprime la ressource identifiée par l’URI sur le serveur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96952"/>
            <a:ext cx="1644774" cy="156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700" y="2996952"/>
            <a:ext cx="1594901" cy="161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74070" y="443711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7308304" y="4437112"/>
            <a:ext cx="89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77963" y="2996952"/>
            <a:ext cx="59461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23147" y="2675245"/>
            <a:ext cx="471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DELETE: </a:t>
            </a:r>
            <a:r>
              <a:rPr lang="fr-FR" dirty="0"/>
              <a:t>http://</a:t>
            </a:r>
            <a:r>
              <a:rPr lang="fr-FR" dirty="0" smtClean="0"/>
              <a:t>ntdp.miage.fr/bookstore/books/1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195736" y="4293096"/>
            <a:ext cx="4326350" cy="25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60916" y="4405461"/>
            <a:ext cx="1480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Statut : 200</a:t>
            </a:r>
          </a:p>
          <a:p>
            <a:r>
              <a:rPr lang="fr-FR" dirty="0" smtClean="0"/>
              <a:t>Message : OK</a:t>
            </a:r>
          </a:p>
          <a:p>
            <a:r>
              <a:rPr lang="fr-FR" dirty="0" smtClean="0"/>
              <a:t>En-tête : …..</a:t>
            </a:r>
            <a:endParaRPr lang="fr-FR" dirty="0"/>
          </a:p>
        </p:txBody>
      </p:sp>
      <p:sp>
        <p:nvSpPr>
          <p:cNvPr id="9" name="Line Callout 1 8"/>
          <p:cNvSpPr/>
          <p:nvPr/>
        </p:nvSpPr>
        <p:spPr>
          <a:xfrm>
            <a:off x="7420496" y="2247263"/>
            <a:ext cx="1471984" cy="612648"/>
          </a:xfrm>
          <a:prstGeom prst="borderCallout1">
            <a:avLst>
              <a:gd name="adj1" fmla="val 18750"/>
              <a:gd name="adj2" fmla="val -8333"/>
              <a:gd name="adj3" fmla="val 104726"/>
              <a:gd name="adj4" fmla="val -22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Identifiant de la ressource sur le serveur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83922554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PUT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Mise à jour de la ressource sur le système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96952"/>
            <a:ext cx="1644774" cy="156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700" y="2996952"/>
            <a:ext cx="1594901" cy="161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74070" y="443711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7308304" y="4437112"/>
            <a:ext cx="89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77963" y="2996952"/>
            <a:ext cx="59461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23147" y="2675245"/>
            <a:ext cx="4433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PUT: </a:t>
            </a:r>
            <a:r>
              <a:rPr lang="fr-FR" dirty="0"/>
              <a:t>http://</a:t>
            </a:r>
            <a:r>
              <a:rPr lang="fr-FR" dirty="0" smtClean="0"/>
              <a:t>ntdp.miage.fr/bookstore/books/1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195736" y="4293096"/>
            <a:ext cx="4326350" cy="25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60916" y="4405461"/>
            <a:ext cx="1480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Statut : 200</a:t>
            </a:r>
          </a:p>
          <a:p>
            <a:r>
              <a:rPr lang="fr-FR" dirty="0" smtClean="0"/>
              <a:t>Message : OK</a:t>
            </a:r>
          </a:p>
          <a:p>
            <a:r>
              <a:rPr lang="fr-FR" dirty="0" smtClean="0"/>
              <a:t>En-tête : …..</a:t>
            </a:r>
            <a:endParaRPr lang="fr-FR" dirty="0"/>
          </a:p>
        </p:txBody>
      </p:sp>
      <p:sp>
        <p:nvSpPr>
          <p:cNvPr id="9" name="Line Callout 1 8"/>
          <p:cNvSpPr/>
          <p:nvPr/>
        </p:nvSpPr>
        <p:spPr>
          <a:xfrm>
            <a:off x="7420496" y="2247263"/>
            <a:ext cx="1471984" cy="612648"/>
          </a:xfrm>
          <a:prstGeom prst="borderCallout1">
            <a:avLst>
              <a:gd name="adj1" fmla="val 18750"/>
              <a:gd name="adj2" fmla="val -8333"/>
              <a:gd name="adj3" fmla="val 103171"/>
              <a:gd name="adj4" fmla="val -467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Identifiant de la ressource sur le serveur</a:t>
            </a:r>
            <a:endParaRPr lang="fr-FR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419872" y="3044577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En-tête : …..</a:t>
            </a:r>
          </a:p>
          <a:p>
            <a:r>
              <a:rPr lang="fr-FR" dirty="0" smtClean="0"/>
              <a:t>Corps de la requête : XML, JSON,…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359129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Représentation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smtClean="0"/>
              <a:t>Une représentation désigne les données échangées entre le client et le serveur pour une ressource: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>
                <a:sym typeface="Wingdings" panose="05000000000000000000" pitchFamily="2" charset="2"/>
              </a:rPr>
              <a:t>HTTP GET  Le serveur renvoie au client l’</a:t>
            </a:r>
            <a:r>
              <a:rPr lang="fr-FR" dirty="0">
                <a:sym typeface="Wingdings" panose="05000000000000000000" pitchFamily="2" charset="2"/>
              </a:rPr>
              <a:t>é</a:t>
            </a:r>
            <a:r>
              <a:rPr lang="fr-FR" dirty="0" smtClean="0">
                <a:sym typeface="Wingdings" panose="05000000000000000000" pitchFamily="2" charset="2"/>
              </a:rPr>
              <a:t>tat de la ressource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>
                <a:sym typeface="Wingdings" panose="05000000000000000000" pitchFamily="2" charset="2"/>
              </a:rPr>
              <a:t>PUT, POST  Le client envoie l’</a:t>
            </a:r>
            <a:r>
              <a:rPr lang="fr-FR" dirty="0">
                <a:sym typeface="Wingdings" panose="05000000000000000000" pitchFamily="2" charset="2"/>
              </a:rPr>
              <a:t>é</a:t>
            </a:r>
            <a:r>
              <a:rPr lang="fr-FR" dirty="0" smtClean="0">
                <a:sym typeface="Wingdings" panose="05000000000000000000" pitchFamily="2" charset="2"/>
              </a:rPr>
              <a:t>tat d’une ressource au serveur</a:t>
            </a:r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Peut être sous différent format : 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JSON 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XML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XHTML 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CSV</a:t>
            </a:r>
            <a:endParaRPr lang="fr-FR" dirty="0">
              <a:sym typeface="Wingdings" panose="05000000000000000000" pitchFamily="2" charset="2"/>
            </a:endParaRPr>
          </a:p>
          <a:p>
            <a:r>
              <a:rPr lang="fr-FR" dirty="0" err="1" smtClean="0">
                <a:sym typeface="Wingdings" panose="05000000000000000000" pitchFamily="2" charset="2"/>
              </a:rPr>
              <a:t>Text</a:t>
            </a:r>
            <a:r>
              <a:rPr lang="fr-FR" dirty="0" smtClean="0">
                <a:sym typeface="Wingdings" panose="05000000000000000000" pitchFamily="2" charset="2"/>
              </a:rPr>
              <a:t>/plain 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13095759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JSON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/>
              <a:t>JSON « </a:t>
            </a:r>
            <a:r>
              <a:rPr lang="fr-FR" b="1" dirty="0" smtClean="0"/>
              <a:t>J</a:t>
            </a:r>
            <a:r>
              <a:rPr lang="fr-FR" dirty="0" smtClean="0"/>
              <a:t>ava</a:t>
            </a:r>
            <a:r>
              <a:rPr lang="fr-FR" b="1" dirty="0"/>
              <a:t>S</a:t>
            </a:r>
            <a:r>
              <a:rPr lang="fr-FR" dirty="0" smtClean="0"/>
              <a:t>cript </a:t>
            </a:r>
            <a:r>
              <a:rPr lang="fr-FR" b="1" dirty="0" err="1" smtClean="0"/>
              <a:t>O</a:t>
            </a:r>
            <a:r>
              <a:rPr lang="fr-FR" dirty="0" err="1" smtClean="0"/>
              <a:t>bect</a:t>
            </a:r>
            <a:r>
              <a:rPr lang="fr-FR" dirty="0" smtClean="0"/>
              <a:t> </a:t>
            </a:r>
            <a:r>
              <a:rPr lang="fr-FR" b="1" dirty="0" smtClean="0"/>
              <a:t>N</a:t>
            </a:r>
            <a:r>
              <a:rPr lang="fr-FR" dirty="0" smtClean="0"/>
              <a:t>otation » est un format d’</a:t>
            </a:r>
            <a:r>
              <a:rPr lang="fr-FR" dirty="0"/>
              <a:t>é</a:t>
            </a:r>
            <a:r>
              <a:rPr lang="fr-FR" dirty="0" smtClean="0"/>
              <a:t>change de données, facile à lire par un humain et interpréter par une machine. 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 smtClean="0"/>
              <a:t>Basé sur JavaScript, il est complètement indépendant des langages de programmation mais utilise des conventions qui sont communes à toutes les langages de programmation (C, C++, Perl, Python, Java, C#, VB, JavaScript,….) </a:t>
            </a:r>
          </a:p>
          <a:p>
            <a:pPr marL="0" indent="0">
              <a:buNone/>
            </a:pPr>
            <a:r>
              <a:rPr lang="fr-FR" dirty="0" smtClean="0"/>
              <a:t>Deux structures : </a:t>
            </a:r>
          </a:p>
          <a:p>
            <a:r>
              <a:rPr lang="fr-FR" dirty="0" smtClean="0"/>
              <a:t>Une collection de clefs/valeurs </a:t>
            </a:r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dirty="0" smtClean="0"/>
              <a:t>Object </a:t>
            </a:r>
          </a:p>
          <a:p>
            <a:r>
              <a:rPr lang="fr-FR" dirty="0" smtClean="0"/>
              <a:t>Une collection ordonnée d’objets  </a:t>
            </a:r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dirty="0" err="1" smtClean="0">
                <a:sym typeface="Wingdings" panose="05000000000000000000" pitchFamily="2" charset="2"/>
              </a:rPr>
              <a:t>Array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3476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JSON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smtClean="0"/>
              <a:t>Objet </a:t>
            </a:r>
          </a:p>
          <a:p>
            <a:pPr marL="0" indent="0">
              <a:buNone/>
            </a:pPr>
            <a:r>
              <a:rPr lang="fr-FR" dirty="0" smtClean="0"/>
              <a:t>Commence par un « { » et se termine par « } » et composé d’une liste non ordonnée de paire clefs/valeurs. Une clef est suivie de « : » et les paires clef/valeur sont séparés par « , »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 descr="http://json.org/objec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21088"/>
            <a:ext cx="3751734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0" y="4077072"/>
            <a:ext cx="3816424" cy="25202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rgbClr val="000000"/>
                </a:solidFill>
                <a:latin typeface="Courier New"/>
              </a:rPr>
              <a:t>{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latin typeface="Courier New"/>
              </a:rPr>
              <a:t>"id"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FF0000"/>
                </a:solidFill>
                <a:latin typeface="Courier New"/>
              </a:rPr>
              <a:t>51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2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1200" dirty="0">
                <a:solidFill>
                  <a:srgbClr val="808080"/>
                </a:solidFill>
                <a:latin typeface="Courier New"/>
              </a:rPr>
              <a:t>nom"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1200" dirty="0" err="1">
                <a:solidFill>
                  <a:srgbClr val="808080"/>
                </a:solidFill>
                <a:latin typeface="Courier New"/>
              </a:rPr>
              <a:t>Mathematiques</a:t>
            </a:r>
            <a:r>
              <a:rPr lang="fr-FR" sz="1200" dirty="0">
                <a:solidFill>
                  <a:srgbClr val="808080"/>
                </a:solidFill>
                <a:latin typeface="Courier New"/>
              </a:rPr>
              <a:t> 1"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1200" dirty="0" err="1">
                <a:solidFill>
                  <a:srgbClr val="808080"/>
                </a:solidFill>
                <a:latin typeface="Courier New"/>
              </a:rPr>
              <a:t>resume</a:t>
            </a:r>
            <a:r>
              <a:rPr lang="fr-FR" sz="12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1200" dirty="0" err="1">
                <a:solidFill>
                  <a:srgbClr val="808080"/>
                </a:solidFill>
                <a:latin typeface="Courier New"/>
              </a:rPr>
              <a:t>Resume</a:t>
            </a:r>
            <a:r>
              <a:rPr lang="fr-FR" sz="1200" dirty="0">
                <a:solidFill>
                  <a:srgbClr val="808080"/>
                </a:solidFill>
                <a:latin typeface="Courier New"/>
              </a:rPr>
              <a:t> of math "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1200" dirty="0" err="1">
                <a:solidFill>
                  <a:srgbClr val="808080"/>
                </a:solidFill>
                <a:latin typeface="Courier New"/>
              </a:rPr>
              <a:t>isbn</a:t>
            </a:r>
            <a:r>
              <a:rPr lang="fr-FR" sz="12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latin typeface="Courier New"/>
              </a:rPr>
              <a:t>"123654"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2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1200" dirty="0" err="1">
                <a:solidFill>
                  <a:srgbClr val="808080"/>
                </a:solidFill>
                <a:latin typeface="Courier New"/>
              </a:rPr>
              <a:t>categorie</a:t>
            </a:r>
            <a:r>
              <a:rPr lang="fr-FR" sz="12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200" dirty="0" smtClean="0">
              <a:solidFill>
                <a:srgbClr val="000000"/>
              </a:solidFill>
              <a:latin typeface="Courier New"/>
            </a:endParaRPr>
          </a:p>
          <a:p>
            <a:pPr lvl="1"/>
            <a:r>
              <a:rPr lang="fr-FR" sz="1200" b="1" dirty="0" smtClean="0">
                <a:solidFill>
                  <a:srgbClr val="000000"/>
                </a:solidFill>
                <a:latin typeface="Courier New"/>
              </a:rPr>
              <a:t>{</a:t>
            </a:r>
            <a:r>
              <a:rPr lang="fr-FR" sz="12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lvl="1"/>
            <a:r>
              <a:rPr lang="fr-FR" sz="1200" dirty="0" smtClean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1200" dirty="0">
                <a:solidFill>
                  <a:srgbClr val="808080"/>
                </a:solidFill>
                <a:latin typeface="Courier New"/>
              </a:rPr>
              <a:t>id"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FF0000"/>
                </a:solidFill>
                <a:latin typeface="Courier New"/>
              </a:rPr>
              <a:t>2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latin typeface="Courier New"/>
              </a:rPr>
              <a:t>"nom"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1200" dirty="0" err="1">
                <a:solidFill>
                  <a:srgbClr val="808080"/>
                </a:solidFill>
                <a:latin typeface="Courier New"/>
              </a:rPr>
              <a:t>Mathematiques</a:t>
            </a:r>
            <a:r>
              <a:rPr lang="fr-FR" sz="12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latin typeface="Courier New"/>
              </a:rPr>
              <a:t>"description"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latin typeface="Courier New"/>
              </a:rPr>
              <a:t>"Description of </a:t>
            </a:r>
            <a:r>
              <a:rPr lang="fr-FR" sz="1200" dirty="0" err="1">
                <a:solidFill>
                  <a:srgbClr val="808080"/>
                </a:solidFill>
                <a:latin typeface="Courier New"/>
              </a:rPr>
              <a:t>mathematiques</a:t>
            </a:r>
            <a:r>
              <a:rPr lang="fr-FR" sz="1200" dirty="0">
                <a:solidFill>
                  <a:srgbClr val="808080"/>
                </a:solidFill>
                <a:latin typeface="Courier New"/>
              </a:rPr>
              <a:t> "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200" dirty="0" smtClean="0">
              <a:solidFill>
                <a:srgbClr val="000000"/>
              </a:solidFill>
              <a:latin typeface="Courier New"/>
            </a:endParaRPr>
          </a:p>
          <a:p>
            <a:pPr lvl="1"/>
            <a:r>
              <a:rPr lang="fr-FR" sz="1200" b="1" dirty="0" smtClean="0">
                <a:solidFill>
                  <a:srgbClr val="000000"/>
                </a:solidFill>
                <a:latin typeface="Courier New"/>
              </a:rPr>
              <a:t>},</a:t>
            </a:r>
            <a:r>
              <a:rPr lang="fr-FR" sz="12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1200" dirty="0" smtClean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1200" dirty="0" err="1">
                <a:solidFill>
                  <a:srgbClr val="808080"/>
                </a:solidFill>
                <a:latin typeface="Courier New"/>
              </a:rPr>
              <a:t>quantite</a:t>
            </a:r>
            <a:r>
              <a:rPr lang="fr-FR" sz="12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FF0000"/>
                </a:solidFill>
                <a:latin typeface="Courier New"/>
              </a:rPr>
              <a:t>42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2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1200" dirty="0">
                <a:solidFill>
                  <a:srgbClr val="808080"/>
                </a:solidFill>
                <a:latin typeface="Courier New"/>
              </a:rPr>
              <a:t>photo"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latin typeface="Courier New"/>
              </a:rPr>
              <a:t>""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2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2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fr-FR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59230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Evaluation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Présence, Participation, Manipulation </a:t>
            </a:r>
            <a:r>
              <a:rPr lang="fr-FR" dirty="0" smtClean="0">
                <a:sym typeface="Wingdings" panose="05000000000000000000" pitchFamily="2" charset="2"/>
              </a:rPr>
              <a:t> 20%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Mini Projet  40%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Examen Théorique  40%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39610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JSON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fr-FR" b="1" dirty="0" smtClean="0"/>
              <a:t>ARRAY</a:t>
            </a:r>
          </a:p>
          <a:p>
            <a:pPr marL="0" indent="0">
              <a:buNone/>
            </a:pPr>
            <a:r>
              <a:rPr lang="fr-FR" dirty="0" smtClean="0"/>
              <a:t>Liste ordonnée d’objets commençant par « [«  et se terminant par « ] », les objets sont séparés l’un de l’autre par « , ».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2050" name="Picture 2" descr="http://json.org/arra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17032"/>
            <a:ext cx="4039766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076056" y="3211078"/>
            <a:ext cx="3888432" cy="31702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[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{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"id"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/>
              </a:rPr>
              <a:t>51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nom"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/>
              </a:rPr>
              <a:t>Mathematiques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 1"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resume"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"Resume of math "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/>
              </a:rPr>
              <a:t>isbn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"123654"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/>
              </a:rPr>
              <a:t>quantite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/>
              </a:rPr>
              <a:t>42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photo"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},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{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"id"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/>
              </a:rPr>
              <a:t>102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nom"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/>
              </a:rPr>
              <a:t>Mathematiques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 1"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resume"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"Resume of math "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/>
              </a:rPr>
              <a:t>isbn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"12365444455"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/>
              </a:rPr>
              <a:t>quantite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/>
              </a:rPr>
              <a:t>42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photo"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]</a:t>
            </a:r>
            <a:endParaRPr lang="en-US" sz="1200" dirty="0"/>
          </a:p>
          <a:p>
            <a:pPr algn="ctr"/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0710436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JSON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Value </a:t>
            </a:r>
          </a:p>
          <a:p>
            <a:pPr marL="0" indent="0">
              <a:buNone/>
            </a:pPr>
            <a:r>
              <a:rPr lang="fr-FR" dirty="0" smtClean="0"/>
              <a:t>Un objet peut être soit un </a:t>
            </a:r>
            <a:r>
              <a:rPr lang="fr-FR" dirty="0"/>
              <a:t>string entre </a:t>
            </a:r>
            <a:r>
              <a:rPr lang="fr-FR" dirty="0" smtClean="0"/>
              <a:t>«</a:t>
            </a:r>
            <a:r>
              <a:rPr lang="fr-FR" dirty="0"/>
              <a:t> ""»  </a:t>
            </a:r>
            <a:r>
              <a:rPr lang="fr-FR" dirty="0" smtClean="0"/>
              <a:t>ou un nombre (entier, décimal)  ou un </a:t>
            </a:r>
            <a:r>
              <a:rPr lang="fr-FR" dirty="0" err="1" smtClean="0"/>
              <a:t>boolean</a:t>
            </a:r>
            <a:r>
              <a:rPr lang="fr-FR" dirty="0" smtClean="0"/>
              <a:t> (</a:t>
            </a:r>
            <a:r>
              <a:rPr lang="fr-FR" dirty="0" err="1" smtClean="0"/>
              <a:t>true</a:t>
            </a:r>
            <a:r>
              <a:rPr lang="fr-FR" dirty="0" smtClean="0"/>
              <a:t>, false) ou </a:t>
            </a:r>
            <a:r>
              <a:rPr lang="fr-FR" dirty="0" err="1" smtClean="0"/>
              <a:t>null</a:t>
            </a:r>
            <a:r>
              <a:rPr lang="fr-FR" dirty="0" smtClean="0"/>
              <a:t> ou un objet.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3074" name="Picture 2" descr="http://json.org/valu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636615"/>
            <a:ext cx="56959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3796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958532" y="1484784"/>
            <a:ext cx="7056784" cy="2088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rgbClr val="FF0000"/>
                </a:solidFill>
                <a:latin typeface="Courier New"/>
              </a:rPr>
              <a:t>&lt;?</a:t>
            </a:r>
            <a:r>
              <a:rPr lang="fr-FR" sz="1200" dirty="0" err="1">
                <a:solidFill>
                  <a:srgbClr val="0000FF"/>
                </a:solidFill>
                <a:latin typeface="Courier New"/>
              </a:rPr>
              <a:t>xml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FF0000"/>
                </a:solidFill>
                <a:latin typeface="Courier New"/>
              </a:rPr>
              <a:t>version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200" b="1" dirty="0">
                <a:solidFill>
                  <a:srgbClr val="8000FF"/>
                </a:solidFill>
                <a:latin typeface="Courier New"/>
              </a:rPr>
              <a:t>"1.0"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Courier New"/>
              </a:rPr>
              <a:t>encoding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200" b="1" dirty="0">
                <a:solidFill>
                  <a:srgbClr val="8000FF"/>
                </a:solidFill>
                <a:latin typeface="Courier New"/>
              </a:rPr>
              <a:t>"UTF-8</a:t>
            </a:r>
            <a:r>
              <a:rPr lang="fr-FR" sz="1200" b="1" dirty="0" smtClean="0">
                <a:solidFill>
                  <a:srgbClr val="8000FF"/>
                </a:solidFill>
                <a:latin typeface="Courier New"/>
              </a:rPr>
              <a:t>"</a:t>
            </a:r>
            <a:r>
              <a:rPr lang="fr-FR" sz="1200" dirty="0" smtClean="0">
                <a:solidFill>
                  <a:srgbClr val="FF0000"/>
                </a:solidFill>
                <a:latin typeface="Courier New"/>
              </a:rPr>
              <a:t>?&gt;</a:t>
            </a:r>
          </a:p>
          <a:p>
            <a:r>
              <a:rPr lang="fr-FR" sz="1200" dirty="0" smtClean="0">
                <a:solidFill>
                  <a:srgbClr val="0000FF"/>
                </a:solidFill>
                <a:latin typeface="Courier New"/>
              </a:rPr>
              <a:t>&lt;</a:t>
            </a:r>
            <a:r>
              <a:rPr lang="fr-FR" sz="1200" dirty="0" err="1">
                <a:solidFill>
                  <a:srgbClr val="0000FF"/>
                </a:solidFill>
                <a:latin typeface="Courier New"/>
              </a:rPr>
              <a:t>S:Envelope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Courier New"/>
              </a:rPr>
              <a:t>xmlns:S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200" b="1" dirty="0">
                <a:solidFill>
                  <a:srgbClr val="8000FF"/>
                </a:solidFill>
                <a:latin typeface="Courier New"/>
              </a:rPr>
              <a:t>"http://schemas.xmlsoap.org/soap/</a:t>
            </a:r>
            <a:r>
              <a:rPr lang="fr-FR" sz="1200" b="1" dirty="0" err="1">
                <a:solidFill>
                  <a:srgbClr val="8000FF"/>
                </a:solidFill>
                <a:latin typeface="Courier New"/>
              </a:rPr>
              <a:t>envelope</a:t>
            </a:r>
            <a:r>
              <a:rPr lang="fr-FR" sz="1200" b="1" dirty="0">
                <a:solidFill>
                  <a:srgbClr val="8000FF"/>
                </a:solidFill>
                <a:latin typeface="Courier New"/>
              </a:rPr>
              <a:t>/"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Courier New"/>
              </a:rPr>
              <a:t>xmlns:SOAP-ENV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200" b="1" dirty="0">
                <a:solidFill>
                  <a:srgbClr val="8000FF"/>
                </a:solidFill>
                <a:latin typeface="Courier New"/>
              </a:rPr>
              <a:t>"http://schemas.xmlsoap.org/soap/</a:t>
            </a:r>
            <a:r>
              <a:rPr lang="fr-FR" sz="1200" b="1" dirty="0" err="1">
                <a:solidFill>
                  <a:srgbClr val="8000FF"/>
                </a:solidFill>
                <a:latin typeface="Courier New"/>
              </a:rPr>
              <a:t>envelope</a:t>
            </a:r>
            <a:r>
              <a:rPr lang="fr-FR" sz="1200" b="1" dirty="0">
                <a:solidFill>
                  <a:srgbClr val="8000FF"/>
                </a:solidFill>
                <a:latin typeface="Courier New"/>
              </a:rPr>
              <a:t>/"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2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0000FF"/>
                </a:solidFill>
                <a:latin typeface="Courier New"/>
              </a:rPr>
              <a:t>&lt;</a:t>
            </a:r>
            <a:r>
              <a:rPr lang="fr-FR" sz="1200" dirty="0" err="1">
                <a:solidFill>
                  <a:srgbClr val="0000FF"/>
                </a:solidFill>
                <a:latin typeface="Courier New"/>
              </a:rPr>
              <a:t>SOAP-ENV:Header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/&gt;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2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0000FF"/>
                </a:solidFill>
                <a:latin typeface="Courier New"/>
              </a:rPr>
              <a:t>&lt;</a:t>
            </a:r>
            <a:r>
              <a:rPr lang="fr-FR" sz="1200" dirty="0" err="1">
                <a:solidFill>
                  <a:srgbClr val="0000FF"/>
                </a:solidFill>
                <a:latin typeface="Courier New"/>
              </a:rPr>
              <a:t>S:Body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&lt;ns2:hello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>
                <a:solidFill>
                  <a:srgbClr val="FF0000"/>
                </a:solidFill>
                <a:latin typeface="Courier New"/>
              </a:rPr>
              <a:t>xmlns:ns2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200" b="1" dirty="0">
                <a:solidFill>
                  <a:srgbClr val="8000FF"/>
                </a:solidFill>
                <a:latin typeface="Courier New"/>
              </a:rPr>
              <a:t>"http://services.bibliotheque.ntdp.miage.unice.fr/"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2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0000FF"/>
                </a:solidFill>
                <a:latin typeface="Courier New"/>
              </a:rPr>
              <a:t>&lt;</a:t>
            </a:r>
            <a:r>
              <a:rPr lang="fr-FR" sz="1200" dirty="0" err="1">
                <a:solidFill>
                  <a:srgbClr val="0000FF"/>
                </a:solidFill>
                <a:latin typeface="Courier New"/>
              </a:rPr>
              <a:t>name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fr-FR" sz="1200" b="1" dirty="0" err="1">
                <a:solidFill>
                  <a:srgbClr val="000000"/>
                </a:solidFill>
                <a:latin typeface="Courier New"/>
              </a:rPr>
              <a:t>Miage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 NTDP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&lt;/</a:t>
            </a:r>
            <a:r>
              <a:rPr lang="fr-FR" sz="1200" dirty="0" err="1">
                <a:solidFill>
                  <a:srgbClr val="0000FF"/>
                </a:solidFill>
                <a:latin typeface="Courier New"/>
              </a:rPr>
              <a:t>name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2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0000FF"/>
                </a:solidFill>
                <a:latin typeface="Courier New"/>
              </a:rPr>
              <a:t>&lt;/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ns2:hello&gt;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2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0000FF"/>
                </a:solidFill>
                <a:latin typeface="Courier New"/>
              </a:rPr>
              <a:t>&lt;/</a:t>
            </a:r>
            <a:r>
              <a:rPr lang="fr-FR" sz="1200" dirty="0" err="1">
                <a:solidFill>
                  <a:srgbClr val="0000FF"/>
                </a:solidFill>
                <a:latin typeface="Courier New"/>
              </a:rPr>
              <a:t>S:Body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fr-FR" sz="1200" b="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2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0000FF"/>
                </a:solidFill>
                <a:latin typeface="Courier New"/>
              </a:rPr>
              <a:t>&lt;/</a:t>
            </a:r>
            <a:r>
              <a:rPr lang="fr-FR" sz="1200" dirty="0" err="1">
                <a:solidFill>
                  <a:srgbClr val="0000FF"/>
                </a:solidFill>
                <a:latin typeface="Courier New"/>
              </a:rPr>
              <a:t>S:Envelope</a:t>
            </a:r>
            <a:r>
              <a:rPr lang="fr-FR" sz="1200" dirty="0">
                <a:solidFill>
                  <a:srgbClr val="0000FF"/>
                </a:solidFill>
                <a:latin typeface="Courier New"/>
              </a:rPr>
              <a:t>&gt;</a:t>
            </a:r>
            <a:endParaRPr lang="fr-FR" sz="1200" dirty="0"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Services Web étendus VS REST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63" y="3501008"/>
            <a:ext cx="780678" cy="744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270534"/>
            <a:ext cx="956799" cy="97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>
            <a:stCxn id="4098" idx="3"/>
            <a:endCxn id="4099" idx="1"/>
          </p:cNvCxnSpPr>
          <p:nvPr/>
        </p:nvCxnSpPr>
        <p:spPr>
          <a:xfrm flipV="1">
            <a:off x="982341" y="3756409"/>
            <a:ext cx="6758011" cy="116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6699" y="418043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7865930" y="4180438"/>
            <a:ext cx="89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3669657" y="3717032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SOAP</a:t>
            </a:r>
            <a:endParaRPr lang="fr-FR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41" y="5045807"/>
            <a:ext cx="780678" cy="744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930" y="4815333"/>
            <a:ext cx="956799" cy="97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>
            <a:stCxn id="13" idx="3"/>
            <a:endCxn id="14" idx="1"/>
          </p:cNvCxnSpPr>
          <p:nvPr/>
        </p:nvCxnSpPr>
        <p:spPr>
          <a:xfrm flipV="1">
            <a:off x="1107919" y="5301208"/>
            <a:ext cx="6758011" cy="116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2277" y="5725237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7991508" y="5725237"/>
            <a:ext cx="89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18" name="TextBox 17"/>
          <p:cNvSpPr txBox="1"/>
          <p:nvPr/>
        </p:nvSpPr>
        <p:spPr>
          <a:xfrm>
            <a:off x="3795235" y="526183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REST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1872331" y="5096217"/>
            <a:ext cx="4978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hlinkClick r:id="rId4"/>
              </a:rPr>
              <a:t>http://</a:t>
            </a:r>
            <a:r>
              <a:rPr lang="fr-FR" sz="1200" dirty="0" smtClean="0">
                <a:hlinkClick r:id="rId4"/>
              </a:rPr>
              <a:t>localhost:8080/Bibliotheque/webresources/category/Miage%20NTDP</a:t>
            </a:r>
            <a:r>
              <a:rPr lang="fr-FR" sz="1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69448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Services Web étendus VS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SOAP </a:t>
            </a:r>
          </a:p>
          <a:p>
            <a:pPr>
              <a:buFont typeface="Wingdings"/>
              <a:buChar char="è"/>
            </a:pPr>
            <a:r>
              <a:rPr lang="fr-FR" dirty="0" smtClean="0"/>
              <a:t>Avantages</a:t>
            </a:r>
          </a:p>
          <a:p>
            <a:pPr lvl="1">
              <a:buFont typeface="Wingdings"/>
              <a:buChar char="è"/>
            </a:pPr>
            <a:r>
              <a:rPr lang="fr-FR" dirty="0" smtClean="0"/>
              <a:t>Standardisé </a:t>
            </a:r>
          </a:p>
          <a:p>
            <a:pPr lvl="1">
              <a:buFont typeface="Wingdings"/>
              <a:buChar char="è"/>
            </a:pPr>
            <a:r>
              <a:rPr lang="fr-FR" dirty="0" smtClean="0"/>
              <a:t>Interopérabilité </a:t>
            </a:r>
          </a:p>
          <a:p>
            <a:pPr lvl="1">
              <a:buFont typeface="Wingdings"/>
              <a:buChar char="è"/>
            </a:pPr>
            <a:r>
              <a:rPr lang="fr-FR" dirty="0" smtClean="0"/>
              <a:t>Sécurité (WS-Security) </a:t>
            </a:r>
          </a:p>
          <a:p>
            <a:pPr>
              <a:buFont typeface="Wingdings"/>
              <a:buChar char="è"/>
            </a:pPr>
            <a:r>
              <a:rPr lang="fr-FR" dirty="0" smtClean="0"/>
              <a:t>Inconvénients </a:t>
            </a:r>
          </a:p>
          <a:p>
            <a:pPr lvl="1">
              <a:buFont typeface="Wingdings"/>
              <a:buChar char="è"/>
            </a:pPr>
            <a:r>
              <a:rPr lang="fr-FR" dirty="0" smtClean="0"/>
              <a:t>Performances (enveloppe SOAP supplémentaire) </a:t>
            </a:r>
          </a:p>
          <a:p>
            <a:pPr lvl="1">
              <a:buFont typeface="Wingdings"/>
              <a:buChar char="è"/>
            </a:pPr>
            <a:r>
              <a:rPr lang="fr-FR" dirty="0" smtClean="0"/>
              <a:t>Complexité, lourdeur </a:t>
            </a:r>
          </a:p>
          <a:p>
            <a:pPr lvl="1">
              <a:buFont typeface="Wingdings"/>
              <a:buChar char="è"/>
            </a:pPr>
            <a:r>
              <a:rPr lang="fr-FR" dirty="0" smtClean="0"/>
              <a:t>Cible l’appel de service  	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410642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Services Web étendus VS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REST</a:t>
            </a:r>
          </a:p>
          <a:p>
            <a:pPr>
              <a:buFont typeface="Wingdings"/>
              <a:buChar char="è"/>
            </a:pPr>
            <a:r>
              <a:rPr lang="fr-FR" dirty="0" smtClean="0"/>
              <a:t>Avantages</a:t>
            </a:r>
          </a:p>
          <a:p>
            <a:pPr lvl="1">
              <a:buFont typeface="Wingdings"/>
              <a:buChar char="è"/>
            </a:pPr>
            <a:r>
              <a:rPr lang="fr-FR" dirty="0" smtClean="0"/>
              <a:t>Simplicité de mise en œuvre </a:t>
            </a:r>
          </a:p>
          <a:p>
            <a:pPr lvl="1">
              <a:buFont typeface="Wingdings"/>
              <a:buChar char="è"/>
            </a:pPr>
            <a:r>
              <a:rPr lang="fr-FR" dirty="0" smtClean="0"/>
              <a:t>Lisibilité par un humain  </a:t>
            </a:r>
          </a:p>
          <a:p>
            <a:pPr lvl="1">
              <a:buFont typeface="Wingdings"/>
              <a:buChar char="è"/>
            </a:pPr>
            <a:r>
              <a:rPr lang="fr-FR" dirty="0" smtClean="0"/>
              <a:t>Evolutivité</a:t>
            </a:r>
          </a:p>
          <a:p>
            <a:pPr lvl="1">
              <a:buFont typeface="Wingdings"/>
              <a:buChar char="è"/>
            </a:pPr>
            <a:r>
              <a:rPr lang="fr-FR" dirty="0" smtClean="0"/>
              <a:t>Repose sur les principes du web </a:t>
            </a:r>
          </a:p>
          <a:p>
            <a:pPr lvl="1">
              <a:buFont typeface="Wingdings"/>
              <a:buChar char="è"/>
            </a:pPr>
            <a:r>
              <a:rPr lang="fr-FR" dirty="0" smtClean="0"/>
              <a:t>Représentations multiples (XML, JSON,…)</a:t>
            </a:r>
          </a:p>
          <a:p>
            <a:pPr>
              <a:buFont typeface="Wingdings"/>
              <a:buChar char="è"/>
            </a:pPr>
            <a:r>
              <a:rPr lang="fr-FR" dirty="0" smtClean="0"/>
              <a:t>Inconvénients </a:t>
            </a:r>
          </a:p>
          <a:p>
            <a:pPr lvl="1">
              <a:buFont typeface="Wingdings"/>
              <a:buChar char="è"/>
            </a:pPr>
            <a:r>
              <a:rPr lang="fr-FR" dirty="0" smtClean="0"/>
              <a:t>Sécurité restreinte par l’emploi des méthodes HTTP</a:t>
            </a:r>
          </a:p>
          <a:p>
            <a:pPr lvl="1">
              <a:buFont typeface="Wingdings"/>
              <a:buChar char="è"/>
            </a:pPr>
            <a:r>
              <a:rPr lang="fr-FR" dirty="0" smtClean="0"/>
              <a:t>Cible l’appel de ressources	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22033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WADL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/>
              <a:buChar char="è"/>
            </a:pPr>
            <a:r>
              <a:rPr lang="fr-FR" dirty="0" smtClean="0"/>
              <a:t>Web Application </a:t>
            </a:r>
            <a:r>
              <a:rPr lang="fr-FR" dirty="0" err="1" smtClean="0"/>
              <a:t>Definition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 est un langage de description des services REST au format XML.  Il est une spécification di W3C initié par SUN (</a:t>
            </a:r>
            <a:r>
              <a:rPr lang="fr-FR" dirty="0" smtClean="0">
                <a:hlinkClick r:id="rId2"/>
              </a:rPr>
              <a:t>www.w.org/Submission/wadl</a:t>
            </a:r>
            <a:r>
              <a:rPr lang="fr-FR" dirty="0" smtClean="0"/>
              <a:t>) </a:t>
            </a:r>
          </a:p>
          <a:p>
            <a:pPr>
              <a:buFont typeface="Wingdings"/>
              <a:buChar char="è"/>
            </a:pPr>
            <a:r>
              <a:rPr lang="fr-FR" dirty="0" smtClean="0"/>
              <a:t>Il décrit les éléments à partir de leur type (Ressources, Verbes, Paramètre, type de requête, Réponse) </a:t>
            </a:r>
          </a:p>
          <a:p>
            <a:pPr>
              <a:buFont typeface="Wingdings"/>
              <a:buChar char="è"/>
            </a:pPr>
            <a:r>
              <a:rPr lang="fr-FR" dirty="0" smtClean="0"/>
              <a:t>Il fournit les informations descriptives d’un service permettant de construire des applications clientes exploitant les services REST.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9140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WADL </a:t>
            </a:r>
            <a:endParaRPr lang="fr-FR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00808"/>
            <a:ext cx="5132608" cy="3024336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491061"/>
            <a:ext cx="5292760" cy="24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049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Développer des Web Services REST avec JAVA</a:t>
            </a: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229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JAX-RS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Acronyme de Java API for </a:t>
            </a:r>
            <a:r>
              <a:rPr lang="fr-FR" dirty="0" err="1" smtClean="0"/>
              <a:t>RestFul</a:t>
            </a:r>
            <a:r>
              <a:rPr lang="fr-FR" dirty="0" smtClean="0"/>
              <a:t> Web Services </a:t>
            </a:r>
          </a:p>
          <a:p>
            <a:r>
              <a:rPr lang="fr-FR" dirty="0" smtClean="0"/>
              <a:t>Version courante 2.0 décrite par JSR 339</a:t>
            </a:r>
          </a:p>
          <a:p>
            <a:r>
              <a:rPr lang="fr-FR" dirty="0" smtClean="0"/>
              <a:t>Depuis la version, il fait partie intégrante de la spécification Java EE</a:t>
            </a:r>
          </a:p>
          <a:p>
            <a:r>
              <a:rPr lang="fr-FR" dirty="0" smtClean="0"/>
              <a:t>Décrit la mise en œuvre des services REST web coté client </a:t>
            </a:r>
          </a:p>
          <a:p>
            <a:r>
              <a:rPr lang="fr-FR" dirty="0" smtClean="0"/>
              <a:t>Son architecture se repose sur l’utilisation des classes et des annotations pour développer les services web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93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JAX-RS </a:t>
            </a:r>
            <a:r>
              <a:rPr lang="fr-FR" dirty="0" smtClean="0">
                <a:sym typeface="Wingdings" panose="05000000000000000000" pitchFamily="2" charset="2"/>
              </a:rPr>
              <a:t> Implémentation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JAX-RS est une spécification et autour de cette spécification sont développés plusieurs implémentations </a:t>
            </a:r>
          </a:p>
          <a:p>
            <a:pPr lvl="1"/>
            <a:r>
              <a:rPr lang="fr-FR" dirty="0" smtClean="0"/>
              <a:t>JERSEY : implémentation de référence fournie par Oracle ( </a:t>
            </a:r>
            <a:r>
              <a:rPr lang="fr-FR" dirty="0" smtClean="0">
                <a:hlinkClick r:id="rId2"/>
              </a:rPr>
              <a:t>http://jersey.java.net</a:t>
            </a:r>
            <a:r>
              <a:rPr lang="fr-FR" dirty="0" smtClean="0"/>
              <a:t> ) </a:t>
            </a:r>
          </a:p>
          <a:p>
            <a:pPr lvl="1"/>
            <a:r>
              <a:rPr lang="fr-FR" dirty="0" smtClean="0"/>
              <a:t>CXF : Fournie par Apache ( </a:t>
            </a:r>
            <a:r>
              <a:rPr lang="fr-FR" dirty="0" smtClean="0">
                <a:hlinkClick r:id="rId3"/>
              </a:rPr>
              <a:t>http://cfx.apache.org</a:t>
            </a:r>
            <a:r>
              <a:rPr lang="fr-FR" dirty="0" smtClean="0"/>
              <a:t> )</a:t>
            </a:r>
          </a:p>
          <a:p>
            <a:pPr lvl="1"/>
            <a:r>
              <a:rPr lang="fr-FR" dirty="0" err="1" smtClean="0"/>
              <a:t>RESTEasy</a:t>
            </a:r>
            <a:r>
              <a:rPr lang="fr-FR" dirty="0" smtClean="0"/>
              <a:t> : fournie par JBOSS</a:t>
            </a:r>
          </a:p>
          <a:p>
            <a:pPr lvl="1"/>
            <a:r>
              <a:rPr lang="fr-FR" dirty="0" smtClean="0"/>
              <a:t>RESTLET : L’un des premiers </a:t>
            </a:r>
            <a:r>
              <a:rPr lang="fr-FR" dirty="0" err="1" smtClean="0"/>
              <a:t>framework</a:t>
            </a:r>
            <a:r>
              <a:rPr lang="fr-FR" dirty="0" smtClean="0"/>
              <a:t> implémentant REST pour Java </a:t>
            </a:r>
          </a:p>
          <a:p>
            <a:pPr lvl="1"/>
            <a:endParaRPr lang="fr-FR" dirty="0"/>
          </a:p>
        </p:txBody>
      </p:sp>
      <p:sp>
        <p:nvSpPr>
          <p:cNvPr id="4" name="5-Point Star 3"/>
          <p:cNvSpPr/>
          <p:nvPr/>
        </p:nvSpPr>
        <p:spPr>
          <a:xfrm>
            <a:off x="683568" y="3068960"/>
            <a:ext cx="338336" cy="33833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50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du </a:t>
            </a:r>
            <a:r>
              <a:rPr lang="en-US" dirty="0" err="1" smtClean="0"/>
              <a:t>cours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3886200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b="1" dirty="0" err="1" smtClean="0"/>
              <a:t>Partie</a:t>
            </a:r>
            <a:r>
              <a:rPr lang="en-US" b="1" dirty="0" smtClean="0"/>
              <a:t> </a:t>
            </a:r>
            <a:r>
              <a:rPr lang="en-US" b="1" dirty="0" smtClean="0"/>
              <a:t>1 </a:t>
            </a:r>
            <a:endParaRPr lang="en-US" b="1" dirty="0" smtClean="0"/>
          </a:p>
          <a:p>
            <a:pPr marL="0" indent="0" algn="ctr">
              <a:buNone/>
            </a:pP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Introduction aux Web Services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L’utilisation</a:t>
            </a:r>
            <a:r>
              <a:rPr lang="en-US" dirty="0" smtClean="0"/>
              <a:t> du web </a:t>
            </a:r>
            <a:r>
              <a:rPr lang="en-US" dirty="0" err="1" smtClean="0"/>
              <a:t>aujourd’hui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Les Web Services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Définition</a:t>
            </a:r>
            <a:r>
              <a:rPr lang="en-US" dirty="0" smtClean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Type de web services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SOAP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REST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Web </a:t>
            </a:r>
            <a:r>
              <a:rPr lang="en-US" dirty="0" smtClean="0"/>
              <a:t>Service REST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Ressources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Verbes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Représentations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Introduction au format JSON</a:t>
            </a:r>
            <a:endParaRPr lang="en-US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en-US" dirty="0"/>
              <a:t>REST versus SOAP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WADL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4844901" y="1752600"/>
            <a:ext cx="3886200" cy="4572000"/>
          </a:xfrm>
          <a:ln w="1270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b="1" dirty="0" err="1" smtClean="0"/>
              <a:t>Partie</a:t>
            </a:r>
            <a:r>
              <a:rPr lang="en-US" b="1" dirty="0" smtClean="0"/>
              <a:t> </a:t>
            </a:r>
            <a:r>
              <a:rPr lang="en-US" b="1" dirty="0" smtClean="0"/>
              <a:t>2 </a:t>
            </a:r>
            <a:endParaRPr lang="en-US" b="1" dirty="0" smtClean="0"/>
          </a:p>
          <a:p>
            <a:pPr marL="0" indent="0" algn="ctr">
              <a:buNone/>
            </a:pPr>
            <a:r>
              <a:rPr lang="en-US" b="1" u="sng" dirty="0" err="1">
                <a:solidFill>
                  <a:schemeClr val="accent2">
                    <a:lumMod val="75000"/>
                  </a:schemeClr>
                </a:solidFill>
              </a:rPr>
              <a:t>Développer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 des Web Services REST avec JAVA – JAX-RS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Généralités</a:t>
            </a:r>
            <a:r>
              <a:rPr lang="en-US" dirty="0" smtClean="0"/>
              <a:t> JAX-RS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Rappels HTTP (</a:t>
            </a:r>
            <a:r>
              <a:rPr lang="en-US" dirty="0" err="1" smtClean="0"/>
              <a:t>Requête</a:t>
            </a:r>
            <a:r>
              <a:rPr lang="en-US" dirty="0" smtClean="0"/>
              <a:t>, </a:t>
            </a:r>
            <a:r>
              <a:rPr lang="en-US" dirty="0" err="1" smtClean="0"/>
              <a:t>Réponse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Dévelopement</a:t>
            </a:r>
            <a:r>
              <a:rPr lang="en-US" dirty="0" smtClean="0"/>
              <a:t> </a:t>
            </a:r>
            <a:r>
              <a:rPr lang="en-US" dirty="0" err="1" smtClean="0"/>
              <a:t>serveur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Chemin</a:t>
            </a:r>
            <a:r>
              <a:rPr lang="en-US" dirty="0" smtClean="0"/>
              <a:t> des </a:t>
            </a:r>
            <a:r>
              <a:rPr lang="en-US" dirty="0" err="1" smtClean="0"/>
              <a:t>ressources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Paramètres</a:t>
            </a:r>
            <a:r>
              <a:rPr lang="en-US" dirty="0" smtClean="0"/>
              <a:t> des </a:t>
            </a:r>
            <a:r>
              <a:rPr lang="en-US" dirty="0" err="1" smtClean="0"/>
              <a:t>requêtes</a:t>
            </a:r>
            <a:endParaRPr lang="en-US" dirty="0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JERSEY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Version actuelle 2.3.1 implémentant les spécifications de JAX-RS 2.0</a:t>
            </a:r>
          </a:p>
          <a:p>
            <a:r>
              <a:rPr lang="fr-FR" dirty="0" smtClean="0"/>
              <a:t>Intégré dans </a:t>
            </a:r>
            <a:r>
              <a:rPr lang="fr-FR" dirty="0" err="1" smtClean="0"/>
              <a:t>Glassfish</a:t>
            </a:r>
            <a:r>
              <a:rPr lang="fr-FR" dirty="0" smtClean="0"/>
              <a:t> et l’implémentation Java EE (6,7)</a:t>
            </a:r>
          </a:p>
          <a:p>
            <a:r>
              <a:rPr lang="fr-FR" dirty="0" smtClean="0"/>
              <a:t>Supportés dans </a:t>
            </a:r>
            <a:r>
              <a:rPr lang="fr-FR" dirty="0" err="1" smtClean="0"/>
              <a:t>Netbeans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7170" name="Picture 2" descr="https://jersey.java.net/images/jersey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620688"/>
            <a:ext cx="609600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50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JAX-RS : Développement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Basé sur POJO (Plain Old Java Object) en utilisant des annotations spécifiques JAX-RS</a:t>
            </a:r>
          </a:p>
          <a:p>
            <a:r>
              <a:rPr lang="fr-FR" dirty="0" smtClean="0"/>
              <a:t>Pas de modifications dans les fichiers de configuration </a:t>
            </a:r>
          </a:p>
          <a:p>
            <a:r>
              <a:rPr lang="fr-FR" dirty="0" smtClean="0"/>
              <a:t>Le service est déployé dans une application web</a:t>
            </a:r>
          </a:p>
          <a:p>
            <a:r>
              <a:rPr lang="fr-FR" dirty="0"/>
              <a:t>Pas de possibilité de développer le service à partir d’un WADL contrairement à SOAP</a:t>
            </a:r>
          </a:p>
          <a:p>
            <a:r>
              <a:rPr lang="fr-FR" dirty="0"/>
              <a:t>Approche </a:t>
            </a:r>
            <a:r>
              <a:rPr lang="fr-FR" dirty="0" err="1"/>
              <a:t>Bottom</a:t>
            </a:r>
            <a:r>
              <a:rPr lang="fr-FR" dirty="0"/>
              <a:t>/Up </a:t>
            </a:r>
          </a:p>
          <a:p>
            <a:pPr lvl="1"/>
            <a:r>
              <a:rPr lang="fr-FR" dirty="0"/>
              <a:t>Développer et annoter les classes</a:t>
            </a:r>
          </a:p>
          <a:p>
            <a:pPr lvl="1"/>
            <a:r>
              <a:rPr lang="fr-FR" dirty="0"/>
              <a:t>Le WADL est automatiquement généré par l’API 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90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Protocole HTTP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 Hyper </a:t>
            </a:r>
            <a:r>
              <a:rPr lang="fr-FR" dirty="0" err="1" smtClean="0"/>
              <a:t>Text</a:t>
            </a:r>
            <a:r>
              <a:rPr lang="fr-FR" dirty="0" smtClean="0"/>
              <a:t> Transfert Protocol</a:t>
            </a:r>
          </a:p>
          <a:p>
            <a:r>
              <a:rPr lang="fr-FR" dirty="0" smtClean="0"/>
              <a:t>Protocole permettant d’échanger des informations entre un client et un serveur utilisant TCP comme couche de transport </a:t>
            </a:r>
          </a:p>
          <a:p>
            <a:r>
              <a:rPr lang="fr-FR" dirty="0" smtClean="0"/>
              <a:t>Version courante 1.1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478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Requête HTTP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Requête envoyée par un client http vers un serveur WWW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ounded Rectangle 3"/>
          <p:cNvSpPr/>
          <p:nvPr/>
        </p:nvSpPr>
        <p:spPr>
          <a:xfrm>
            <a:off x="2699792" y="3140968"/>
            <a:ext cx="3456384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&lt;Méthode&gt; &lt;URI&gt; HTTP/&lt;version&gt;</a:t>
            </a:r>
          </a:p>
          <a:p>
            <a:pPr algn="ctr"/>
            <a:r>
              <a:rPr lang="fr-FR" sz="1200" dirty="0" smtClean="0"/>
              <a:t>[&lt;Champ d’en-tête&gt; : &lt;valeur&gt;]</a:t>
            </a:r>
          </a:p>
          <a:p>
            <a:pPr algn="ctr"/>
            <a:r>
              <a:rPr lang="fr-FR" sz="1200" dirty="0" smtClean="0"/>
              <a:t>Ligne blanche</a:t>
            </a:r>
          </a:p>
          <a:p>
            <a:pPr algn="ctr"/>
            <a:r>
              <a:rPr lang="fr-FR" sz="1200" dirty="0" smtClean="0"/>
              <a:t>[Corps de la requête]</a:t>
            </a:r>
            <a:endParaRPr lang="fr-FR" sz="1200" dirty="0"/>
          </a:p>
        </p:txBody>
      </p:sp>
      <p:sp>
        <p:nvSpPr>
          <p:cNvPr id="5" name="Line Callout 1 4"/>
          <p:cNvSpPr/>
          <p:nvPr/>
        </p:nvSpPr>
        <p:spPr>
          <a:xfrm>
            <a:off x="827584" y="2708920"/>
            <a:ext cx="1490464" cy="612648"/>
          </a:xfrm>
          <a:prstGeom prst="borderCallout1">
            <a:avLst>
              <a:gd name="adj1" fmla="val 45180"/>
              <a:gd name="adj2" fmla="val 97917"/>
              <a:gd name="adj3" fmla="val 93843"/>
              <a:gd name="adj4" fmla="val 1680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Methode</a:t>
            </a:r>
            <a:r>
              <a:rPr lang="fr-FR" sz="1000" dirty="0" smtClean="0"/>
              <a:t> de la </a:t>
            </a:r>
            <a:r>
              <a:rPr lang="fr-FR" sz="1000" dirty="0" err="1" smtClean="0"/>
              <a:t>requete</a:t>
            </a:r>
            <a:endParaRPr lang="fr-FR" sz="1000" dirty="0" smtClean="0"/>
          </a:p>
          <a:p>
            <a:pPr algn="ctr"/>
            <a:r>
              <a:rPr lang="fr-FR" sz="1000" dirty="0" smtClean="0"/>
              <a:t>GET, POST, PUT</a:t>
            </a:r>
            <a:endParaRPr lang="fr-FR" sz="1000" dirty="0"/>
          </a:p>
        </p:txBody>
      </p:sp>
      <p:sp>
        <p:nvSpPr>
          <p:cNvPr id="6" name="Line Callout 1 5"/>
          <p:cNvSpPr/>
          <p:nvPr/>
        </p:nvSpPr>
        <p:spPr>
          <a:xfrm>
            <a:off x="3347864" y="2204864"/>
            <a:ext cx="1490464" cy="612648"/>
          </a:xfrm>
          <a:prstGeom prst="borderCallout1">
            <a:avLst>
              <a:gd name="adj1" fmla="val 45180"/>
              <a:gd name="adj2" fmla="val 97917"/>
              <a:gd name="adj3" fmla="val 177799"/>
              <a:gd name="adj4" fmla="val 69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Ressource/Document demandé! </a:t>
            </a:r>
          </a:p>
          <a:p>
            <a:pPr algn="ctr"/>
            <a:r>
              <a:rPr lang="fr-FR" sz="1000" dirty="0" smtClean="0"/>
              <a:t>Image, HTML, JSON, XML…</a:t>
            </a:r>
            <a:endParaRPr lang="fr-FR" sz="1000" dirty="0"/>
          </a:p>
        </p:txBody>
      </p:sp>
      <p:sp>
        <p:nvSpPr>
          <p:cNvPr id="7" name="Line Callout 1 6"/>
          <p:cNvSpPr/>
          <p:nvPr/>
        </p:nvSpPr>
        <p:spPr>
          <a:xfrm>
            <a:off x="5796136" y="2209453"/>
            <a:ext cx="1490464" cy="612648"/>
          </a:xfrm>
          <a:prstGeom prst="borderCallout1">
            <a:avLst>
              <a:gd name="adj1" fmla="val 101150"/>
              <a:gd name="adj2" fmla="val 44875"/>
              <a:gd name="adj3" fmla="val 179354"/>
              <a:gd name="adj4" fmla="val -20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Version du protocole utilisée : 1.0 ou 1.1</a:t>
            </a:r>
            <a:endParaRPr lang="fr-FR" sz="1000" dirty="0"/>
          </a:p>
        </p:txBody>
      </p:sp>
      <p:sp>
        <p:nvSpPr>
          <p:cNvPr id="10" name="Line Callout 1 9"/>
          <p:cNvSpPr/>
          <p:nvPr/>
        </p:nvSpPr>
        <p:spPr>
          <a:xfrm>
            <a:off x="802854" y="3992882"/>
            <a:ext cx="1490464" cy="612648"/>
          </a:xfrm>
          <a:prstGeom prst="borderCallout1">
            <a:avLst>
              <a:gd name="adj1" fmla="val 45180"/>
              <a:gd name="adj2" fmla="val 97917"/>
              <a:gd name="adj3" fmla="val -77177"/>
              <a:gd name="adj4" fmla="val 1751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Informations concernant le client HTTP, l’utilisateur (cookies, localisation)</a:t>
            </a:r>
            <a:endParaRPr lang="fr-FR" sz="1000" dirty="0"/>
          </a:p>
        </p:txBody>
      </p:sp>
      <p:sp>
        <p:nvSpPr>
          <p:cNvPr id="11" name="Line Callout 1 10"/>
          <p:cNvSpPr/>
          <p:nvPr/>
        </p:nvSpPr>
        <p:spPr>
          <a:xfrm>
            <a:off x="5724128" y="4299206"/>
            <a:ext cx="1490464" cy="612648"/>
          </a:xfrm>
          <a:prstGeom prst="borderCallout1">
            <a:avLst>
              <a:gd name="adj1" fmla="val -1462"/>
              <a:gd name="adj2" fmla="val 49987"/>
              <a:gd name="adj3" fmla="val -63184"/>
              <a:gd name="adj4" fmla="val -811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Donnée envoyée au serveur, prise en compte pour les requêtes de type POST ou PUT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1159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Réponse HTTP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Réponse du serveur à une requête du client</a:t>
            </a:r>
            <a:endParaRPr lang="fr-FR" dirty="0"/>
          </a:p>
        </p:txBody>
      </p:sp>
      <p:sp>
        <p:nvSpPr>
          <p:cNvPr id="4" name="Rounded Rectangle 3"/>
          <p:cNvSpPr/>
          <p:nvPr/>
        </p:nvSpPr>
        <p:spPr>
          <a:xfrm>
            <a:off x="2699792" y="3140968"/>
            <a:ext cx="3456384" cy="9361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HTTP / &lt;Version&gt; &lt;Statut&gt; &lt;Commentaire&gt;</a:t>
            </a:r>
          </a:p>
          <a:p>
            <a:pPr algn="ctr"/>
            <a:r>
              <a:rPr lang="fr-FR" sz="1200" dirty="0" smtClean="0"/>
              <a:t>Content Type : &lt;Type MIME du contenu&gt; </a:t>
            </a:r>
          </a:p>
          <a:p>
            <a:pPr algn="ctr"/>
            <a:r>
              <a:rPr lang="fr-FR" sz="1200" dirty="0" smtClean="0"/>
              <a:t>[&lt;Champ d’en tête&gt;: &lt;valeur&gt;]</a:t>
            </a:r>
          </a:p>
          <a:p>
            <a:pPr algn="ctr"/>
            <a:r>
              <a:rPr lang="fr-FR" sz="1200" dirty="0" smtClean="0"/>
              <a:t>Ligne blanche</a:t>
            </a:r>
          </a:p>
          <a:p>
            <a:pPr algn="ctr"/>
            <a:r>
              <a:rPr lang="fr-FR" sz="1200" dirty="0" smtClean="0"/>
              <a:t>&lt;Contenu&gt;</a:t>
            </a:r>
            <a:endParaRPr lang="fr-FR" sz="1200" dirty="0"/>
          </a:p>
        </p:txBody>
      </p:sp>
      <p:sp>
        <p:nvSpPr>
          <p:cNvPr id="5" name="Line Callout 1 4"/>
          <p:cNvSpPr/>
          <p:nvPr/>
        </p:nvSpPr>
        <p:spPr>
          <a:xfrm>
            <a:off x="827584" y="2708920"/>
            <a:ext cx="1490464" cy="612648"/>
          </a:xfrm>
          <a:prstGeom prst="borderCallout1">
            <a:avLst>
              <a:gd name="adj1" fmla="val 45180"/>
              <a:gd name="adj2" fmla="val 97917"/>
              <a:gd name="adj3" fmla="val 87624"/>
              <a:gd name="adj4" fmla="val 182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Version du protocole utilisée : 1.0 ou 1.1</a:t>
            </a:r>
            <a:endParaRPr lang="fr-FR" sz="1000" dirty="0"/>
          </a:p>
        </p:txBody>
      </p:sp>
      <p:sp>
        <p:nvSpPr>
          <p:cNvPr id="6" name="Line Callout 1 5"/>
          <p:cNvSpPr/>
          <p:nvPr/>
        </p:nvSpPr>
        <p:spPr>
          <a:xfrm>
            <a:off x="3347864" y="2204864"/>
            <a:ext cx="1490464" cy="720080"/>
          </a:xfrm>
          <a:prstGeom prst="borderCallout1">
            <a:avLst>
              <a:gd name="adj1" fmla="val 98041"/>
              <a:gd name="adj2" fmla="val 43597"/>
              <a:gd name="adj3" fmla="val 140761"/>
              <a:gd name="adj4" fmla="val 57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Statut de la réponse caractérisé par des codes prédéfinis par le protocole http : 200/404/500</a:t>
            </a:r>
            <a:endParaRPr lang="fr-FR" sz="1000" dirty="0"/>
          </a:p>
        </p:txBody>
      </p:sp>
      <p:sp>
        <p:nvSpPr>
          <p:cNvPr id="7" name="Line Callout 1 6"/>
          <p:cNvSpPr/>
          <p:nvPr/>
        </p:nvSpPr>
        <p:spPr>
          <a:xfrm>
            <a:off x="5796136" y="2209453"/>
            <a:ext cx="1490464" cy="612648"/>
          </a:xfrm>
          <a:prstGeom prst="borderCallout1">
            <a:avLst>
              <a:gd name="adj1" fmla="val 101150"/>
              <a:gd name="adj2" fmla="val 44875"/>
              <a:gd name="adj3" fmla="val 179354"/>
              <a:gd name="adj4" fmla="val -20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Information descriptive sur le statut</a:t>
            </a:r>
            <a:endParaRPr lang="fr-FR" sz="1000" dirty="0"/>
          </a:p>
        </p:txBody>
      </p:sp>
      <p:sp>
        <p:nvSpPr>
          <p:cNvPr id="10" name="Line Callout 1 9"/>
          <p:cNvSpPr/>
          <p:nvPr/>
        </p:nvSpPr>
        <p:spPr>
          <a:xfrm>
            <a:off x="802854" y="3992882"/>
            <a:ext cx="1490464" cy="612648"/>
          </a:xfrm>
          <a:prstGeom prst="borderCallout1">
            <a:avLst>
              <a:gd name="adj1" fmla="val 45180"/>
              <a:gd name="adj2" fmla="val 97917"/>
              <a:gd name="adj3" fmla="val -56966"/>
              <a:gd name="adj4" fmla="val 177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Informations concernant le serveur</a:t>
            </a:r>
            <a:endParaRPr lang="fr-FR" sz="1000" dirty="0"/>
          </a:p>
        </p:txBody>
      </p:sp>
      <p:sp>
        <p:nvSpPr>
          <p:cNvPr id="11" name="Line Callout 1 10"/>
          <p:cNvSpPr/>
          <p:nvPr/>
        </p:nvSpPr>
        <p:spPr>
          <a:xfrm>
            <a:off x="6732240" y="3612451"/>
            <a:ext cx="1490464" cy="612648"/>
          </a:xfrm>
          <a:prstGeom prst="borderCallout1">
            <a:avLst>
              <a:gd name="adj1" fmla="val -1462"/>
              <a:gd name="adj2" fmla="val 49987"/>
              <a:gd name="adj3" fmla="val -30534"/>
              <a:gd name="adj4" fmla="val -72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Information sur le type MIME du contenu: XML/html/JSON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06521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Annotation JAX-RS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La spécification JAX-RS dispose d’un ensemble d’annotation permettant d’exposer une classe java dans un services web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@</a:t>
            </a:r>
            <a:r>
              <a:rPr lang="fr-FR" dirty="0" err="1"/>
              <a:t>P</a:t>
            </a:r>
            <a:r>
              <a:rPr lang="fr-FR" dirty="0" err="1" smtClean="0"/>
              <a:t>ath</a:t>
            </a:r>
            <a:r>
              <a:rPr lang="fr-FR" dirty="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@GET, @POST, @PUT, @DELETE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@</a:t>
            </a:r>
            <a:r>
              <a:rPr lang="fr-FR" dirty="0" err="1" smtClean="0"/>
              <a:t>Produces</a:t>
            </a:r>
            <a:r>
              <a:rPr lang="fr-FR" dirty="0" smtClean="0"/>
              <a:t>, @Consumes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@</a:t>
            </a:r>
            <a:r>
              <a:rPr lang="fr-FR" dirty="0" err="1" smtClean="0"/>
              <a:t>PathParam</a:t>
            </a:r>
            <a:endParaRPr lang="fr-FR" dirty="0" smtClean="0"/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468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JAX-RS : @PATH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L’annotation permet de rendre une classe accessible par une requête HTTP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Elle définit la racine des ressources (</a:t>
            </a:r>
            <a:r>
              <a:rPr lang="fr-FR" dirty="0" err="1" smtClean="0"/>
              <a:t>Root</a:t>
            </a:r>
            <a:r>
              <a:rPr lang="fr-FR" dirty="0" smtClean="0"/>
              <a:t> Racine Ressources)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La valeur donnée correspond à </a:t>
            </a:r>
            <a:r>
              <a:rPr lang="fr-FR" dirty="0" err="1" smtClean="0"/>
              <a:t>l’uri</a:t>
            </a:r>
            <a:r>
              <a:rPr lang="fr-FR" dirty="0" smtClean="0"/>
              <a:t> relative de la ressource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187624" y="4653136"/>
            <a:ext cx="356439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Courier New"/>
              </a:rPr>
              <a:t>@Path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/>
              </a:rPr>
              <a:t>"category"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200" dirty="0" smtClean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8000FF"/>
                </a:solidFill>
                <a:latin typeface="Courier New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CategoryFacade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latin typeface="Courier New"/>
              </a:rPr>
              <a:t>{</a:t>
            </a:r>
          </a:p>
          <a:p>
            <a:r>
              <a:rPr lang="en-US" sz="1200" b="1" dirty="0" smtClean="0">
                <a:solidFill>
                  <a:srgbClr val="000080"/>
                </a:solidFill>
                <a:effectLst/>
                <a:latin typeface="Courier New"/>
              </a:rPr>
              <a:t>……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/>
              </a:rPr>
              <a:t>}</a:t>
            </a:r>
            <a:endParaRPr lang="en-US" sz="12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4828510"/>
            <a:ext cx="3600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hlinkClick r:id="rId2"/>
              </a:rPr>
              <a:t>http://</a:t>
            </a:r>
            <a:r>
              <a:rPr lang="fr-FR" sz="1100" dirty="0" smtClean="0">
                <a:hlinkClick r:id="rId2"/>
              </a:rPr>
              <a:t>localhost:8080/Bibliotheque/webresources/category</a:t>
            </a:r>
            <a:r>
              <a:rPr lang="fr-FR" sz="1100" dirty="0" smtClean="0"/>
              <a:t> </a:t>
            </a:r>
            <a:endParaRPr lang="fr-FR" sz="1100" dirty="0"/>
          </a:p>
        </p:txBody>
      </p:sp>
      <p:sp>
        <p:nvSpPr>
          <p:cNvPr id="6" name="Line Callout 1 5"/>
          <p:cNvSpPr/>
          <p:nvPr/>
        </p:nvSpPr>
        <p:spPr>
          <a:xfrm>
            <a:off x="5113759" y="4221088"/>
            <a:ext cx="1512168" cy="423056"/>
          </a:xfrm>
          <a:prstGeom prst="borderCallout1">
            <a:avLst>
              <a:gd name="adj1" fmla="val 96709"/>
              <a:gd name="adj2" fmla="val 50877"/>
              <a:gd name="adj3" fmla="val 166761"/>
              <a:gd name="adj4" fmla="val 32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Adresse du serveur</a:t>
            </a:r>
            <a:endParaRPr lang="fr-FR" sz="1200" dirty="0"/>
          </a:p>
        </p:txBody>
      </p:sp>
      <p:sp>
        <p:nvSpPr>
          <p:cNvPr id="7" name="Line Callout 1 6"/>
          <p:cNvSpPr/>
          <p:nvPr/>
        </p:nvSpPr>
        <p:spPr>
          <a:xfrm>
            <a:off x="4860032" y="5346154"/>
            <a:ext cx="1512168" cy="423056"/>
          </a:xfrm>
          <a:prstGeom prst="borderCallout1">
            <a:avLst>
              <a:gd name="adj1" fmla="val -2356"/>
              <a:gd name="adj2" fmla="val 52137"/>
              <a:gd name="adj3" fmla="val -80902"/>
              <a:gd name="adj4" fmla="val 76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Port</a:t>
            </a:r>
            <a:endParaRPr lang="fr-FR" sz="1200" dirty="0"/>
          </a:p>
        </p:txBody>
      </p:sp>
      <p:sp>
        <p:nvSpPr>
          <p:cNvPr id="8" name="Line Callout 1 7"/>
          <p:cNvSpPr/>
          <p:nvPr/>
        </p:nvSpPr>
        <p:spPr>
          <a:xfrm>
            <a:off x="6516216" y="5328220"/>
            <a:ext cx="1512168" cy="423056"/>
          </a:xfrm>
          <a:prstGeom prst="borderCallout1">
            <a:avLst>
              <a:gd name="adj1" fmla="val -2356"/>
              <a:gd name="adj2" fmla="val 52137"/>
              <a:gd name="adj3" fmla="val -56136"/>
              <a:gd name="adj4" fmla="val 328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Contexte de l’application</a:t>
            </a:r>
            <a:endParaRPr lang="fr-FR" sz="1200" dirty="0"/>
          </a:p>
        </p:txBody>
      </p:sp>
      <p:sp>
        <p:nvSpPr>
          <p:cNvPr id="9" name="Left Brace 8"/>
          <p:cNvSpPr/>
          <p:nvPr/>
        </p:nvSpPr>
        <p:spPr>
          <a:xfrm rot="16200000">
            <a:off x="6947657" y="4365713"/>
            <a:ext cx="145235" cy="14401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Line Callout 1 9"/>
          <p:cNvSpPr/>
          <p:nvPr/>
        </p:nvSpPr>
        <p:spPr>
          <a:xfrm>
            <a:off x="7164288" y="4230080"/>
            <a:ext cx="1512168" cy="423056"/>
          </a:xfrm>
          <a:prstGeom prst="borderCallout1">
            <a:avLst>
              <a:gd name="adj1" fmla="val 96709"/>
              <a:gd name="adj2" fmla="val 50877"/>
              <a:gd name="adj3" fmla="val 180270"/>
              <a:gd name="adj4" fmla="val 599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Ressource 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73529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JAX-RS : @PATH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L’annotation peut être utilisée pour annoter des méthodes d’une classe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L’URI résultante est la concaténation entre le valeur de @pat de la classe et celle de la méthode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187624" y="3717032"/>
            <a:ext cx="4464496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000000"/>
                </a:solidFill>
                <a:latin typeface="Courier New"/>
              </a:rPr>
              <a:t>@</a:t>
            </a:r>
            <a:r>
              <a:rPr lang="fr-FR" sz="1100" dirty="0" err="1">
                <a:solidFill>
                  <a:srgbClr val="000000"/>
                </a:solidFill>
                <a:latin typeface="Courier New"/>
              </a:rPr>
              <a:t>Path</a:t>
            </a:r>
            <a:r>
              <a:rPr lang="fr-FR" sz="11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11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1100" dirty="0" err="1">
                <a:solidFill>
                  <a:srgbClr val="808080"/>
                </a:solidFill>
                <a:latin typeface="Courier New"/>
              </a:rPr>
              <a:t>category</a:t>
            </a:r>
            <a:r>
              <a:rPr lang="fr-FR" sz="11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11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100" dirty="0" smtClean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fr-FR" sz="11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dirty="0">
                <a:solidFill>
                  <a:srgbClr val="8000FF"/>
                </a:solidFill>
                <a:latin typeface="Courier New"/>
              </a:rPr>
              <a:t>class</a:t>
            </a:r>
            <a:r>
              <a:rPr lang="fr-FR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/>
              </a:rPr>
              <a:t>CategoryFacade</a:t>
            </a:r>
            <a:r>
              <a:rPr lang="fr-FR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fr-FR" sz="11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/>
              </a:rPr>
              <a:t>@</a:t>
            </a:r>
            <a:r>
              <a:rPr lang="fr-FR" sz="1100" dirty="0">
                <a:solidFill>
                  <a:srgbClr val="000000"/>
                </a:solidFill>
                <a:latin typeface="Courier New"/>
              </a:rPr>
              <a:t>GET </a:t>
            </a:r>
            <a:endParaRPr lang="fr-FR" sz="11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/>
              </a:rPr>
              <a:t>@</a:t>
            </a:r>
            <a:r>
              <a:rPr lang="fr-FR" sz="1100" dirty="0" err="1">
                <a:solidFill>
                  <a:srgbClr val="000000"/>
                </a:solidFill>
                <a:latin typeface="Courier New"/>
              </a:rPr>
              <a:t>Produces</a:t>
            </a:r>
            <a:r>
              <a:rPr lang="fr-FR" sz="1100" b="1" dirty="0">
                <a:solidFill>
                  <a:srgbClr val="000080"/>
                </a:solidFill>
                <a:latin typeface="Courier New"/>
              </a:rPr>
              <a:t>({</a:t>
            </a:r>
            <a:r>
              <a:rPr lang="fr-FR" sz="1100" dirty="0" err="1">
                <a:solidFill>
                  <a:srgbClr val="000000"/>
                </a:solidFill>
                <a:latin typeface="Courier New"/>
              </a:rPr>
              <a:t>MediaType</a:t>
            </a:r>
            <a:r>
              <a:rPr lang="fr-FR" sz="11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/>
              </a:rPr>
              <a:t>APPLICATION_XML</a:t>
            </a:r>
            <a:r>
              <a:rPr lang="fr-FR" sz="11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/>
              </a:rPr>
              <a:t>MediaType</a:t>
            </a:r>
            <a:r>
              <a:rPr lang="fr-FR" sz="11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/>
              </a:rPr>
              <a:t>APPLICATION_JSON</a:t>
            </a:r>
            <a:r>
              <a:rPr lang="fr-FR" sz="1100" b="1" dirty="0">
                <a:solidFill>
                  <a:srgbClr val="000080"/>
                </a:solidFill>
                <a:latin typeface="Courier New"/>
              </a:rPr>
              <a:t>})</a:t>
            </a:r>
            <a:r>
              <a:rPr lang="fr-FR" sz="11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/>
              </a:rPr>
              <a:t>@</a:t>
            </a:r>
            <a:r>
              <a:rPr lang="fr-FR" sz="1100" dirty="0" err="1">
                <a:solidFill>
                  <a:srgbClr val="000000"/>
                </a:solidFill>
                <a:latin typeface="Courier New"/>
              </a:rPr>
              <a:t>Path</a:t>
            </a:r>
            <a:r>
              <a:rPr lang="fr-FR" sz="11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1100" dirty="0">
                <a:solidFill>
                  <a:srgbClr val="808080"/>
                </a:solidFill>
                <a:latin typeface="Courier New"/>
              </a:rPr>
              <a:t>"test"</a:t>
            </a:r>
            <a:r>
              <a:rPr lang="fr-FR" sz="11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100" dirty="0" smtClean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fr-FR" sz="11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dirty="0">
                <a:solidFill>
                  <a:srgbClr val="000000"/>
                </a:solidFill>
                <a:latin typeface="Courier New"/>
              </a:rPr>
              <a:t>String hello</a:t>
            </a:r>
            <a:r>
              <a:rPr lang="fr-FR" sz="1100" b="1" dirty="0" smtClean="0">
                <a:solidFill>
                  <a:srgbClr val="000080"/>
                </a:solidFill>
                <a:latin typeface="Courier New"/>
              </a:rPr>
              <a:t>()</a:t>
            </a:r>
          </a:p>
          <a:p>
            <a:r>
              <a:rPr lang="fr-FR" sz="11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fr-FR" sz="11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fr-FR" sz="11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/>
              </a:rPr>
              <a:t>"Hello World!"</a:t>
            </a:r>
            <a:r>
              <a:rPr lang="fr-FR" sz="11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fr-FR" sz="11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100" b="1" dirty="0" smtClean="0">
                <a:solidFill>
                  <a:srgbClr val="000080"/>
                </a:solidFill>
                <a:latin typeface="Courier New"/>
              </a:rPr>
              <a:t>}</a:t>
            </a:r>
          </a:p>
          <a:p>
            <a:r>
              <a:rPr lang="fr-FR" sz="1100" b="1" dirty="0" smtClean="0">
                <a:solidFill>
                  <a:srgbClr val="000080"/>
                </a:solidFill>
                <a:effectLst/>
                <a:latin typeface="Courier New"/>
              </a:rPr>
              <a:t>..</a:t>
            </a:r>
          </a:p>
          <a:p>
            <a:r>
              <a:rPr lang="fr-FR" sz="1100" b="1" dirty="0">
                <a:solidFill>
                  <a:srgbClr val="000080"/>
                </a:solidFill>
                <a:latin typeface="Courier New"/>
              </a:rPr>
              <a:t>}</a:t>
            </a:r>
            <a:endParaRPr lang="fr-FR" sz="1100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9952" y="6093296"/>
            <a:ext cx="4176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hlinkClick r:id="rId2"/>
              </a:rPr>
              <a:t>http://</a:t>
            </a:r>
            <a:r>
              <a:rPr lang="fr-FR" sz="1100" dirty="0" smtClean="0">
                <a:hlinkClick r:id="rId2"/>
              </a:rPr>
              <a:t>localhost:8080/Bibliotheque/webresources/category/hello</a:t>
            </a:r>
            <a:r>
              <a:rPr lang="fr-FR" sz="1100" dirty="0" smtClean="0"/>
              <a:t>   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26971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JAX-RS : @PATH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La valeur définie dans l’annotation @</a:t>
            </a:r>
            <a:r>
              <a:rPr lang="fr-FR" dirty="0" err="1" smtClean="0"/>
              <a:t>Path</a:t>
            </a:r>
            <a:r>
              <a:rPr lang="fr-FR" dirty="0" smtClean="0"/>
              <a:t> n’est forcément un constante, elle peut être variable.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Possibilité de définir des expressions plus complexes, appelées Template </a:t>
            </a:r>
            <a:r>
              <a:rPr lang="fr-FR" dirty="0" err="1" smtClean="0"/>
              <a:t>Parameters</a:t>
            </a:r>
            <a:r>
              <a:rPr lang="fr-FR" dirty="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Les contenus complexes sont délimités par « {} »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Possibilité de mixer dans la valeur @</a:t>
            </a:r>
            <a:r>
              <a:rPr lang="fr-FR" dirty="0" err="1" smtClean="0"/>
              <a:t>Path</a:t>
            </a:r>
            <a:r>
              <a:rPr lang="fr-FR" dirty="0" smtClean="0"/>
              <a:t> des expressions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915816" y="4653136"/>
            <a:ext cx="561662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>
                <a:solidFill>
                  <a:srgbClr val="000000"/>
                </a:solidFill>
                <a:latin typeface="Courier New"/>
              </a:rPr>
              <a:t>@GET </a:t>
            </a:r>
            <a:endParaRPr lang="fr-FR" sz="1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000" dirty="0" smtClean="0">
                <a:solidFill>
                  <a:srgbClr val="000000"/>
                </a:solidFill>
                <a:latin typeface="Courier New"/>
              </a:rPr>
              <a:t>@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Consumes 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({</a:t>
            </a:r>
            <a:r>
              <a:rPr lang="fr-FR" sz="1000" dirty="0" err="1">
                <a:solidFill>
                  <a:srgbClr val="000000"/>
                </a:solidFill>
                <a:latin typeface="Courier New"/>
              </a:rPr>
              <a:t>MediaType</a:t>
            </a:r>
            <a:r>
              <a:rPr lang="fr-FR" sz="10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fr-FR" sz="1000" dirty="0" err="1">
                <a:solidFill>
                  <a:srgbClr val="000000"/>
                </a:solidFill>
                <a:latin typeface="Courier New"/>
              </a:rPr>
              <a:t>APPLICATION_JSON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dirty="0" err="1">
                <a:solidFill>
                  <a:srgbClr val="000000"/>
                </a:solidFill>
                <a:latin typeface="Courier New"/>
              </a:rPr>
              <a:t>MediaType</a:t>
            </a:r>
            <a:r>
              <a:rPr lang="fr-FR" sz="10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fr-FR" sz="1000" dirty="0" err="1">
                <a:solidFill>
                  <a:srgbClr val="000000"/>
                </a:solidFill>
                <a:latin typeface="Courier New"/>
              </a:rPr>
              <a:t>APPLICATION_XML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})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 @</a:t>
            </a:r>
            <a:r>
              <a:rPr lang="fr-FR" sz="1000" dirty="0" err="1">
                <a:solidFill>
                  <a:srgbClr val="000000"/>
                </a:solidFill>
                <a:latin typeface="Courier New"/>
              </a:rPr>
              <a:t>Produces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({</a:t>
            </a:r>
            <a:r>
              <a:rPr lang="fr-FR" sz="1000" dirty="0" err="1">
                <a:solidFill>
                  <a:srgbClr val="000000"/>
                </a:solidFill>
                <a:latin typeface="Courier New"/>
              </a:rPr>
              <a:t>MediaType</a:t>
            </a:r>
            <a:r>
              <a:rPr lang="fr-FR" sz="10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fr-FR" sz="1000" dirty="0" err="1">
                <a:solidFill>
                  <a:srgbClr val="000000"/>
                </a:solidFill>
                <a:latin typeface="Courier New"/>
              </a:rPr>
              <a:t>APPLICATION_JSON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dirty="0" err="1">
                <a:solidFill>
                  <a:srgbClr val="000000"/>
                </a:solidFill>
                <a:latin typeface="Courier New"/>
              </a:rPr>
              <a:t>MediaType</a:t>
            </a:r>
            <a:r>
              <a:rPr lang="fr-FR" sz="10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fr-FR" sz="1000" dirty="0" err="1">
                <a:solidFill>
                  <a:srgbClr val="000000"/>
                </a:solidFill>
                <a:latin typeface="Courier New"/>
              </a:rPr>
              <a:t>APPLICATION_XML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})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 @</a:t>
            </a:r>
            <a:r>
              <a:rPr lang="fr-FR" sz="1000" dirty="0" err="1">
                <a:solidFill>
                  <a:srgbClr val="000000"/>
                </a:solidFill>
                <a:latin typeface="Courier New"/>
              </a:rPr>
              <a:t>Path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1000" dirty="0">
                <a:solidFill>
                  <a:srgbClr val="808080"/>
                </a:solidFill>
                <a:latin typeface="Courier New"/>
              </a:rPr>
              <a:t>"{nom}"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000" dirty="0" smtClean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fr-FR" sz="1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String hello 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@</a:t>
            </a:r>
            <a:r>
              <a:rPr lang="fr-FR" sz="1000" dirty="0" err="1">
                <a:solidFill>
                  <a:srgbClr val="000000"/>
                </a:solidFill>
                <a:latin typeface="Courier New"/>
              </a:rPr>
              <a:t>PathParam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1000" dirty="0">
                <a:solidFill>
                  <a:srgbClr val="808080"/>
                </a:solidFill>
                <a:latin typeface="Courier New"/>
              </a:rPr>
              <a:t>"nom"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 String nom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){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000" b="1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fr-FR" sz="1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dirty="0">
                <a:solidFill>
                  <a:srgbClr val="808080"/>
                </a:solidFill>
                <a:latin typeface="Courier New"/>
              </a:rPr>
              <a:t>"Hello "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+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 nom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000" b="1" dirty="0" smtClean="0">
                <a:solidFill>
                  <a:srgbClr val="000080"/>
                </a:solidFill>
                <a:latin typeface="Courier New"/>
              </a:rPr>
              <a:t>}</a:t>
            </a:r>
            <a:endParaRPr lang="fr-FR" sz="1000" dirty="0"/>
          </a:p>
          <a:p>
            <a:pPr algn="ctr"/>
            <a:endParaRPr lang="fr-FR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2920008" y="5978837"/>
            <a:ext cx="5468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hlinkClick r:id="rId2"/>
              </a:rPr>
              <a:t>http://</a:t>
            </a:r>
            <a:r>
              <a:rPr lang="fr-FR" sz="1100" dirty="0" smtClean="0">
                <a:hlinkClick r:id="rId2"/>
              </a:rPr>
              <a:t>localhost:8080/Bibliotheque/webresources/category/hello/Miage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237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@GET, @POST, @PUT, @DELETE</a:t>
            </a:r>
            <a:br>
              <a:rPr lang="fr-FR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z="1800" dirty="0" smtClean="0"/>
              <a:t>Permettent de mapper une méthode à un type de requête HTTP </a:t>
            </a:r>
          </a:p>
          <a:p>
            <a:r>
              <a:rPr lang="fr-FR" sz="1800" dirty="0" smtClean="0"/>
              <a:t>Ne sont utilisables que sur des méthodes </a:t>
            </a:r>
          </a:p>
          <a:p>
            <a:r>
              <a:rPr lang="fr-FR" sz="1800" dirty="0" smtClean="0"/>
              <a:t>Le nom de la méthode n’a pas d’importance, JAX détermine la méthode à exécuter en fonction de la requête  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99592" y="3140968"/>
            <a:ext cx="4464496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000000"/>
                </a:solidFill>
                <a:latin typeface="Courier New"/>
              </a:rPr>
              <a:t>@</a:t>
            </a:r>
            <a:r>
              <a:rPr lang="fr-FR" sz="1100" dirty="0" err="1">
                <a:solidFill>
                  <a:srgbClr val="000000"/>
                </a:solidFill>
                <a:latin typeface="Courier New"/>
              </a:rPr>
              <a:t>Path</a:t>
            </a:r>
            <a:r>
              <a:rPr lang="fr-FR" sz="11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11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1100" dirty="0" err="1">
                <a:solidFill>
                  <a:srgbClr val="808080"/>
                </a:solidFill>
                <a:latin typeface="Courier New"/>
              </a:rPr>
              <a:t>category</a:t>
            </a:r>
            <a:r>
              <a:rPr lang="fr-FR" sz="11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11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100" dirty="0" smtClean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fr-FR" sz="11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dirty="0">
                <a:solidFill>
                  <a:srgbClr val="8000FF"/>
                </a:solidFill>
                <a:latin typeface="Courier New"/>
              </a:rPr>
              <a:t>class</a:t>
            </a:r>
            <a:r>
              <a:rPr lang="fr-FR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/>
              </a:rPr>
              <a:t>CategoryFacade</a:t>
            </a:r>
            <a:r>
              <a:rPr lang="fr-FR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fr-FR" sz="11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/>
              </a:rPr>
              <a:t>@</a:t>
            </a:r>
            <a:r>
              <a:rPr lang="fr-FR" sz="1100" dirty="0">
                <a:solidFill>
                  <a:srgbClr val="000000"/>
                </a:solidFill>
                <a:latin typeface="Courier New"/>
              </a:rPr>
              <a:t>GET </a:t>
            </a:r>
            <a:endParaRPr lang="fr-FR" sz="11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/>
              </a:rPr>
              <a:t>@</a:t>
            </a:r>
            <a:r>
              <a:rPr lang="fr-FR" sz="1100" dirty="0" err="1">
                <a:solidFill>
                  <a:srgbClr val="000000"/>
                </a:solidFill>
                <a:latin typeface="Courier New"/>
              </a:rPr>
              <a:t>Produces</a:t>
            </a:r>
            <a:r>
              <a:rPr lang="fr-FR" sz="1100" b="1" dirty="0">
                <a:solidFill>
                  <a:srgbClr val="000080"/>
                </a:solidFill>
                <a:latin typeface="Courier New"/>
              </a:rPr>
              <a:t>({</a:t>
            </a:r>
            <a:r>
              <a:rPr lang="fr-FR" sz="1100" dirty="0" err="1">
                <a:solidFill>
                  <a:srgbClr val="000000"/>
                </a:solidFill>
                <a:latin typeface="Courier New"/>
              </a:rPr>
              <a:t>MediaType</a:t>
            </a:r>
            <a:r>
              <a:rPr lang="fr-FR" sz="11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/>
              </a:rPr>
              <a:t>APPLICATION_XML</a:t>
            </a:r>
            <a:r>
              <a:rPr lang="fr-FR" sz="11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/>
              </a:rPr>
              <a:t>MediaType</a:t>
            </a:r>
            <a:r>
              <a:rPr lang="fr-FR" sz="11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/>
              </a:rPr>
              <a:t>APPLICATION_JSON</a:t>
            </a:r>
            <a:r>
              <a:rPr lang="fr-FR" sz="1100" b="1" dirty="0">
                <a:solidFill>
                  <a:srgbClr val="000080"/>
                </a:solidFill>
                <a:latin typeface="Courier New"/>
              </a:rPr>
              <a:t>})</a:t>
            </a:r>
            <a:r>
              <a:rPr lang="fr-FR" sz="11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/>
              </a:rPr>
              <a:t>@</a:t>
            </a:r>
            <a:r>
              <a:rPr lang="fr-FR" sz="1100" dirty="0" err="1">
                <a:solidFill>
                  <a:srgbClr val="000000"/>
                </a:solidFill>
                <a:latin typeface="Courier New"/>
              </a:rPr>
              <a:t>Path</a:t>
            </a:r>
            <a:r>
              <a:rPr lang="fr-FR" sz="11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1100" dirty="0">
                <a:solidFill>
                  <a:srgbClr val="808080"/>
                </a:solidFill>
                <a:latin typeface="Courier New"/>
              </a:rPr>
              <a:t>"test"</a:t>
            </a:r>
            <a:r>
              <a:rPr lang="fr-FR" sz="11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100" dirty="0" smtClean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fr-FR" sz="11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dirty="0">
                <a:solidFill>
                  <a:srgbClr val="000000"/>
                </a:solidFill>
                <a:latin typeface="Courier New"/>
              </a:rPr>
              <a:t>String hello</a:t>
            </a:r>
            <a:r>
              <a:rPr lang="fr-FR" sz="1100" b="1" dirty="0" smtClean="0">
                <a:solidFill>
                  <a:srgbClr val="000080"/>
                </a:solidFill>
                <a:latin typeface="Courier New"/>
              </a:rPr>
              <a:t>()</a:t>
            </a:r>
          </a:p>
          <a:p>
            <a:r>
              <a:rPr lang="fr-FR" sz="11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fr-FR" sz="11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fr-FR" sz="11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/>
              </a:rPr>
              <a:t>"Hello World!"</a:t>
            </a:r>
            <a:r>
              <a:rPr lang="fr-FR" sz="11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fr-FR" sz="11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100" b="1" dirty="0" smtClean="0">
                <a:solidFill>
                  <a:srgbClr val="000080"/>
                </a:solidFill>
                <a:latin typeface="Courier New"/>
              </a:rPr>
              <a:t>}</a:t>
            </a:r>
          </a:p>
          <a:p>
            <a:r>
              <a:rPr lang="fr-FR" sz="1100" b="1" dirty="0" smtClean="0">
                <a:solidFill>
                  <a:srgbClr val="000080"/>
                </a:solidFill>
                <a:effectLst/>
                <a:latin typeface="Courier New"/>
              </a:rPr>
              <a:t>..</a:t>
            </a:r>
          </a:p>
          <a:p>
            <a:r>
              <a:rPr lang="fr-FR" sz="1100" b="1" dirty="0">
                <a:solidFill>
                  <a:srgbClr val="000080"/>
                </a:solidFill>
                <a:latin typeface="Courier New"/>
              </a:rPr>
              <a:t>}</a:t>
            </a:r>
            <a:endParaRPr lang="fr-FR" sz="11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47864" y="4833156"/>
            <a:ext cx="561662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>
                <a:solidFill>
                  <a:srgbClr val="000000"/>
                </a:solidFill>
                <a:latin typeface="Courier New"/>
              </a:rPr>
              <a:t>@GET </a:t>
            </a:r>
            <a:endParaRPr lang="fr-FR" sz="1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000" dirty="0" smtClean="0">
                <a:solidFill>
                  <a:srgbClr val="000000"/>
                </a:solidFill>
                <a:latin typeface="Courier New"/>
              </a:rPr>
              <a:t>@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Consumes 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({</a:t>
            </a:r>
            <a:r>
              <a:rPr lang="fr-FR" sz="1000" dirty="0" err="1">
                <a:solidFill>
                  <a:srgbClr val="000000"/>
                </a:solidFill>
                <a:latin typeface="Courier New"/>
              </a:rPr>
              <a:t>MediaType</a:t>
            </a:r>
            <a:r>
              <a:rPr lang="fr-FR" sz="10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fr-FR" sz="1000" dirty="0" err="1">
                <a:solidFill>
                  <a:srgbClr val="000000"/>
                </a:solidFill>
                <a:latin typeface="Courier New"/>
              </a:rPr>
              <a:t>APPLICATION_JSON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dirty="0" err="1">
                <a:solidFill>
                  <a:srgbClr val="000000"/>
                </a:solidFill>
                <a:latin typeface="Courier New"/>
              </a:rPr>
              <a:t>MediaType</a:t>
            </a:r>
            <a:r>
              <a:rPr lang="fr-FR" sz="10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fr-FR" sz="1000" dirty="0" err="1">
                <a:solidFill>
                  <a:srgbClr val="000000"/>
                </a:solidFill>
                <a:latin typeface="Courier New"/>
              </a:rPr>
              <a:t>APPLICATION_XML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})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 @</a:t>
            </a:r>
            <a:r>
              <a:rPr lang="fr-FR" sz="1000" dirty="0" err="1">
                <a:solidFill>
                  <a:srgbClr val="000000"/>
                </a:solidFill>
                <a:latin typeface="Courier New"/>
              </a:rPr>
              <a:t>Produces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({</a:t>
            </a:r>
            <a:r>
              <a:rPr lang="fr-FR" sz="1000" dirty="0" err="1">
                <a:solidFill>
                  <a:srgbClr val="000000"/>
                </a:solidFill>
                <a:latin typeface="Courier New"/>
              </a:rPr>
              <a:t>MediaType</a:t>
            </a:r>
            <a:r>
              <a:rPr lang="fr-FR" sz="10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fr-FR" sz="1000" dirty="0" err="1">
                <a:solidFill>
                  <a:srgbClr val="000000"/>
                </a:solidFill>
                <a:latin typeface="Courier New"/>
              </a:rPr>
              <a:t>APPLICATION_JSON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dirty="0" err="1">
                <a:solidFill>
                  <a:srgbClr val="000000"/>
                </a:solidFill>
                <a:latin typeface="Courier New"/>
              </a:rPr>
              <a:t>MediaType</a:t>
            </a:r>
            <a:r>
              <a:rPr lang="fr-FR" sz="10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fr-FR" sz="1000" dirty="0" err="1">
                <a:solidFill>
                  <a:srgbClr val="000000"/>
                </a:solidFill>
                <a:latin typeface="Courier New"/>
              </a:rPr>
              <a:t>APPLICATION_XML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})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 @</a:t>
            </a:r>
            <a:r>
              <a:rPr lang="fr-FR" sz="1000" dirty="0" err="1">
                <a:solidFill>
                  <a:srgbClr val="000000"/>
                </a:solidFill>
                <a:latin typeface="Courier New"/>
              </a:rPr>
              <a:t>Path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1000" dirty="0">
                <a:solidFill>
                  <a:srgbClr val="808080"/>
                </a:solidFill>
                <a:latin typeface="Courier New"/>
              </a:rPr>
              <a:t>"{nom}"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000" dirty="0" smtClean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fr-FR" sz="1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String hello 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@</a:t>
            </a:r>
            <a:r>
              <a:rPr lang="fr-FR" sz="1000" dirty="0" err="1">
                <a:solidFill>
                  <a:srgbClr val="000000"/>
                </a:solidFill>
                <a:latin typeface="Courier New"/>
              </a:rPr>
              <a:t>PathParam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1000" dirty="0">
                <a:solidFill>
                  <a:srgbClr val="808080"/>
                </a:solidFill>
                <a:latin typeface="Courier New"/>
              </a:rPr>
              <a:t>"nom"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 String nom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){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000" b="1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fr-FR" sz="1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dirty="0">
                <a:solidFill>
                  <a:srgbClr val="808080"/>
                </a:solidFill>
                <a:latin typeface="Courier New"/>
              </a:rPr>
              <a:t>"Hello "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+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 nom</a:t>
            </a:r>
            <a:r>
              <a:rPr lang="fr-FR" sz="10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fr-FR" sz="10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000" b="1" dirty="0" smtClean="0">
                <a:solidFill>
                  <a:srgbClr val="000080"/>
                </a:solidFill>
                <a:latin typeface="Courier New"/>
              </a:rPr>
              <a:t>}</a:t>
            </a:r>
            <a:endParaRPr lang="fr-FR" sz="1000" dirty="0"/>
          </a:p>
          <a:p>
            <a:pPr algn="ctr"/>
            <a:endParaRPr lang="fr-FR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330352" y="6057292"/>
            <a:ext cx="5468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hlinkClick r:id="rId2"/>
              </a:rPr>
              <a:t>http</a:t>
            </a:r>
            <a:r>
              <a:rPr lang="fr-FR" sz="1100">
                <a:hlinkClick r:id="rId2"/>
              </a:rPr>
              <a:t>://</a:t>
            </a:r>
            <a:r>
              <a:rPr lang="fr-FR" sz="1100" smtClean="0">
                <a:hlinkClick r:id="rId2"/>
              </a:rPr>
              <a:t>localhost:8080/Bibliotheque/webresources/category/Miage</a:t>
            </a:r>
            <a:endParaRPr lang="fr-FR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606305" y="2879358"/>
            <a:ext cx="4176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http://</a:t>
            </a:r>
            <a:r>
              <a:rPr lang="fr-FR" sz="1100" dirty="0" smtClean="0"/>
              <a:t>localhost:8080/Bibliotheque/webresources/category/test   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97630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Introduction aux Web Services</a:t>
            </a: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Partie</a:t>
            </a:r>
            <a:r>
              <a:rPr lang="en-US" dirty="0" smtClean="0"/>
              <a:t> 1</a:t>
            </a:r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@GET, @POST, @PUT, @DELETE</a:t>
            </a:r>
            <a:br>
              <a:rPr lang="fr-FR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Les opérations CRUD sur les ressources sont réalisées au travers des méthodes de la requête HTTP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645024"/>
            <a:ext cx="780678" cy="744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169" y="3462148"/>
            <a:ext cx="956799" cy="97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30885" y="4433897"/>
            <a:ext cx="1269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GET, POST</a:t>
            </a:r>
          </a:p>
          <a:p>
            <a:r>
              <a:rPr lang="fr-FR" dirty="0" smtClean="0"/>
              <a:t>PUT, DELETE</a:t>
            </a:r>
            <a:endParaRPr lang="fr-FR" dirty="0"/>
          </a:p>
        </p:txBody>
      </p:sp>
      <p:grpSp>
        <p:nvGrpSpPr>
          <p:cNvPr id="16" name="Group 15"/>
          <p:cNvGrpSpPr/>
          <p:nvPr/>
        </p:nvGrpSpPr>
        <p:grpSpPr>
          <a:xfrm>
            <a:off x="4211960" y="3373087"/>
            <a:ext cx="3240360" cy="2520280"/>
            <a:chOff x="4139952" y="3373087"/>
            <a:chExt cx="3240360" cy="2520280"/>
          </a:xfrm>
        </p:grpSpPr>
        <p:sp>
          <p:nvSpPr>
            <p:cNvPr id="11" name="Rounded Rectangle 10"/>
            <p:cNvSpPr/>
            <p:nvPr/>
          </p:nvSpPr>
          <p:spPr>
            <a:xfrm>
              <a:off x="4139952" y="3373087"/>
              <a:ext cx="3240360" cy="252028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355977" y="3557281"/>
              <a:ext cx="2901015" cy="8940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200" dirty="0" smtClean="0"/>
                <a:t>/books </a:t>
              </a:r>
            </a:p>
            <a:p>
              <a:r>
                <a:rPr lang="fr-FR" sz="1200" dirty="0" smtClean="0"/>
                <a:t>GET : Liste des livres </a:t>
              </a:r>
            </a:p>
            <a:p>
              <a:r>
                <a:rPr lang="fr-FR" sz="1200" dirty="0" smtClean="0"/>
                <a:t>POST : Créer un nouveau livre</a:t>
              </a:r>
              <a:endParaRPr lang="fr-FR" sz="12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355976" y="4695239"/>
              <a:ext cx="2901015" cy="8940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200" dirty="0" smtClean="0"/>
                <a:t>/books/{id}</a:t>
              </a:r>
            </a:p>
            <a:p>
              <a:r>
                <a:rPr lang="fr-FR" sz="1200" dirty="0" smtClean="0"/>
                <a:t>GET : Livre identifié par l’id </a:t>
              </a:r>
            </a:p>
            <a:p>
              <a:r>
                <a:rPr lang="fr-FR" sz="1200" dirty="0" smtClean="0"/>
                <a:t>PUT: Mis à jour du livre identifié par id </a:t>
              </a:r>
            </a:p>
            <a:p>
              <a:r>
                <a:rPr lang="fr-FR" sz="1200" dirty="0" smtClean="0"/>
                <a:t>DELETE : Supprimer le livre identifié par id </a:t>
              </a:r>
              <a:endParaRPr lang="fr-FR" sz="1200" dirty="0"/>
            </a:p>
          </p:txBody>
        </p:sp>
      </p:grp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 flipV="1">
            <a:off x="1896294" y="3948023"/>
            <a:ext cx="1430875" cy="69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4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@GET, @POST, @PUT, @DELETE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1527448"/>
            <a:ext cx="7992888" cy="504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@</a:t>
            </a:r>
            <a:r>
              <a:rPr lang="fr-FR" sz="800" dirty="0" err="1" smtClean="0">
                <a:solidFill>
                  <a:srgbClr val="000000"/>
                </a:solidFill>
                <a:latin typeface="Courier New"/>
              </a:rPr>
              <a:t>Path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"livre"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800" dirty="0" smtClean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dirty="0">
                <a:solidFill>
                  <a:srgbClr val="8000FF"/>
                </a:solidFill>
                <a:latin typeface="Courier New"/>
              </a:rPr>
              <a:t>class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LivreFacadeREST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b="1" dirty="0" err="1">
                <a:solidFill>
                  <a:srgbClr val="0000FF"/>
                </a:solidFill>
                <a:latin typeface="Courier New"/>
              </a:rPr>
              <a:t>extends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AbstractFacade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Livre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&gt;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800" dirty="0" smtClean="0">
              <a:solidFill>
                <a:srgbClr val="000000"/>
              </a:solidFill>
              <a:latin typeface="Courier New"/>
            </a:endParaRPr>
          </a:p>
          <a:p>
            <a:endParaRPr lang="fr-FR" sz="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@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POST @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Override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@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Consumes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({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"application/</a:t>
            </a:r>
            <a:r>
              <a:rPr lang="fr-FR" sz="800" dirty="0" err="1">
                <a:solidFill>
                  <a:srgbClr val="808080"/>
                </a:solidFill>
                <a:latin typeface="Courier New"/>
              </a:rPr>
              <a:t>xml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"application/</a:t>
            </a:r>
            <a:r>
              <a:rPr lang="fr-FR" sz="800" dirty="0" err="1">
                <a:solidFill>
                  <a:srgbClr val="808080"/>
                </a:solidFill>
                <a:latin typeface="Courier New"/>
              </a:rPr>
              <a:t>json</a:t>
            </a:r>
            <a:r>
              <a:rPr lang="fr-FR" sz="800" dirty="0" smtClean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800" b="1" dirty="0" smtClean="0">
                <a:solidFill>
                  <a:srgbClr val="000080"/>
                </a:solidFill>
                <a:latin typeface="Courier New"/>
              </a:rPr>
              <a:t>})</a:t>
            </a:r>
            <a:endParaRPr lang="fr-FR" sz="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800" dirty="0" smtClean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dirty="0" err="1">
                <a:solidFill>
                  <a:srgbClr val="8000FF"/>
                </a:solidFill>
                <a:latin typeface="Courier New"/>
              </a:rPr>
              <a:t>void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create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Livre 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entity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800" b="1" dirty="0" err="1" smtClean="0">
                <a:solidFill>
                  <a:srgbClr val="0000FF"/>
                </a:solidFill>
                <a:latin typeface="Courier New"/>
              </a:rPr>
              <a:t>super</a:t>
            </a:r>
            <a:r>
              <a:rPr lang="fr-FR" sz="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fr-FR" sz="800" dirty="0" err="1" smtClean="0">
                <a:solidFill>
                  <a:srgbClr val="000000"/>
                </a:solidFill>
                <a:latin typeface="Courier New"/>
              </a:rPr>
              <a:t>create</a:t>
            </a:r>
            <a:r>
              <a:rPr lang="fr-FR" sz="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800" dirty="0" err="1" smtClean="0">
                <a:solidFill>
                  <a:srgbClr val="000000"/>
                </a:solidFill>
                <a:latin typeface="Courier New"/>
              </a:rPr>
              <a:t>entity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8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endParaRPr lang="fr-FR" sz="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@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PUT @</a:t>
            </a:r>
            <a:r>
              <a:rPr lang="fr-FR" sz="800" dirty="0" err="1" smtClean="0">
                <a:solidFill>
                  <a:srgbClr val="000000"/>
                </a:solidFill>
                <a:latin typeface="Courier New"/>
              </a:rPr>
              <a:t>Override</a:t>
            </a:r>
            <a:endParaRPr lang="fr-FR" sz="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@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Consumes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({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"application/</a:t>
            </a:r>
            <a:r>
              <a:rPr lang="fr-FR" sz="800" dirty="0" err="1">
                <a:solidFill>
                  <a:srgbClr val="808080"/>
                </a:solidFill>
                <a:latin typeface="Courier New"/>
              </a:rPr>
              <a:t>xml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"application/</a:t>
            </a:r>
            <a:r>
              <a:rPr lang="fr-FR" sz="800" dirty="0" err="1">
                <a:solidFill>
                  <a:srgbClr val="808080"/>
                </a:solidFill>
                <a:latin typeface="Courier New"/>
              </a:rPr>
              <a:t>json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})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800" dirty="0" smtClean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dirty="0" err="1">
                <a:solidFill>
                  <a:srgbClr val="8000FF"/>
                </a:solidFill>
                <a:latin typeface="Courier New"/>
              </a:rPr>
              <a:t>void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edit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Livre 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entity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800" b="1" dirty="0" err="1" smtClean="0">
                <a:solidFill>
                  <a:srgbClr val="0000FF"/>
                </a:solidFill>
                <a:latin typeface="Courier New"/>
              </a:rPr>
              <a:t>super</a:t>
            </a:r>
            <a:r>
              <a:rPr lang="fr-FR" sz="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fr-FR" sz="800" dirty="0" err="1" smtClean="0">
                <a:solidFill>
                  <a:srgbClr val="000000"/>
                </a:solidFill>
                <a:latin typeface="Courier New"/>
              </a:rPr>
              <a:t>edit</a:t>
            </a:r>
            <a:r>
              <a:rPr lang="fr-FR" sz="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800" dirty="0" err="1" smtClean="0">
                <a:solidFill>
                  <a:srgbClr val="000000"/>
                </a:solidFill>
                <a:latin typeface="Courier New"/>
              </a:rPr>
              <a:t>entity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8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endParaRPr lang="fr-FR" sz="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@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DELETE @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Path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"{id}"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800" dirty="0" smtClean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dirty="0" err="1">
                <a:solidFill>
                  <a:srgbClr val="8000FF"/>
                </a:solidFill>
                <a:latin typeface="Courier New"/>
              </a:rPr>
              <a:t>void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remove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@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PathParam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"id"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Long id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800" b="1" dirty="0" err="1" smtClean="0">
                <a:solidFill>
                  <a:srgbClr val="0000FF"/>
                </a:solidFill>
                <a:latin typeface="Courier New"/>
              </a:rPr>
              <a:t>super</a:t>
            </a:r>
            <a:r>
              <a:rPr lang="fr-FR" sz="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fr-FR" sz="800" dirty="0" err="1" smtClean="0">
                <a:solidFill>
                  <a:srgbClr val="000000"/>
                </a:solidFill>
                <a:latin typeface="Courier New"/>
              </a:rPr>
              <a:t>remove</a:t>
            </a:r>
            <a:r>
              <a:rPr lang="fr-FR" sz="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800" b="1" dirty="0" err="1" smtClean="0">
                <a:solidFill>
                  <a:srgbClr val="0000FF"/>
                </a:solidFill>
                <a:latin typeface="Courier New"/>
              </a:rPr>
              <a:t>super</a:t>
            </a:r>
            <a:r>
              <a:rPr lang="fr-FR" sz="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fr-FR" sz="800" dirty="0" err="1" smtClean="0">
                <a:solidFill>
                  <a:srgbClr val="000000"/>
                </a:solidFill>
                <a:latin typeface="Courier New"/>
              </a:rPr>
              <a:t>find</a:t>
            </a:r>
            <a:r>
              <a:rPr lang="fr-FR" sz="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id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));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8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endParaRPr lang="fr-FR" sz="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@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GET @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Path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"{id}"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@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Produces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({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"application/</a:t>
            </a:r>
            <a:r>
              <a:rPr lang="fr-FR" sz="800" dirty="0" err="1">
                <a:solidFill>
                  <a:srgbClr val="808080"/>
                </a:solidFill>
                <a:latin typeface="Courier New"/>
              </a:rPr>
              <a:t>xml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"application/</a:t>
            </a:r>
            <a:r>
              <a:rPr lang="fr-FR" sz="800" dirty="0" err="1">
                <a:solidFill>
                  <a:srgbClr val="808080"/>
                </a:solidFill>
                <a:latin typeface="Courier New"/>
              </a:rPr>
              <a:t>json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})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800" dirty="0" smtClean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Livre 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find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@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PathParam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"id"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Long id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800" b="1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b="1" dirty="0" err="1">
                <a:solidFill>
                  <a:srgbClr val="0000FF"/>
                </a:solidFill>
                <a:latin typeface="Courier New"/>
              </a:rPr>
              <a:t>super</a:t>
            </a:r>
            <a:r>
              <a:rPr lang="fr-FR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find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id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8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endParaRPr lang="fr-FR" sz="800" dirty="0">
              <a:solidFill>
                <a:srgbClr val="000000"/>
              </a:solidFill>
              <a:latin typeface="Courier New"/>
            </a:endParaRP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@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GET @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Override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@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Produces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({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"application/</a:t>
            </a:r>
            <a:r>
              <a:rPr lang="fr-FR" sz="800" dirty="0" err="1">
                <a:solidFill>
                  <a:srgbClr val="808080"/>
                </a:solidFill>
                <a:latin typeface="Courier New"/>
              </a:rPr>
              <a:t>xml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"application/</a:t>
            </a:r>
            <a:r>
              <a:rPr lang="fr-FR" sz="800" dirty="0" err="1">
                <a:solidFill>
                  <a:srgbClr val="808080"/>
                </a:solidFill>
                <a:latin typeface="Courier New"/>
              </a:rPr>
              <a:t>json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})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800" dirty="0" smtClean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List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Livre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&gt;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findAll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()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b="1" dirty="0" smtClean="0">
                <a:solidFill>
                  <a:srgbClr val="000080"/>
                </a:solidFill>
                <a:latin typeface="Courier New"/>
              </a:rPr>
              <a:t>{</a:t>
            </a: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b="1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b="1" dirty="0" err="1">
                <a:solidFill>
                  <a:srgbClr val="0000FF"/>
                </a:solidFill>
                <a:latin typeface="Courier New"/>
              </a:rPr>
              <a:t>super</a:t>
            </a:r>
            <a:r>
              <a:rPr lang="fr-FR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findAll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();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8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endParaRPr lang="fr-FR" sz="800" dirty="0">
              <a:solidFill>
                <a:srgbClr val="000000"/>
              </a:solidFill>
              <a:latin typeface="Courier New"/>
            </a:endParaRP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@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GET @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Path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"{</a:t>
            </a:r>
            <a:r>
              <a:rPr lang="fr-FR" sz="800" dirty="0" err="1">
                <a:solidFill>
                  <a:srgbClr val="808080"/>
                </a:solidFill>
                <a:latin typeface="Courier New"/>
              </a:rPr>
              <a:t>from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}/{to}"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@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Produces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({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"application/</a:t>
            </a:r>
            <a:r>
              <a:rPr lang="fr-FR" sz="800" dirty="0" err="1">
                <a:solidFill>
                  <a:srgbClr val="808080"/>
                </a:solidFill>
                <a:latin typeface="Courier New"/>
              </a:rPr>
              <a:t>xml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"application/</a:t>
            </a:r>
            <a:r>
              <a:rPr lang="fr-FR" sz="800" dirty="0" err="1">
                <a:solidFill>
                  <a:srgbClr val="808080"/>
                </a:solidFill>
                <a:latin typeface="Courier New"/>
              </a:rPr>
              <a:t>json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})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800" dirty="0" smtClean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List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Livre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&gt;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findRange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@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PathParam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800" dirty="0" err="1">
                <a:solidFill>
                  <a:srgbClr val="808080"/>
                </a:solidFill>
                <a:latin typeface="Courier New"/>
              </a:rPr>
              <a:t>from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Integer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@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PathParam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800" dirty="0">
                <a:solidFill>
                  <a:srgbClr val="808080"/>
                </a:solidFill>
                <a:latin typeface="Courier New"/>
              </a:rPr>
              <a:t>"to"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Integer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to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800" b="1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b="1" dirty="0" err="1">
                <a:solidFill>
                  <a:srgbClr val="0000FF"/>
                </a:solidFill>
                <a:latin typeface="Courier New"/>
              </a:rPr>
              <a:t>super</a:t>
            </a:r>
            <a:r>
              <a:rPr lang="fr-FR" sz="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findRange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fr-FR" sz="800" b="1" dirty="0">
                <a:solidFill>
                  <a:srgbClr val="0000FF"/>
                </a:solidFill>
                <a:latin typeface="Courier New"/>
              </a:rPr>
              <a:t>new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8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[]{</a:t>
            </a:r>
            <a:r>
              <a:rPr lang="fr-FR" sz="800" dirty="0" err="1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to</a:t>
            </a:r>
            <a:r>
              <a:rPr lang="fr-FR" sz="800" b="1" dirty="0">
                <a:solidFill>
                  <a:srgbClr val="000080"/>
                </a:solidFill>
                <a:latin typeface="Courier New"/>
              </a:rPr>
              <a:t>});</a:t>
            </a:r>
            <a:r>
              <a:rPr lang="fr-FR" sz="8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8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8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fr-FR" sz="800" dirty="0"/>
          </a:p>
          <a:p>
            <a:pPr algn="ctr"/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70359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des requêtes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JAX-RS fournit des mécanismes pour extraire des paramètres dans la requête </a:t>
            </a:r>
          </a:p>
          <a:p>
            <a:r>
              <a:rPr lang="fr-FR" dirty="0" smtClean="0"/>
              <a:t>Utilisés sur les paramètres des méthodes des ressources pour réaliser des injections de contenu</a:t>
            </a:r>
          </a:p>
          <a:p>
            <a:r>
              <a:rPr lang="fr-FR" dirty="0" smtClean="0"/>
              <a:t>Différentes annotations : </a:t>
            </a:r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PathParam</a:t>
            </a:r>
            <a:r>
              <a:rPr lang="fr-FR" dirty="0" smtClean="0"/>
              <a:t> : valeurs dans </a:t>
            </a:r>
            <a:r>
              <a:rPr lang="fr-FR" dirty="0" err="1" smtClean="0"/>
              <a:t>templates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QueryParam</a:t>
            </a:r>
            <a:r>
              <a:rPr lang="fr-FR" dirty="0" smtClean="0"/>
              <a:t> : valeurs des paramètres de la requête </a:t>
            </a:r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FormParam</a:t>
            </a:r>
            <a:r>
              <a:rPr lang="fr-FR" dirty="0" smtClean="0"/>
              <a:t> : Valeurs des paramètres de formulaire </a:t>
            </a:r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HeaderParam</a:t>
            </a:r>
            <a:r>
              <a:rPr lang="fr-FR" dirty="0" smtClean="0"/>
              <a:t>: Valeurs dans l’en tète de la requête </a:t>
            </a:r>
          </a:p>
          <a:p>
            <a:pPr lvl="1"/>
            <a:r>
              <a:rPr lang="fr-FR" dirty="0" smtClean="0"/>
              <a:t> @</a:t>
            </a:r>
            <a:r>
              <a:rPr lang="fr-FR" dirty="0" err="1" smtClean="0"/>
              <a:t>CookieParam</a:t>
            </a:r>
            <a:r>
              <a:rPr lang="fr-FR" dirty="0" smtClean="0"/>
              <a:t> : Valeurs des cookies </a:t>
            </a:r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Context</a:t>
            </a:r>
            <a:r>
              <a:rPr lang="fr-FR" dirty="0" smtClean="0"/>
              <a:t> : Informations liés au contexte de la ressource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256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du web aujourd’hui (1)</a:t>
            </a:r>
            <a:endParaRPr lang="fr-F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891183" cy="844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01008"/>
            <a:ext cx="932706" cy="932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329" y="4438278"/>
            <a:ext cx="731912" cy="74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4355976" y="1844824"/>
            <a:ext cx="3240360" cy="1656184"/>
            <a:chOff x="4355976" y="1844824"/>
            <a:chExt cx="3240360" cy="1656184"/>
          </a:xfrm>
        </p:grpSpPr>
        <p:grpSp>
          <p:nvGrpSpPr>
            <p:cNvPr id="7" name="Group 6"/>
            <p:cNvGrpSpPr/>
            <p:nvPr/>
          </p:nvGrpSpPr>
          <p:grpSpPr>
            <a:xfrm>
              <a:off x="4355976" y="1844824"/>
              <a:ext cx="3240360" cy="1656184"/>
              <a:chOff x="4355976" y="1844824"/>
              <a:chExt cx="3240360" cy="1656184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4355976" y="1844824"/>
                <a:ext cx="3240360" cy="1656184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endParaRPr lang="fr-FR" dirty="0"/>
              </a:p>
              <a:p>
                <a:pPr algn="ctr"/>
                <a:endParaRPr lang="fr-FR" dirty="0" smtClean="0"/>
              </a:p>
              <a:p>
                <a:pPr algn="ctr"/>
                <a:endParaRPr lang="fr-FR" dirty="0"/>
              </a:p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Serveur d’applications</a:t>
                </a:r>
                <a:endParaRPr lang="fr-FR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669453" y="1986726"/>
                <a:ext cx="517689" cy="583909"/>
                <a:chOff x="4572000" y="1946019"/>
                <a:chExt cx="517689" cy="583909"/>
              </a:xfrm>
            </p:grpSpPr>
            <p:pic>
              <p:nvPicPr>
                <p:cNvPr id="1033" name="Picture 9" descr="folder icon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72000" y="1946019"/>
                  <a:ext cx="517689" cy="5176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" name="Oval 10"/>
                <p:cNvSpPr/>
                <p:nvPr/>
              </p:nvSpPr>
              <p:spPr>
                <a:xfrm>
                  <a:off x="4697680" y="2273314"/>
                  <a:ext cx="266328" cy="25661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2</a:t>
                  </a:r>
                  <a:endParaRPr lang="fr-FR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6056042" y="2002615"/>
                <a:ext cx="517689" cy="583909"/>
                <a:chOff x="4572000" y="1946019"/>
                <a:chExt cx="517689" cy="583909"/>
              </a:xfrm>
            </p:grpSpPr>
            <p:pic>
              <p:nvPicPr>
                <p:cNvPr id="25" name="Picture 9" descr="folder icon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72000" y="1946019"/>
                  <a:ext cx="517689" cy="5176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Oval 25"/>
                <p:cNvSpPr/>
                <p:nvPr/>
              </p:nvSpPr>
              <p:spPr>
                <a:xfrm>
                  <a:off x="4697680" y="2273314"/>
                  <a:ext cx="266328" cy="25661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2</a:t>
                  </a:r>
                  <a:endParaRPr lang="fr-FR" dirty="0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5389533" y="2713623"/>
                <a:ext cx="517689" cy="583909"/>
                <a:chOff x="4572000" y="1946019"/>
                <a:chExt cx="517689" cy="583909"/>
              </a:xfrm>
            </p:grpSpPr>
            <p:pic>
              <p:nvPicPr>
                <p:cNvPr id="28" name="Picture 9" descr="folder icon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72000" y="1946019"/>
                  <a:ext cx="517689" cy="5176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Oval 28"/>
                <p:cNvSpPr/>
                <p:nvPr/>
              </p:nvSpPr>
              <p:spPr>
                <a:xfrm>
                  <a:off x="4697680" y="2273314"/>
                  <a:ext cx="266328" cy="25661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2</a:t>
                  </a:r>
                  <a:endParaRPr lang="fr-FR" dirty="0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757685" y="2545263"/>
                <a:ext cx="517689" cy="583909"/>
                <a:chOff x="4572000" y="1946019"/>
                <a:chExt cx="517689" cy="583909"/>
              </a:xfrm>
            </p:grpSpPr>
            <p:pic>
              <p:nvPicPr>
                <p:cNvPr id="31" name="Picture 9" descr="folder icon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72000" y="1946019"/>
                  <a:ext cx="517689" cy="5176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" name="Oval 31"/>
                <p:cNvSpPr/>
                <p:nvPr/>
              </p:nvSpPr>
              <p:spPr>
                <a:xfrm>
                  <a:off x="4697680" y="2273314"/>
                  <a:ext cx="266328" cy="25661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2</a:t>
                  </a:r>
                  <a:endParaRPr lang="fr-FR" dirty="0"/>
                </a:p>
              </p:txBody>
            </p:sp>
          </p:grpSp>
        </p:grpSp>
        <p:cxnSp>
          <p:nvCxnSpPr>
            <p:cNvPr id="17" name="Straight Arrow Connector 16"/>
            <p:cNvCxnSpPr>
              <a:endCxn id="28" idx="0"/>
            </p:cNvCxnSpPr>
            <p:nvPr/>
          </p:nvCxnSpPr>
          <p:spPr>
            <a:xfrm>
              <a:off x="5187142" y="2245570"/>
              <a:ext cx="461236" cy="4680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8" idx="3"/>
              <a:endCxn id="31" idx="1"/>
            </p:cNvCxnSpPr>
            <p:nvPr/>
          </p:nvCxnSpPr>
          <p:spPr>
            <a:xfrm flipV="1">
              <a:off x="5907222" y="2804108"/>
              <a:ext cx="850463" cy="1683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Arrow Connector 35"/>
          <p:cNvCxnSpPr>
            <a:stCxn id="10" idx="2"/>
          </p:cNvCxnSpPr>
          <p:nvPr/>
        </p:nvCxnSpPr>
        <p:spPr>
          <a:xfrm>
            <a:off x="5976156" y="3501008"/>
            <a:ext cx="0" cy="689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 descr="facebook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856" y="236286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twitt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77" y="3360015"/>
            <a:ext cx="876175" cy="87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Arrow Connector 54"/>
          <p:cNvCxnSpPr>
            <a:stCxn id="16" idx="3"/>
            <a:endCxn id="1037" idx="1"/>
          </p:cNvCxnSpPr>
          <p:nvPr/>
        </p:nvCxnSpPr>
        <p:spPr>
          <a:xfrm flipV="1">
            <a:off x="7596336" y="3798103"/>
            <a:ext cx="487041" cy="997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Picture 15" descr="a, box, google, social, white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146" y="4619982"/>
            <a:ext cx="523131" cy="52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/>
          <p:cNvCxnSpPr>
            <a:stCxn id="10" idx="3"/>
            <a:endCxn id="1035" idx="1"/>
          </p:cNvCxnSpPr>
          <p:nvPr/>
        </p:nvCxnSpPr>
        <p:spPr>
          <a:xfrm>
            <a:off x="7596336" y="2672916"/>
            <a:ext cx="243520" cy="299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3"/>
            <a:endCxn id="1039" idx="1"/>
          </p:cNvCxnSpPr>
          <p:nvPr/>
        </p:nvCxnSpPr>
        <p:spPr>
          <a:xfrm>
            <a:off x="7596336" y="4795453"/>
            <a:ext cx="801810" cy="86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345184" y="1484784"/>
            <a:ext cx="7104272" cy="1319322"/>
            <a:chOff x="1345184" y="1484784"/>
            <a:chExt cx="7104272" cy="1319322"/>
          </a:xfrm>
        </p:grpSpPr>
        <p:cxnSp>
          <p:nvCxnSpPr>
            <p:cNvPr id="1041" name="Elbow Connector 1040"/>
            <p:cNvCxnSpPr>
              <a:stCxn id="1029" idx="0"/>
            </p:cNvCxnSpPr>
            <p:nvPr/>
          </p:nvCxnSpPr>
          <p:spPr>
            <a:xfrm rot="16200000" flipH="1">
              <a:off x="4597698" y="-1047651"/>
              <a:ext cx="599243" cy="7104272"/>
            </a:xfrm>
            <a:prstGeom prst="bentConnector4">
              <a:avLst>
                <a:gd name="adj1" fmla="val -90602"/>
                <a:gd name="adj2" fmla="val 9966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4681205" y="1484784"/>
              <a:ext cx="266328" cy="256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fr-FR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790775" y="2504415"/>
            <a:ext cx="2565201" cy="256614"/>
            <a:chOff x="1790775" y="2504415"/>
            <a:chExt cx="2565201" cy="256614"/>
          </a:xfrm>
        </p:grpSpPr>
        <p:cxnSp>
          <p:nvCxnSpPr>
            <p:cNvPr id="62" name="Straight Arrow Connector 61"/>
            <p:cNvCxnSpPr>
              <a:stCxn id="1029" idx="3"/>
              <a:endCxn id="10" idx="1"/>
            </p:cNvCxnSpPr>
            <p:nvPr/>
          </p:nvCxnSpPr>
          <p:spPr>
            <a:xfrm>
              <a:off x="1790775" y="2626961"/>
              <a:ext cx="2565201" cy="459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2940211" y="2504415"/>
              <a:ext cx="266328" cy="256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fr-FR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88282" y="2888288"/>
            <a:ext cx="2667694" cy="1079073"/>
            <a:chOff x="1688282" y="2888288"/>
            <a:chExt cx="2667694" cy="1079073"/>
          </a:xfrm>
        </p:grpSpPr>
        <p:cxnSp>
          <p:nvCxnSpPr>
            <p:cNvPr id="1024" name="Straight Arrow Connector 1023"/>
            <p:cNvCxnSpPr>
              <a:stCxn id="1030" idx="3"/>
            </p:cNvCxnSpPr>
            <p:nvPr/>
          </p:nvCxnSpPr>
          <p:spPr>
            <a:xfrm flipV="1">
              <a:off x="1688282" y="2888288"/>
              <a:ext cx="2667694" cy="10790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2952440" y="3262223"/>
              <a:ext cx="266328" cy="256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fr-FR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688282" y="3798103"/>
            <a:ext cx="6395095" cy="271472"/>
            <a:chOff x="1688282" y="3798103"/>
            <a:chExt cx="6395095" cy="271472"/>
          </a:xfrm>
        </p:grpSpPr>
        <p:cxnSp>
          <p:nvCxnSpPr>
            <p:cNvPr id="1038" name="Straight Arrow Connector 1037"/>
            <p:cNvCxnSpPr>
              <a:stCxn id="1030" idx="3"/>
              <a:endCxn id="1037" idx="1"/>
            </p:cNvCxnSpPr>
            <p:nvPr/>
          </p:nvCxnSpPr>
          <p:spPr>
            <a:xfrm flipV="1">
              <a:off x="1688282" y="3798103"/>
              <a:ext cx="6395095" cy="1692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3288444" y="3812961"/>
              <a:ext cx="266328" cy="256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fr-FR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688282" y="3967361"/>
            <a:ext cx="2667694" cy="828092"/>
            <a:chOff x="1688282" y="3967361"/>
            <a:chExt cx="2667694" cy="828092"/>
          </a:xfrm>
        </p:grpSpPr>
        <p:cxnSp>
          <p:nvCxnSpPr>
            <p:cNvPr id="1027" name="Straight Arrow Connector 1026"/>
            <p:cNvCxnSpPr>
              <a:stCxn id="1030" idx="3"/>
              <a:endCxn id="16" idx="1"/>
            </p:cNvCxnSpPr>
            <p:nvPr/>
          </p:nvCxnSpPr>
          <p:spPr>
            <a:xfrm>
              <a:off x="1688282" y="3967361"/>
              <a:ext cx="2667694" cy="8280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2761741" y="4204052"/>
              <a:ext cx="266328" cy="256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fr-FR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487241" y="4692466"/>
            <a:ext cx="1868735" cy="256614"/>
            <a:chOff x="2487241" y="4692466"/>
            <a:chExt cx="1868735" cy="256614"/>
          </a:xfrm>
        </p:grpSpPr>
        <p:cxnSp>
          <p:nvCxnSpPr>
            <p:cNvPr id="1034" name="Straight Arrow Connector 1033"/>
            <p:cNvCxnSpPr>
              <a:stCxn id="1031" idx="3"/>
              <a:endCxn id="16" idx="1"/>
            </p:cNvCxnSpPr>
            <p:nvPr/>
          </p:nvCxnSpPr>
          <p:spPr>
            <a:xfrm flipV="1">
              <a:off x="2487241" y="4795453"/>
              <a:ext cx="1868735" cy="144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3085604" y="4692466"/>
              <a:ext cx="266328" cy="256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fr-FR" dirty="0"/>
            </a:p>
          </p:txBody>
        </p:sp>
      </p:grpSp>
      <p:sp>
        <p:nvSpPr>
          <p:cNvPr id="1049" name="Line Callout 1 1048"/>
          <p:cNvSpPr/>
          <p:nvPr/>
        </p:nvSpPr>
        <p:spPr>
          <a:xfrm>
            <a:off x="1572841" y="5785746"/>
            <a:ext cx="1512764" cy="451566"/>
          </a:xfrm>
          <a:prstGeom prst="borderCallout1">
            <a:avLst>
              <a:gd name="adj1" fmla="val -8671"/>
              <a:gd name="adj2" fmla="val 50853"/>
              <a:gd name="adj3" fmla="val -185288"/>
              <a:gd name="adj4" fmla="val 1007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Demande de ressources</a:t>
            </a:r>
            <a:endParaRPr lang="fr-FR" sz="1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4355976" y="3967361"/>
            <a:ext cx="3240360" cy="2551321"/>
            <a:chOff x="4355976" y="3967361"/>
            <a:chExt cx="3240360" cy="2551321"/>
          </a:xfrm>
        </p:grpSpPr>
        <p:grpSp>
          <p:nvGrpSpPr>
            <p:cNvPr id="6" name="Group 5"/>
            <p:cNvGrpSpPr/>
            <p:nvPr/>
          </p:nvGrpSpPr>
          <p:grpSpPr>
            <a:xfrm>
              <a:off x="4355976" y="3967361"/>
              <a:ext cx="3240360" cy="1656184"/>
              <a:chOff x="4355976" y="3967361"/>
              <a:chExt cx="3240360" cy="1656184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355976" y="3967361"/>
                <a:ext cx="3240360" cy="165618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Serveur </a:t>
                </a:r>
                <a:r>
                  <a:rPr lang="fr-FR" dirty="0"/>
                  <a:t>d’applications</a:t>
                </a:r>
              </a:p>
              <a:p>
                <a:pPr algn="ctr"/>
                <a:endParaRPr lang="fr-FR" dirty="0"/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4677013" y="4174870"/>
                <a:ext cx="517689" cy="583909"/>
                <a:chOff x="4572000" y="1946019"/>
                <a:chExt cx="517689" cy="583909"/>
              </a:xfrm>
            </p:grpSpPr>
            <p:pic>
              <p:nvPicPr>
                <p:cNvPr id="42" name="Picture 9" descr="folder icon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72000" y="1946019"/>
                  <a:ext cx="517689" cy="5176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3" name="Oval 42"/>
                <p:cNvSpPr/>
                <p:nvPr/>
              </p:nvSpPr>
              <p:spPr>
                <a:xfrm>
                  <a:off x="4697680" y="2273314"/>
                  <a:ext cx="266328" cy="25661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2</a:t>
                  </a:r>
                  <a:endParaRPr lang="fr-FR" dirty="0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6063602" y="4005064"/>
                <a:ext cx="517689" cy="583909"/>
                <a:chOff x="4572000" y="1946019"/>
                <a:chExt cx="517689" cy="583909"/>
              </a:xfrm>
            </p:grpSpPr>
            <p:pic>
              <p:nvPicPr>
                <p:cNvPr id="45" name="Picture 9" descr="folder icon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72000" y="1946019"/>
                  <a:ext cx="517689" cy="5176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6" name="Oval 45"/>
                <p:cNvSpPr/>
                <p:nvPr/>
              </p:nvSpPr>
              <p:spPr>
                <a:xfrm>
                  <a:off x="4697680" y="2273314"/>
                  <a:ext cx="266328" cy="25661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2</a:t>
                  </a:r>
                  <a:endParaRPr lang="fr-FR" dirty="0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5397093" y="4653136"/>
                <a:ext cx="517689" cy="583909"/>
                <a:chOff x="4572000" y="1946019"/>
                <a:chExt cx="517689" cy="583909"/>
              </a:xfrm>
            </p:grpSpPr>
            <p:pic>
              <p:nvPicPr>
                <p:cNvPr id="48" name="Picture 9" descr="folder icon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72000" y="1946019"/>
                  <a:ext cx="517689" cy="5176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9" name="Oval 48"/>
                <p:cNvSpPr/>
                <p:nvPr/>
              </p:nvSpPr>
              <p:spPr>
                <a:xfrm>
                  <a:off x="4697680" y="2273314"/>
                  <a:ext cx="266328" cy="25661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2</a:t>
                  </a:r>
                  <a:endParaRPr lang="fr-FR" dirty="0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6765245" y="4733407"/>
                <a:ext cx="517689" cy="583909"/>
                <a:chOff x="4572000" y="1946019"/>
                <a:chExt cx="517689" cy="583909"/>
              </a:xfrm>
            </p:grpSpPr>
            <p:pic>
              <p:nvPicPr>
                <p:cNvPr id="51" name="Picture 9" descr="folder icon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72000" y="1946019"/>
                  <a:ext cx="517689" cy="5176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2" name="Oval 51"/>
                <p:cNvSpPr/>
                <p:nvPr/>
              </p:nvSpPr>
              <p:spPr>
                <a:xfrm>
                  <a:off x="4697680" y="2273314"/>
                  <a:ext cx="266328" cy="25661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2</a:t>
                  </a:r>
                  <a:endParaRPr lang="fr-FR" dirty="0"/>
                </a:p>
              </p:txBody>
            </p:sp>
          </p:grpSp>
        </p:grpSp>
        <p:cxnSp>
          <p:nvCxnSpPr>
            <p:cNvPr id="53" name="Straight Arrow Connector 52"/>
            <p:cNvCxnSpPr>
              <a:stCxn id="42" idx="3"/>
              <a:endCxn id="48" idx="0"/>
            </p:cNvCxnSpPr>
            <p:nvPr/>
          </p:nvCxnSpPr>
          <p:spPr>
            <a:xfrm>
              <a:off x="5194702" y="4433715"/>
              <a:ext cx="461236" cy="2194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5" idx="3"/>
              <a:endCxn id="51" idx="1"/>
            </p:cNvCxnSpPr>
            <p:nvPr/>
          </p:nvCxnSpPr>
          <p:spPr>
            <a:xfrm>
              <a:off x="6581291" y="4263909"/>
              <a:ext cx="183954" cy="7283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Line Callout 1 96"/>
            <p:cNvSpPr/>
            <p:nvPr/>
          </p:nvSpPr>
          <p:spPr>
            <a:xfrm>
              <a:off x="5522773" y="6067116"/>
              <a:ext cx="1512764" cy="451566"/>
            </a:xfrm>
            <a:prstGeom prst="borderCallout1">
              <a:avLst>
                <a:gd name="adj1" fmla="val -8671"/>
                <a:gd name="adj2" fmla="val 50853"/>
                <a:gd name="adj3" fmla="val -185288"/>
                <a:gd name="adj4" fmla="val 10074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 err="1" smtClean="0"/>
                <a:t>Resources</a:t>
              </a:r>
              <a:endParaRPr lang="fr-FR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892507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du web aujourd’hui (1)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Les </a:t>
            </a:r>
            <a:r>
              <a:rPr lang="en-US" dirty="0" err="1" smtClean="0"/>
              <a:t>ressources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récupérées</a:t>
            </a:r>
            <a:r>
              <a:rPr lang="en-US" dirty="0" smtClean="0"/>
              <a:t> aux travers </a:t>
            </a:r>
            <a:r>
              <a:rPr lang="en-US" dirty="0" err="1" smtClean="0"/>
              <a:t>d’URL</a:t>
            </a:r>
            <a:r>
              <a:rPr lang="en-US" dirty="0" smtClean="0"/>
              <a:t> (s)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 descr="Twitter - Google Chrom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76872"/>
            <a:ext cx="4191418" cy="2286780"/>
          </a:xfrm>
          <a:prstGeom prst="rect">
            <a:avLst/>
          </a:prstGeom>
        </p:spPr>
      </p:pic>
      <p:pic>
        <p:nvPicPr>
          <p:cNvPr id="7" name="Picture 6" descr="https://maps.googleapis.com/maps/api/geocode/json?latlng=43.6193434,7.043178999999999&amp;sensor=false - Google Chrom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010" y="2276872"/>
            <a:ext cx="4128653" cy="2252536"/>
          </a:xfrm>
          <a:prstGeom prst="rect">
            <a:avLst/>
          </a:prstGeom>
        </p:spPr>
      </p:pic>
      <p:pic>
        <p:nvPicPr>
          <p:cNvPr id="6146" name="Picture 2" descr="C:\Users\edou\Pictures\phot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077072"/>
            <a:ext cx="1853952" cy="278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Services (</a:t>
            </a:r>
            <a:r>
              <a:rPr lang="en-US" dirty="0" err="1" smtClean="0"/>
              <a:t>Définition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Services informatiques de la famille des technologies web permettant la communication entre des applications </a:t>
            </a:r>
            <a:r>
              <a:rPr lang="fr-FR" b="1" dirty="0" smtClean="0"/>
              <a:t>hétérogènes</a:t>
            </a:r>
            <a:r>
              <a:rPr lang="fr-FR" dirty="0" smtClean="0"/>
              <a:t> dans des environnements distribués </a:t>
            </a:r>
            <a:r>
              <a:rPr lang="fr-FR" i="1" dirty="0" smtClean="0"/>
              <a:t>(Wikipédia)</a:t>
            </a:r>
            <a:r>
              <a:rPr lang="fr-FR" dirty="0" smtClean="0"/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Ils ont été proposé à la base comme solution d’intégrations de différents logiciels développés par des entreprises (ERP, SCM, CRM) leur permettant de communiquer entre eux</a:t>
            </a:r>
            <a:r>
              <a:rPr lang="en-US" dirty="0" smtClean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Basés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XML </a:t>
            </a:r>
            <a:r>
              <a:rPr lang="en-US" dirty="0" smtClean="0"/>
              <a:t>(</a:t>
            </a:r>
            <a:r>
              <a:rPr lang="fr-FR" dirty="0" err="1" smtClean="0"/>
              <a:t>déscription</a:t>
            </a:r>
            <a:r>
              <a:rPr lang="en-US" dirty="0" smtClean="0"/>
              <a:t> </a:t>
            </a:r>
            <a:r>
              <a:rPr lang="en-US" dirty="0" smtClean="0"/>
              <a:t>et </a:t>
            </a:r>
            <a:r>
              <a:rPr lang="en-US" dirty="0" err="1"/>
              <a:t>é</a:t>
            </a:r>
            <a:r>
              <a:rPr lang="en-US" dirty="0" err="1" smtClean="0"/>
              <a:t>change</a:t>
            </a:r>
            <a:r>
              <a:rPr lang="en-US" dirty="0" smtClean="0"/>
              <a:t>) et </a:t>
            </a:r>
            <a:r>
              <a:rPr lang="en-US" dirty="0" err="1" smtClean="0"/>
              <a:t>utilisant</a:t>
            </a:r>
            <a:r>
              <a:rPr lang="en-US" dirty="0" smtClean="0"/>
              <a:t> </a:t>
            </a:r>
            <a:r>
              <a:rPr lang="en-US" dirty="0" smtClean="0"/>
              <a:t>en </a:t>
            </a:r>
            <a:r>
              <a:rPr lang="en-US" dirty="0" err="1" smtClean="0"/>
              <a:t>général</a:t>
            </a:r>
            <a:r>
              <a:rPr lang="en-US" dirty="0" smtClean="0"/>
              <a:t> </a:t>
            </a:r>
            <a:r>
              <a:rPr lang="en-US" dirty="0" smtClean="0"/>
              <a:t>les </a:t>
            </a:r>
            <a:r>
              <a:rPr lang="en-US" dirty="0" err="1" smtClean="0"/>
              <a:t>protocoles</a:t>
            </a:r>
            <a:r>
              <a:rPr lang="en-US" dirty="0" smtClean="0"/>
              <a:t> du </a:t>
            </a:r>
            <a:r>
              <a:rPr lang="en-US" dirty="0" smtClean="0"/>
              <a:t>web </a:t>
            </a:r>
            <a:r>
              <a:rPr lang="en-US" dirty="0" err="1" smtClean="0"/>
              <a:t>comme</a:t>
            </a:r>
            <a:r>
              <a:rPr lang="en-US" dirty="0" smtClean="0"/>
              <a:t> canal de communication;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(1)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b="1" dirty="0" smtClean="0"/>
              <a:t>S</a:t>
            </a:r>
            <a:r>
              <a:rPr lang="fr-FR" dirty="0" smtClean="0"/>
              <a:t>imple </a:t>
            </a:r>
            <a:r>
              <a:rPr lang="fr-FR" b="1" dirty="0" smtClean="0"/>
              <a:t>O</a:t>
            </a:r>
            <a:r>
              <a:rPr lang="fr-FR" dirty="0" smtClean="0"/>
              <a:t>bject </a:t>
            </a:r>
            <a:r>
              <a:rPr lang="fr-FR" b="1" dirty="0" smtClean="0"/>
              <a:t>A</a:t>
            </a:r>
            <a:r>
              <a:rPr lang="fr-FR" dirty="0" smtClean="0"/>
              <a:t>ccess </a:t>
            </a:r>
            <a:r>
              <a:rPr lang="fr-FR" b="1" dirty="0" smtClean="0"/>
              <a:t>P</a:t>
            </a:r>
            <a:r>
              <a:rPr lang="fr-FR" dirty="0" smtClean="0"/>
              <a:t>rotocol  est un  </a:t>
            </a:r>
            <a:r>
              <a:rPr lang="fr-FR" b="1" dirty="0" smtClean="0"/>
              <a:t>Protocole</a:t>
            </a:r>
            <a:r>
              <a:rPr lang="fr-FR" dirty="0" smtClean="0"/>
              <a:t> de dialogue entre applications basées sur du XML.  </a:t>
            </a:r>
          </a:p>
          <a:p>
            <a:pPr marL="0" indent="0">
              <a:buNone/>
            </a:pPr>
            <a:r>
              <a:rPr lang="fr-FR" dirty="0" smtClean="0"/>
              <a:t>Deux objectifs à la base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Interopérabilité entre applications d’une même entreprise (Intranet)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Interopérabilité inter entreprises entre applications et services web</a:t>
            </a:r>
          </a:p>
          <a:p>
            <a:pPr marL="0" indent="0">
              <a:buNone/>
            </a:pPr>
            <a:r>
              <a:rPr lang="fr-FR" dirty="0" smtClean="0"/>
              <a:t>Similaire au protocole RCP, SOAP utilise le protocole HTTP pour les </a:t>
            </a:r>
            <a:r>
              <a:rPr lang="fr-FR" dirty="0" smtClean="0"/>
              <a:t>é</a:t>
            </a:r>
            <a:r>
              <a:rPr lang="fr-FR" dirty="0" smtClean="0"/>
              <a:t>changes de données mais aussi SMTP et POP. </a:t>
            </a:r>
          </a:p>
          <a:p>
            <a:pPr marL="0" indent="0">
              <a:buNone/>
            </a:pPr>
            <a:r>
              <a:rPr lang="fr-FR" dirty="0" smtClean="0"/>
              <a:t>Spécifications du W3C: </a:t>
            </a:r>
          </a:p>
          <a:p>
            <a:pPr marL="0" indent="0">
              <a:buNone/>
            </a:pPr>
            <a:r>
              <a:rPr lang="fr-FR" dirty="0" smtClean="0"/>
              <a:t>SOAP 1.1 : </a:t>
            </a:r>
            <a:r>
              <a:rPr lang="fr-FR" dirty="0" smtClean="0">
                <a:hlinkClick r:id="rId3"/>
              </a:rPr>
              <a:t>http://www.w3.org/TR/2000/NOTE-SOAP-20000508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SOAP 1.2 : </a:t>
            </a:r>
            <a:r>
              <a:rPr lang="fr-FR" dirty="0" smtClean="0">
                <a:hlinkClick r:id="rId4"/>
              </a:rPr>
              <a:t>http://www.w3.org/TR/soap12</a:t>
            </a:r>
            <a:endParaRPr lang="fr-FR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ademicPresentation2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AcademicPresentation2</Template>
  <TotalTime>0</TotalTime>
  <Words>2835</Words>
  <Application>Microsoft Office PowerPoint</Application>
  <PresentationFormat>On-screen Show (4:3)</PresentationFormat>
  <Paragraphs>506</Paragraphs>
  <Slides>52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AcademicPresentation2</vt:lpstr>
      <vt:lpstr>Comprendre l’architecture des Web services REST</vt:lpstr>
      <vt:lpstr>Organisation</vt:lpstr>
      <vt:lpstr>Evaluation</vt:lpstr>
      <vt:lpstr>Plan du cours</vt:lpstr>
      <vt:lpstr>Partie 1</vt:lpstr>
      <vt:lpstr>Utilisation du web aujourd’hui (1)</vt:lpstr>
      <vt:lpstr>Utilisation du web aujourd’hui (1)</vt:lpstr>
      <vt:lpstr>Web Services (Définition)</vt:lpstr>
      <vt:lpstr>SOAP (1)</vt:lpstr>
      <vt:lpstr>SOAP (2)</vt:lpstr>
      <vt:lpstr>SOAP (3) : Concept des messages</vt:lpstr>
      <vt:lpstr>SOAP (5) : Exemple</vt:lpstr>
      <vt:lpstr>SOAP (5) : Exemple</vt:lpstr>
      <vt:lpstr>Web Service REST</vt:lpstr>
      <vt:lpstr>Web Service REST</vt:lpstr>
      <vt:lpstr>REST  utilisation</vt:lpstr>
      <vt:lpstr>REST  Fournisseurs</vt:lpstr>
      <vt:lpstr>REST  Statistics</vt:lpstr>
      <vt:lpstr>REST  Caractéristiques</vt:lpstr>
      <vt:lpstr>Requêtes REST</vt:lpstr>
      <vt:lpstr>Ressources</vt:lpstr>
      <vt:lpstr>Methodes (Verbes)</vt:lpstr>
      <vt:lpstr>Méthode GET</vt:lpstr>
      <vt:lpstr>Méthode POST</vt:lpstr>
      <vt:lpstr>Méthode DELETE</vt:lpstr>
      <vt:lpstr>Méthode PUT</vt:lpstr>
      <vt:lpstr>Représentation</vt:lpstr>
      <vt:lpstr>JSON</vt:lpstr>
      <vt:lpstr>JSON</vt:lpstr>
      <vt:lpstr>JSON</vt:lpstr>
      <vt:lpstr>JSON</vt:lpstr>
      <vt:lpstr>Services Web étendus VS REST</vt:lpstr>
      <vt:lpstr>Services Web étendus VS REST</vt:lpstr>
      <vt:lpstr>Services Web étendus VS REST</vt:lpstr>
      <vt:lpstr>WADL</vt:lpstr>
      <vt:lpstr>WADL </vt:lpstr>
      <vt:lpstr>Partie 2</vt:lpstr>
      <vt:lpstr>JAX-RS</vt:lpstr>
      <vt:lpstr>JAX-RS  Implémentation</vt:lpstr>
      <vt:lpstr>JERSEY</vt:lpstr>
      <vt:lpstr>JAX-RS : Développement</vt:lpstr>
      <vt:lpstr>Protocole HTTP</vt:lpstr>
      <vt:lpstr>Requête HTTP </vt:lpstr>
      <vt:lpstr>Réponse HTTP </vt:lpstr>
      <vt:lpstr>Annotation JAX-RS</vt:lpstr>
      <vt:lpstr>JAX-RS : @PATH</vt:lpstr>
      <vt:lpstr>JAX-RS : @PATH</vt:lpstr>
      <vt:lpstr>JAX-RS : @PATH</vt:lpstr>
      <vt:lpstr>@GET, @POST, @PUT, @DELETE </vt:lpstr>
      <vt:lpstr>@GET, @POST, @PUT, @DELETE </vt:lpstr>
      <vt:lpstr>@GET, @POST, @PUT, @DELETE</vt:lpstr>
      <vt:lpstr>Paramètres des requêtes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2013-10-08T18:24:38Z</dcterms:created>
  <dcterms:modified xsi:type="dcterms:W3CDTF">2013-10-14T08:44:51Z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