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6" autoAdjust="0"/>
  </p:normalViewPr>
  <p:slideViewPr>
    <p:cSldViewPr snapToGrid="0" snapToObjects="1">
      <p:cViewPr varScale="1">
        <p:scale>
          <a:sx n="79" d="100"/>
          <a:sy n="79" d="100"/>
        </p:scale>
        <p:origin x="821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[Bike rental dashboard digicrome.xlsx]Customer on weather conditions!PivotTable2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CUSTOMERS ON WEATHER CONDITIONS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on weather conditions'!$B$3</c:f>
              <c:strCache>
                <c:ptCount val="1"/>
                <c:pt idx="0">
                  <c:v>Sum of cnt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shade val="65000"/>
                </a:schemeClr>
              </a:solidFill>
              <a:miter lim="800000"/>
            </a:ln>
            <a:effectLst>
              <a:glow rad="63500">
                <a:schemeClr val="accent1">
                  <a:shade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'Customer on weather conditions'!$A$4:$A$8</c:f>
              <c:strCache>
                <c:ptCount val="4"/>
                <c:pt idx="0">
                  <c:v>Clear</c:v>
                </c:pt>
                <c:pt idx="1">
                  <c:v>Mist</c:v>
                </c:pt>
                <c:pt idx="2">
                  <c:v>Light Snow/Rain</c:v>
                </c:pt>
                <c:pt idx="3">
                  <c:v>Heavy Rain</c:v>
                </c:pt>
              </c:strCache>
            </c:strRef>
          </c:cat>
          <c:val>
            <c:numRef>
              <c:f>'Customer on weather conditions'!$B$4:$B$8</c:f>
              <c:numCache>
                <c:formatCode>General</c:formatCode>
                <c:ptCount val="4"/>
                <c:pt idx="0">
                  <c:v>37373</c:v>
                </c:pt>
                <c:pt idx="1">
                  <c:v>18106</c:v>
                </c:pt>
                <c:pt idx="2">
                  <c:v>2789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F4-41CF-8EFD-AF94CC3142DC}"/>
            </c:ext>
          </c:extLst>
        </c:ser>
        <c:ser>
          <c:idx val="1"/>
          <c:order val="1"/>
          <c:tx>
            <c:strRef>
              <c:f>'Customer on weather conditions'!$C$3</c:f>
              <c:strCache>
                <c:ptCount val="1"/>
                <c:pt idx="0">
                  <c:v>Sum of Registered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'Customer on weather conditions'!$A$4:$A$8</c:f>
              <c:strCache>
                <c:ptCount val="4"/>
                <c:pt idx="0">
                  <c:v>Clear</c:v>
                </c:pt>
                <c:pt idx="1">
                  <c:v>Mist</c:v>
                </c:pt>
                <c:pt idx="2">
                  <c:v>Light Snow/Rain</c:v>
                </c:pt>
                <c:pt idx="3">
                  <c:v>Heavy Rain</c:v>
                </c:pt>
              </c:strCache>
            </c:strRef>
          </c:cat>
          <c:val>
            <c:numRef>
              <c:f>'Customer on weather conditions'!$C$4:$C$8</c:f>
              <c:numCache>
                <c:formatCode>General</c:formatCode>
                <c:ptCount val="4"/>
                <c:pt idx="0">
                  <c:v>34162</c:v>
                </c:pt>
                <c:pt idx="1">
                  <c:v>16568</c:v>
                </c:pt>
                <c:pt idx="2">
                  <c:v>2618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F4-41CF-8EFD-AF94CC3142DC}"/>
            </c:ext>
          </c:extLst>
        </c:ser>
        <c:ser>
          <c:idx val="2"/>
          <c:order val="2"/>
          <c:tx>
            <c:strRef>
              <c:f>'Customer on weather conditions'!$D$3</c:f>
              <c:strCache>
                <c:ptCount val="1"/>
                <c:pt idx="0">
                  <c:v>Sum of Casual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tint val="65000"/>
                </a:schemeClr>
              </a:solidFill>
              <a:miter lim="800000"/>
            </a:ln>
            <a:effectLst>
              <a:glow rad="63500">
                <a:schemeClr val="accent1">
                  <a:tint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'Customer on weather conditions'!$A$4:$A$8</c:f>
              <c:strCache>
                <c:ptCount val="4"/>
                <c:pt idx="0">
                  <c:v>Clear</c:v>
                </c:pt>
                <c:pt idx="1">
                  <c:v>Mist</c:v>
                </c:pt>
                <c:pt idx="2">
                  <c:v>Light Snow/Rain</c:v>
                </c:pt>
                <c:pt idx="3">
                  <c:v>Heavy Rain</c:v>
                </c:pt>
              </c:strCache>
            </c:strRef>
          </c:cat>
          <c:val>
            <c:numRef>
              <c:f>'Customer on weather conditions'!$D$4:$D$8</c:f>
              <c:numCache>
                <c:formatCode>General</c:formatCode>
                <c:ptCount val="4"/>
                <c:pt idx="0">
                  <c:v>3211</c:v>
                </c:pt>
                <c:pt idx="1">
                  <c:v>1538</c:v>
                </c:pt>
                <c:pt idx="2">
                  <c:v>171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F4-41CF-8EFD-AF94CC31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950947568"/>
        <c:axId val="950949368"/>
      </c:barChart>
      <c:catAx>
        <c:axId val="9509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949368"/>
        <c:crosses val="autoZero"/>
        <c:auto val="1"/>
        <c:lblAlgn val="ctr"/>
        <c:lblOffset val="100"/>
        <c:noMultiLvlLbl val="0"/>
      </c:catAx>
      <c:valAx>
        <c:axId val="950949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94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2060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[Bike rental dashboard digicrome.xlsx]Humidity and temperature 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HUMIDITY AND TEMPERATURE ON WEEKDAY &amp;  WEEKEND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11272749022759E-2"/>
          <c:y val="0.23783108568418529"/>
          <c:w val="0.66830509982320996"/>
          <c:h val="0.54080384463967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'Humidity and temperature '!$B$3</c:f>
              <c:strCache>
                <c:ptCount val="1"/>
                <c:pt idx="0">
                  <c:v>Sum of Temperature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shade val="76000"/>
                </a:schemeClr>
              </a:solidFill>
              <a:miter lim="800000"/>
            </a:ln>
            <a:effectLst>
              <a:glow rad="63500">
                <a:schemeClr val="accent1">
                  <a:shade val="76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'Humidity and temperature '!$A$4:$A$11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'Humidity and temperature '!$B$4:$B$11</c:f>
              <c:numCache>
                <c:formatCode>General</c:formatCode>
                <c:ptCount val="7"/>
                <c:pt idx="0">
                  <c:v>28.039999999999988</c:v>
                </c:pt>
                <c:pt idx="1">
                  <c:v>25.779999999999994</c:v>
                </c:pt>
                <c:pt idx="2">
                  <c:v>28.559999999999967</c:v>
                </c:pt>
                <c:pt idx="3">
                  <c:v>24.12</c:v>
                </c:pt>
                <c:pt idx="4">
                  <c:v>26.179999999999986</c:v>
                </c:pt>
                <c:pt idx="5">
                  <c:v>34.639999999999972</c:v>
                </c:pt>
                <c:pt idx="6">
                  <c:v>38.580000000000013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0-4DE5-A1CB-8F40E0077E66}"/>
            </c:ext>
          </c:extLst>
        </c:ser>
        <c:ser>
          <c:idx val="1"/>
          <c:order val="1"/>
          <c:tx>
            <c:strRef>
              <c:f>'Humidity and temperature '!$C$3</c:f>
              <c:strCache>
                <c:ptCount val="1"/>
                <c:pt idx="0">
                  <c:v>Sum of Humidity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tint val="77000"/>
                </a:schemeClr>
              </a:solidFill>
              <a:miter lim="800000"/>
            </a:ln>
            <a:effectLst>
              <a:glow rad="63500">
                <a:schemeClr val="accent1">
                  <a:tint val="77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'Humidity and temperature '!$A$4:$A$11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'Humidity and temperature '!$C$4:$C$11</c:f>
              <c:numCache>
                <c:formatCode>General</c:formatCode>
                <c:ptCount val="7"/>
                <c:pt idx="0">
                  <c:v>81.210000000000022</c:v>
                </c:pt>
                <c:pt idx="1">
                  <c:v>85.200000000000045</c:v>
                </c:pt>
                <c:pt idx="2">
                  <c:v>84.090000000000018</c:v>
                </c:pt>
                <c:pt idx="3">
                  <c:v>61.759999999999984</c:v>
                </c:pt>
                <c:pt idx="4">
                  <c:v>77.649999999999991</c:v>
                </c:pt>
                <c:pt idx="5">
                  <c:v>103.72000000000006</c:v>
                </c:pt>
                <c:pt idx="6">
                  <c:v>88.849999999999866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0-4DE5-A1CB-8F40E0077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973613712"/>
        <c:axId val="973612272"/>
      </c:barChart>
      <c:catAx>
        <c:axId val="9736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12272"/>
        <c:crosses val="autoZero"/>
        <c:auto val="1"/>
        <c:lblAlgn val="ctr"/>
        <c:lblOffset val="100"/>
        <c:noMultiLvlLbl val="0"/>
      </c:catAx>
      <c:valAx>
        <c:axId val="97361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61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2060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[Bike rental dashboard digicrome.xlsx]Average temperature by hour!PivotTable5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 TEMPERATURE BY HOUR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60000"/>
                  <a:satMod val="160000"/>
                </a:schemeClr>
              </a:gs>
              <a:gs pos="46000">
                <a:schemeClr val="accent1">
                  <a:tint val="86000"/>
                  <a:satMod val="160000"/>
                </a:schemeClr>
              </a:gs>
              <a:gs pos="100000">
                <a:schemeClr val="accent1">
                  <a:shade val="40000"/>
                  <a:satMod val="160000"/>
                </a:schemeClr>
              </a:gs>
            </a:gsLst>
            <a:path path="circle">
              <a:fillToRect l="50000" t="155000" r="50000" b="-55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60000"/>
                  <a:satMod val="160000"/>
                </a:schemeClr>
              </a:gs>
              <a:gs pos="46000">
                <a:schemeClr val="accent1">
                  <a:tint val="86000"/>
                  <a:satMod val="160000"/>
                </a:schemeClr>
              </a:gs>
              <a:gs pos="100000">
                <a:schemeClr val="accent1">
                  <a:shade val="40000"/>
                  <a:satMod val="160000"/>
                </a:schemeClr>
              </a:gs>
            </a:gsLst>
            <a:path path="circle">
              <a:fillToRect l="50000" t="155000" r="50000" b="-55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60000"/>
                  <a:satMod val="160000"/>
                </a:schemeClr>
              </a:gs>
              <a:gs pos="46000">
                <a:schemeClr val="accent1">
                  <a:tint val="86000"/>
                  <a:satMod val="160000"/>
                </a:schemeClr>
              </a:gs>
              <a:gs pos="100000">
                <a:schemeClr val="accent1">
                  <a:shade val="40000"/>
                  <a:satMod val="160000"/>
                </a:schemeClr>
              </a:gs>
            </a:gsLst>
            <a:path path="circle">
              <a:fillToRect l="50000" t="155000" r="50000" b="-55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7700329179006679E-2"/>
          <c:y val="0.16347283406754773"/>
          <c:w val="0.83873378953433131"/>
          <c:h val="0.76972001572490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temperature by hour'!$B$3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satMod val="160000"/>
                  </a:schemeClr>
                </a:gs>
                <a:gs pos="46000">
                  <a:schemeClr val="accent1">
                    <a:tint val="86000"/>
                    <a:satMod val="160000"/>
                  </a:schemeClr>
                </a:gs>
                <a:gs pos="100000">
                  <a:schemeClr val="accent1">
                    <a:shade val="40000"/>
                    <a:satMod val="160000"/>
                  </a:schemeClr>
                </a:gs>
              </a:gsLst>
              <a:path path="circle">
                <a:fillToRect l="50000" t="155000" r="50000" b="-55000"/>
              </a:path>
            </a:gradFill>
            <a:ln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3975" dist="41275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</a:sp3d>
          </c:spPr>
          <c:invertIfNegative val="0"/>
          <c:cat>
            <c:strRef>
              <c:f>'Average temperature by hour'!$A$4:$A$28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'Average temperature by hour'!$B$4:$B$28</c:f>
              <c:numCache>
                <c:formatCode>General</c:formatCode>
                <c:ptCount val="24"/>
                <c:pt idx="0">
                  <c:v>8.2000000000000011</c:v>
                </c:pt>
                <c:pt idx="1">
                  <c:v>7.92</c:v>
                </c:pt>
                <c:pt idx="2">
                  <c:v>7.4799999999999995</c:v>
                </c:pt>
                <c:pt idx="3">
                  <c:v>5.6400000000000015</c:v>
                </c:pt>
                <c:pt idx="4">
                  <c:v>6.0200000000000005</c:v>
                </c:pt>
                <c:pt idx="5">
                  <c:v>6.4600000000000009</c:v>
                </c:pt>
                <c:pt idx="6">
                  <c:v>7.0200000000000005</c:v>
                </c:pt>
                <c:pt idx="7">
                  <c:v>7.06</c:v>
                </c:pt>
                <c:pt idx="8">
                  <c:v>6.9399999999999995</c:v>
                </c:pt>
                <c:pt idx="9">
                  <c:v>7.6000000000000023</c:v>
                </c:pt>
                <c:pt idx="10">
                  <c:v>8.2399999999999984</c:v>
                </c:pt>
                <c:pt idx="11">
                  <c:v>9.0000000000000018</c:v>
                </c:pt>
                <c:pt idx="12">
                  <c:v>9.9000000000000021</c:v>
                </c:pt>
                <c:pt idx="13">
                  <c:v>10.420000000000002</c:v>
                </c:pt>
                <c:pt idx="14">
                  <c:v>10.959999999999999</c:v>
                </c:pt>
                <c:pt idx="15">
                  <c:v>11.040000000000003</c:v>
                </c:pt>
                <c:pt idx="16">
                  <c:v>11.180000000000001</c:v>
                </c:pt>
                <c:pt idx="17">
                  <c:v>10.700000000000003</c:v>
                </c:pt>
                <c:pt idx="18">
                  <c:v>9.98</c:v>
                </c:pt>
                <c:pt idx="19">
                  <c:v>9.5600000000000023</c:v>
                </c:pt>
                <c:pt idx="20">
                  <c:v>9.0600000000000023</c:v>
                </c:pt>
                <c:pt idx="21">
                  <c:v>8.6999999999999975</c:v>
                </c:pt>
                <c:pt idx="22">
                  <c:v>8.44</c:v>
                </c:pt>
                <c:pt idx="23">
                  <c:v>8.3800000000000008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0-48D0-9A9C-A642F5073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6150720"/>
        <c:axId val="426156840"/>
      </c:barChart>
      <c:catAx>
        <c:axId val="42615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56840"/>
        <c:crosses val="autoZero"/>
        <c:auto val="1"/>
        <c:lblAlgn val="ctr"/>
        <c:lblOffset val="100"/>
        <c:noMultiLvlLbl val="0"/>
      </c:catAx>
      <c:valAx>
        <c:axId val="426156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5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2060"/>
    </a:solidFill>
    <a:ln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33634"/>
            <a:ext cx="7772400" cy="3166817"/>
          </a:xfrm>
        </p:spPr>
        <p:txBody>
          <a:bodyPr>
            <a:normAutofit/>
          </a:bodyPr>
          <a:lstStyle/>
          <a:p>
            <a:r>
              <a:rPr dirty="0"/>
              <a:t>Internship Project Report</a:t>
            </a:r>
          </a:p>
          <a:p>
            <a:r>
              <a:rPr dirty="0"/>
              <a:t>Bike Sharing Demand Analysis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2">
                    <a:lumMod val="50000"/>
                  </a:schemeClr>
                </a:solidFill>
              </a:rPr>
              <a:t>Presented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by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: Vanshika Goel</a:t>
            </a:r>
          </a:p>
          <a:p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Designation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: Data Science Intern</a:t>
            </a:r>
          </a:p>
          <a:p>
            <a:r>
              <a:rPr dirty="0">
                <a:solidFill>
                  <a:schemeClr val="tx2">
                    <a:lumMod val="50000"/>
                  </a:schemeClr>
                </a:solidFill>
              </a:rPr>
              <a:t>Organization:  Next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Hikes IT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189A4-1652-B3E0-6CF6-B7892DA9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134740"/>
            <a:ext cx="2363822" cy="1285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b="1" dirty="0"/>
              <a:t>Objective: </a:t>
            </a:r>
            <a:r>
              <a:rPr dirty="0"/>
              <a:t>Analyze bike-sharing demand using Excel to uncover patterns in user behavior, weather impact, and time-based trends.</a:t>
            </a:r>
          </a:p>
          <a:p>
            <a:pPr>
              <a:defRPr sz="1800"/>
            </a:pPr>
            <a:endParaRPr lang="en-GB" b="1" dirty="0"/>
          </a:p>
          <a:p>
            <a:pPr>
              <a:defRPr sz="1800"/>
            </a:pPr>
            <a:endParaRPr lang="en-IN" b="1" dirty="0"/>
          </a:p>
          <a:p>
            <a:pPr>
              <a:defRPr sz="1800"/>
            </a:pPr>
            <a:r>
              <a:rPr b="1" dirty="0"/>
              <a:t>Scope:</a:t>
            </a:r>
          </a:p>
          <a:p>
            <a:pPr marL="0" indent="0">
              <a:buNone/>
              <a:defRPr sz="1800"/>
            </a:pPr>
            <a:r>
              <a:rPr lang="en-GB" dirty="0"/>
              <a:t>       </a:t>
            </a:r>
            <a:r>
              <a:rPr dirty="0"/>
              <a:t>- Data cleaning and merging from multiple sources</a:t>
            </a:r>
          </a:p>
          <a:p>
            <a:pPr marL="0" indent="0">
              <a:buNone/>
              <a:defRPr sz="1800"/>
            </a:pPr>
            <a:r>
              <a:rPr lang="en-GB" dirty="0"/>
              <a:t>       </a:t>
            </a:r>
            <a:r>
              <a:rPr dirty="0"/>
              <a:t>- Dashboard creation with dynamic filters</a:t>
            </a:r>
          </a:p>
          <a:p>
            <a:pPr marL="0" indent="0">
              <a:buNone/>
              <a:defRPr sz="1800"/>
            </a:pPr>
            <a:r>
              <a:rPr lang="en-GB" dirty="0"/>
              <a:t>       </a:t>
            </a:r>
            <a:r>
              <a:rPr dirty="0"/>
              <a:t>- Forecasting and automation using Excel tools and VBA</a:t>
            </a:r>
          </a:p>
          <a:p>
            <a:pPr marL="0" indent="0">
              <a:buNone/>
              <a:defRPr sz="1800"/>
            </a:pPr>
            <a:r>
              <a:rPr lang="en-GB" dirty="0"/>
              <a:t>       - </a:t>
            </a:r>
            <a:r>
              <a:rPr dirty="0"/>
              <a:t>Outcome: Deliver actionable insights and a client-ready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6252"/>
            <a:ext cx="8229600" cy="922151"/>
          </a:xfrm>
        </p:spPr>
        <p:txBody>
          <a:bodyPr/>
          <a:lstStyle/>
          <a:p>
            <a:r>
              <a:rPr dirty="0"/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70" y="1068403"/>
            <a:ext cx="10215760" cy="1305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/>
            </a:pPr>
            <a:r>
              <a:rPr dirty="0"/>
              <a:t>- Merged datasets using Power Query and VLOOKUP</a:t>
            </a:r>
          </a:p>
          <a:p>
            <a:pPr marL="0" indent="0">
              <a:buNone/>
              <a:defRPr sz="1800"/>
            </a:pPr>
            <a:r>
              <a:rPr dirty="0"/>
              <a:t>- Removed duplicates, handled missing values</a:t>
            </a:r>
          </a:p>
          <a:p>
            <a:pPr marL="0" indent="0">
              <a:buNone/>
              <a:defRPr sz="1800"/>
            </a:pPr>
            <a:r>
              <a:rPr dirty="0"/>
              <a:t>- Applied conditional formatting and corrected data types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1122D-BAE7-BF96-544B-ACFC54C2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9" y="2373549"/>
            <a:ext cx="12104451" cy="4484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90C3A-1FE6-D379-DC67-0AA073CC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4" y="0"/>
            <a:ext cx="12195243" cy="6952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F3EAC-3268-E4FA-4648-B3573247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2052" y="-123288"/>
            <a:ext cx="5255728" cy="639762"/>
          </a:xfrm>
        </p:spPr>
        <p:txBody>
          <a:bodyPr>
            <a:normAutofit/>
          </a:bodyPr>
          <a:lstStyle/>
          <a:p>
            <a:r>
              <a:rPr lang="en-GB" dirty="0"/>
              <a:t>Casual users peak during clear weather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7C309B2-80CB-D3F5-9C24-2969ADC7D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0210" y="3232994"/>
            <a:ext cx="5547977" cy="63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Weekends show higher humidity impact</a:t>
            </a:r>
          </a:p>
          <a:p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5EB2586-305A-5F91-A1BF-336300022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656632"/>
              </p:ext>
            </p:extLst>
          </p:nvPr>
        </p:nvGraphicFramePr>
        <p:xfrm>
          <a:off x="6712052" y="516474"/>
          <a:ext cx="5249731" cy="2611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C10B1B8-4945-6A51-40D1-5584AB2947E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63673977"/>
              </p:ext>
            </p:extLst>
          </p:nvPr>
        </p:nvGraphicFramePr>
        <p:xfrm>
          <a:off x="6852892" y="3872756"/>
          <a:ext cx="5249731" cy="2893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F866E39-F495-26C9-4DEC-B6EA5A7474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02920"/>
              </p:ext>
            </p:extLst>
          </p:nvPr>
        </p:nvGraphicFramePr>
        <p:xfrm>
          <a:off x="230217" y="3128472"/>
          <a:ext cx="5935980" cy="3459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223D1A-17C8-F13A-6483-BB4F4826375C}"/>
              </a:ext>
            </a:extLst>
          </p:cNvPr>
          <p:cNvSpPr txBox="1"/>
          <p:nvPr/>
        </p:nvSpPr>
        <p:spPr>
          <a:xfrm>
            <a:off x="224220" y="2190471"/>
            <a:ext cx="593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Rentals rise with temperature, peaking in the late afternoon</a:t>
            </a:r>
            <a:endParaRPr lang="en-IN" sz="24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A4CD31-2DB5-E83F-038D-B4A64465ABCC}"/>
              </a:ext>
            </a:extLst>
          </p:cNvPr>
          <p:cNvSpPr/>
          <p:nvPr/>
        </p:nvSpPr>
        <p:spPr>
          <a:xfrm>
            <a:off x="573932" y="291830"/>
            <a:ext cx="3725694" cy="16147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C4BCC-8A83-C175-B910-662BFD4AA458}"/>
              </a:ext>
            </a:extLst>
          </p:cNvPr>
          <p:cNvSpPr txBox="1"/>
          <p:nvPr/>
        </p:nvSpPr>
        <p:spPr>
          <a:xfrm>
            <a:off x="1021404" y="797668"/>
            <a:ext cx="292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INSIGHTS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2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374"/>
            <a:ext cx="10972800" cy="1143000"/>
          </a:xfrm>
        </p:spPr>
        <p:txBody>
          <a:bodyPr/>
          <a:lstStyle/>
          <a:p>
            <a:r>
              <a:rPr dirty="0"/>
              <a:t>Forecasting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51" y="1050086"/>
            <a:ext cx="9617031" cy="1594503"/>
          </a:xfrm>
        </p:spPr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- Used Forecast Sheet for demand prediction</a:t>
            </a:r>
          </a:p>
          <a:p>
            <a:pPr marL="0" indent="0">
              <a:buNone/>
              <a:defRPr sz="1800"/>
            </a:pPr>
            <a:r>
              <a:rPr dirty="0"/>
              <a:t>- Applied VBA Macros for automated data cleaning</a:t>
            </a:r>
          </a:p>
          <a:p>
            <a:pPr marL="0" indent="0">
              <a:buNone/>
              <a:defRPr sz="1800"/>
            </a:pPr>
            <a:r>
              <a:rPr dirty="0"/>
              <a:t>- Enabled anomaly detection for trend analysis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A6491-86A0-1FD5-9794-B1A1E8FD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9" y="2644589"/>
            <a:ext cx="8229599" cy="40747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C3595-8606-B056-8D42-C4C8F8A88D1C}"/>
              </a:ext>
            </a:extLst>
          </p:cNvPr>
          <p:cNvSpPr txBox="1"/>
          <p:nvPr/>
        </p:nvSpPr>
        <p:spPr>
          <a:xfrm>
            <a:off x="437745" y="1547457"/>
            <a:ext cx="863816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GB" dirty="0"/>
              <a:t>1. Increase the number of available bikes during morning and evening peak hours to meet high demand.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GB" dirty="0"/>
              <a:t>2. Offer promotional discounts or weather-based pricing to encourage usage during misty or rainy conditions.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GB" dirty="0"/>
              <a:t>3. Implement automated dashboard updates to provide near real-time insights for management decisions.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GB" dirty="0"/>
              <a:t>4. Leverage historical trends to optimize fleet distribution across different zones and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endParaRPr lang="en-IN" dirty="0"/>
          </a:p>
          <a:p>
            <a:pPr>
              <a:defRPr sz="1800"/>
            </a:pPr>
            <a:r>
              <a:rPr lang="en-IN" dirty="0"/>
              <a:t>Acknowledgments:  </a:t>
            </a:r>
            <a:r>
              <a:rPr lang="en-IN" dirty="0" err="1"/>
              <a:t>DigiCrome</a:t>
            </a:r>
            <a:r>
              <a:rPr lang="en-IN" dirty="0"/>
              <a:t> Academy and </a:t>
            </a:r>
            <a:r>
              <a:rPr lang="en-IN" dirty="0" err="1"/>
              <a:t>Nexthikes</a:t>
            </a:r>
            <a:r>
              <a:rPr lang="en-IN" dirty="0"/>
              <a:t> IT Solutions</a:t>
            </a:r>
          </a:p>
          <a:p>
            <a:pPr>
              <a:defRPr sz="1800"/>
            </a:pPr>
            <a:r>
              <a:rPr lang="en-GB" dirty="0"/>
              <a:t>Thank you for your guidance and support throughout this internship project.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Internship Project Report Bike Sharing Demand Analysis Using Excel</vt:lpstr>
      <vt:lpstr>Objective &amp; Scope</vt:lpstr>
      <vt:lpstr>Data Cleaning &amp; Preparation</vt:lpstr>
      <vt:lpstr>PowerPoint Presentation</vt:lpstr>
      <vt:lpstr>PowerPoint Presentation</vt:lpstr>
      <vt:lpstr>Forecasting &amp; Automation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Vanshika</dc:creator>
  <cp:keywords/>
  <dc:description>generated using python-pptx</dc:description>
  <cp:lastModifiedBy>VANSHIKA GOEL</cp:lastModifiedBy>
  <cp:revision>3</cp:revision>
  <dcterms:created xsi:type="dcterms:W3CDTF">2013-01-27T09:14:16Z</dcterms:created>
  <dcterms:modified xsi:type="dcterms:W3CDTF">2025-10-21T17:55:56Z</dcterms:modified>
  <cp:category/>
</cp:coreProperties>
</file>