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7"/>
  </p:notesMasterIdLst>
  <p:handoutMasterIdLst>
    <p:handoutMasterId r:id="rId58"/>
  </p:handoutMasterIdLst>
  <p:sldIdLst>
    <p:sldId id="265" r:id="rId2"/>
    <p:sldId id="375" r:id="rId3"/>
    <p:sldId id="376" r:id="rId4"/>
    <p:sldId id="378" r:id="rId5"/>
    <p:sldId id="380" r:id="rId6"/>
    <p:sldId id="381" r:id="rId7"/>
    <p:sldId id="383" r:id="rId8"/>
    <p:sldId id="467" r:id="rId9"/>
    <p:sldId id="468" r:id="rId10"/>
    <p:sldId id="379" r:id="rId11"/>
    <p:sldId id="469" r:id="rId12"/>
    <p:sldId id="382" r:id="rId13"/>
    <p:sldId id="394" r:id="rId14"/>
    <p:sldId id="384" r:id="rId15"/>
    <p:sldId id="385" r:id="rId16"/>
    <p:sldId id="386" r:id="rId17"/>
    <p:sldId id="388" r:id="rId18"/>
    <p:sldId id="389" r:id="rId19"/>
    <p:sldId id="390" r:id="rId20"/>
    <p:sldId id="494" r:id="rId21"/>
    <p:sldId id="471" r:id="rId22"/>
    <p:sldId id="472" r:id="rId23"/>
    <p:sldId id="473" r:id="rId24"/>
    <p:sldId id="511" r:id="rId25"/>
    <p:sldId id="474" r:id="rId26"/>
    <p:sldId id="475" r:id="rId27"/>
    <p:sldId id="483" r:id="rId28"/>
    <p:sldId id="484" r:id="rId29"/>
    <p:sldId id="485" r:id="rId30"/>
    <p:sldId id="482" r:id="rId31"/>
    <p:sldId id="398" r:id="rId32"/>
    <p:sldId id="399" r:id="rId33"/>
    <p:sldId id="400" r:id="rId34"/>
    <p:sldId id="488" r:id="rId35"/>
    <p:sldId id="486" r:id="rId36"/>
    <p:sldId id="401" r:id="rId37"/>
    <p:sldId id="403" r:id="rId38"/>
    <p:sldId id="402" r:id="rId39"/>
    <p:sldId id="489" r:id="rId40"/>
    <p:sldId id="490" r:id="rId41"/>
    <p:sldId id="395" r:id="rId42"/>
    <p:sldId id="396" r:id="rId43"/>
    <p:sldId id="492" r:id="rId44"/>
    <p:sldId id="397" r:id="rId45"/>
    <p:sldId id="491" r:id="rId46"/>
    <p:sldId id="405" r:id="rId47"/>
    <p:sldId id="493" r:id="rId48"/>
    <p:sldId id="406" r:id="rId49"/>
    <p:sldId id="407" r:id="rId50"/>
    <p:sldId id="408" r:id="rId51"/>
    <p:sldId id="409" r:id="rId52"/>
    <p:sldId id="495" r:id="rId53"/>
    <p:sldId id="411" r:id="rId54"/>
    <p:sldId id="412" r:id="rId55"/>
    <p:sldId id="413" r:id="rId56"/>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61AD3A"/>
    <a:srgbClr val="008000"/>
    <a:srgbClr val="9E9A00"/>
    <a:srgbClr val="00703C"/>
    <a:srgbClr val="98A8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887" autoAdjust="0"/>
    <p:restoredTop sz="96176" autoAdjust="0"/>
  </p:normalViewPr>
  <p:slideViewPr>
    <p:cSldViewPr>
      <p:cViewPr>
        <p:scale>
          <a:sx n="128" d="100"/>
          <a:sy n="128" d="100"/>
        </p:scale>
        <p:origin x="-174" y="-36"/>
      </p:cViewPr>
      <p:guideLst>
        <p:guide orient="horz" pos="1620"/>
        <p:guide pos="5556"/>
      </p:guideLst>
    </p:cSldViewPr>
  </p:slideViewPr>
  <p:notesTextViewPr>
    <p:cViewPr>
      <p:scale>
        <a:sx n="100" d="100"/>
        <a:sy n="100" d="100"/>
      </p:scale>
      <p:origin x="0" y="0"/>
    </p:cViewPr>
  </p:notesTextViewPr>
  <p:sorterViewPr>
    <p:cViewPr>
      <p:scale>
        <a:sx n="100" d="100"/>
        <a:sy n="100" d="100"/>
      </p:scale>
      <p:origin x="0" y="7212"/>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24.08.2016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24.08.2016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r>
              <a:rPr lang="en-US" dirty="0" smtClean="0"/>
              <a:t>Hello from task: main</a:t>
            </a:r>
          </a:p>
          <a:p>
            <a:endParaRPr lang="en-US" dirty="0" smtClean="0"/>
          </a:p>
          <a:p>
            <a:r>
              <a:rPr lang="en-US" dirty="0" smtClean="0"/>
              <a:t>Process finished with exit code 0</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9981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err="1" smtClean="0">
                <a:solidFill>
                  <a:schemeClr val="tx1"/>
                </a:solidFill>
                <a:latin typeface="+mn-lt"/>
                <a:ea typeface="+mn-ea"/>
                <a:cs typeface="+mn-cs"/>
              </a:rPr>
              <a:t>ThreadMethod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 shows the creation of a thread inside a method. You call the method when you’re ready to run the thread, and the method returns after the thread begins. If the thread is only performing an auxiliary operation rather than being fundamental to the class, this is probably a more useful and appropriate approach than starting a thread inside the constructor of the class.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Thread.UncaughtExceptionHandler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a new interface in Java SE5; it allows you to attach an exception handler to each </a:t>
            </a:r>
            <a:r>
              <a:rPr lang="en-US" sz="1200" b="1" i="0" u="none" strike="noStrike" kern="1200" baseline="0" dirty="0" smtClean="0">
                <a:solidFill>
                  <a:schemeClr val="tx1"/>
                </a:solidFill>
                <a:latin typeface="+mn-lt"/>
                <a:ea typeface="+mn-ea"/>
                <a:cs typeface="+mn-cs"/>
              </a:rPr>
              <a:t>Thread </a:t>
            </a:r>
            <a:r>
              <a:rPr lang="en-US" sz="1200" b="0" i="0" u="none" strike="noStrike" kern="1200" baseline="0" dirty="0" smtClean="0">
                <a:solidFill>
                  <a:schemeClr val="tx1"/>
                </a:solidFill>
                <a:latin typeface="+mn-lt"/>
                <a:ea typeface="+mn-ea"/>
                <a:cs typeface="+mn-cs"/>
              </a:rPr>
              <a:t>object. </a:t>
            </a:r>
            <a:r>
              <a:rPr lang="en-US" sz="1200" b="1" i="0" u="none" strike="noStrike" kern="1200" baseline="0" dirty="0" err="1" smtClean="0">
                <a:solidFill>
                  <a:schemeClr val="tx1"/>
                </a:solidFill>
                <a:latin typeface="+mn-lt"/>
                <a:ea typeface="+mn-ea"/>
                <a:cs typeface="+mn-cs"/>
              </a:rPr>
              <a:t>Thread.UncaughtExceptionHandler.uncaughtException</a:t>
            </a:r>
            <a:r>
              <a:rPr lang="en-US" sz="1200" b="1" i="0" u="none" strike="noStrike" kern="1200" baseline="0" dirty="0" smtClean="0">
                <a:solidFill>
                  <a:schemeClr val="tx1"/>
                </a:solidFill>
                <a:latin typeface="+mn-lt"/>
                <a:ea typeface="+mn-ea"/>
                <a:cs typeface="+mn-cs"/>
              </a:rPr>
              <a:t>( ) </a:t>
            </a:r>
            <a:r>
              <a:rPr lang="en-US" sz="1200" b="0" i="0" u="none" strike="noStrike" kern="1200" baseline="0" dirty="0" smtClean="0">
                <a:solidFill>
                  <a:schemeClr val="tx1"/>
                </a:solidFill>
                <a:latin typeface="+mn-lt"/>
                <a:ea typeface="+mn-ea"/>
                <a:cs typeface="+mn-cs"/>
              </a:rPr>
              <a:t>is automatically called when that thread is about to die from an uncaught exception.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Thread.UncaughtExceptionHandler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a new interface in Java SE5; it allows you to attach an exception handler to each </a:t>
            </a:r>
            <a:r>
              <a:rPr lang="en-US" sz="1200" b="1" i="0" u="none" strike="noStrike" kern="1200" baseline="0" dirty="0" smtClean="0">
                <a:solidFill>
                  <a:schemeClr val="tx1"/>
                </a:solidFill>
                <a:latin typeface="+mn-lt"/>
                <a:ea typeface="+mn-ea"/>
                <a:cs typeface="+mn-cs"/>
              </a:rPr>
              <a:t>Thread </a:t>
            </a:r>
            <a:r>
              <a:rPr lang="en-US" sz="1200" b="0" i="0" u="none" strike="noStrike" kern="1200" baseline="0" dirty="0" smtClean="0">
                <a:solidFill>
                  <a:schemeClr val="tx1"/>
                </a:solidFill>
                <a:latin typeface="+mn-lt"/>
                <a:ea typeface="+mn-ea"/>
                <a:cs typeface="+mn-cs"/>
              </a:rPr>
              <a:t>object. </a:t>
            </a:r>
            <a:r>
              <a:rPr lang="en-US" sz="1200" b="1" i="0" u="none" strike="noStrike" kern="1200" baseline="0" dirty="0" err="1" smtClean="0">
                <a:solidFill>
                  <a:schemeClr val="tx1"/>
                </a:solidFill>
                <a:latin typeface="+mn-lt"/>
                <a:ea typeface="+mn-ea"/>
                <a:cs typeface="+mn-cs"/>
              </a:rPr>
              <a:t>Thread.UncaughtExceptionHandler.uncaughtException</a:t>
            </a:r>
            <a:r>
              <a:rPr lang="en-US" sz="1200" b="1" i="0" u="none" strike="noStrike" kern="1200" baseline="0" smtClean="0">
                <a:solidFill>
                  <a:schemeClr val="tx1"/>
                </a:solidFill>
                <a:latin typeface="+mn-lt"/>
                <a:ea typeface="+mn-ea"/>
                <a:cs typeface="+mn-cs"/>
              </a:rPr>
              <a:t>( ) </a:t>
            </a:r>
            <a:r>
              <a:rPr lang="en-US" sz="1200" b="0" i="0" u="none" strike="noStrike" kern="1200" baseline="0" smtClean="0">
                <a:solidFill>
                  <a:schemeClr val="tx1"/>
                </a:solidFill>
                <a:latin typeface="+mn-lt"/>
                <a:ea typeface="+mn-ea"/>
                <a:cs typeface="+mn-cs"/>
              </a:rPr>
              <a:t>is automatically called when that thread is about to die from an uncaught exception.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Не забыть </a:t>
            </a:r>
            <a:r>
              <a:rPr lang="ru-RU" sz="1200" b="0" i="0" u="none" strike="noStrike" kern="1200" baseline="0" dirty="0" err="1" smtClean="0">
                <a:solidFill>
                  <a:schemeClr val="tx1"/>
                </a:solidFill>
                <a:latin typeface="+mn-lt"/>
                <a:ea typeface="+mn-ea"/>
                <a:cs typeface="+mn-cs"/>
              </a:rPr>
              <a:t>упамянуть</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Notice that </a:t>
            </a:r>
            <a:r>
              <a:rPr lang="en-US" sz="1200" b="1" i="0" u="none" strike="noStrike" kern="1200" baseline="0" dirty="0" smtClean="0">
                <a:solidFill>
                  <a:schemeClr val="tx1"/>
                </a:solidFill>
                <a:latin typeface="+mn-lt"/>
                <a:ea typeface="+mn-ea"/>
                <a:cs typeface="+mn-cs"/>
              </a:rPr>
              <a:t>start( ) </a:t>
            </a:r>
            <a:r>
              <a:rPr lang="en-US" sz="1200" b="0" i="0" u="none" strike="noStrike" kern="1200" baseline="0" dirty="0" smtClean="0">
                <a:solidFill>
                  <a:schemeClr val="tx1"/>
                </a:solidFill>
                <a:latin typeface="+mn-lt"/>
                <a:ea typeface="+mn-ea"/>
                <a:cs typeface="+mn-cs"/>
              </a:rPr>
              <a:t>is called within the constructor. This example is quite simple and therefore probably safe, but you should be aware that starting threads inside a constructor can be quite problematic, because another task might start executing before the constructor has completed, which means the task may be able to access the object in an unstable state.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085459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lstStyle/>
          <a:p>
            <a:r>
              <a:rPr lang="en-US" spc="299" dirty="0" smtClean="0">
                <a:uFill>
                  <a:solidFill>
                    <a:srgbClr val="FFFFFF"/>
                  </a:solidFill>
                </a:uFill>
                <a:latin typeface="Arial"/>
              </a:rPr>
              <a:t>MULTITHREADING</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Некоторые языки спроектированы таким образом, чтобы изолировать конкурентные задачи друг от друга.</a:t>
            </a:r>
          </a:p>
          <a:p>
            <a:endParaRPr lang="ru-RU" sz="2000" dirty="0" smtClean="0"/>
          </a:p>
          <a:p>
            <a:r>
              <a:rPr lang="ru-RU" sz="2000" dirty="0" smtClean="0"/>
              <a:t>Например </a:t>
            </a:r>
            <a:r>
              <a:rPr lang="en-US" sz="2000" dirty="0" smtClean="0">
                <a:solidFill>
                  <a:srgbClr val="00B050"/>
                </a:solidFill>
              </a:rPr>
              <a:t>ERLANG</a:t>
            </a:r>
            <a:r>
              <a:rPr lang="ru-RU" sz="2000" dirty="0" smtClean="0">
                <a:solidFill>
                  <a:srgbClr val="00B050"/>
                </a:solidFill>
              </a:rPr>
              <a:t>. </a:t>
            </a:r>
          </a:p>
          <a:p>
            <a:endParaRPr lang="ru-RU" sz="2000" dirty="0" smtClean="0"/>
          </a:p>
          <a:p>
            <a:r>
              <a:rPr lang="ru-RU" sz="2000" dirty="0" smtClean="0"/>
              <a:t>Он также поддерживает безопасные механизмы взаимодействия между параллельными задачами.</a:t>
            </a:r>
            <a:endParaRPr lang="en-US" sz="2000" dirty="0" smtClean="0"/>
          </a:p>
          <a:p>
            <a:endParaRPr lang="en-US" sz="2000" dirty="0" smtClean="0"/>
          </a:p>
          <a:p>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поддержка в </a:t>
            </a:r>
            <a:r>
              <a:rPr lang="en-US" spc="299" dirty="0" smtClean="0">
                <a:uFill>
                  <a:solidFill>
                    <a:srgbClr val="FFFFFF"/>
                  </a:solidFill>
                </a:uFill>
              </a:rPr>
              <a:t>java</a:t>
            </a:r>
            <a:endParaRPr lang="ru-RU" dirty="0"/>
          </a:p>
        </p:txBody>
      </p:sp>
    </p:spTree>
    <p:extLst>
      <p:ext uri="{BB962C8B-B14F-4D97-AF65-F5344CB8AC3E}">
        <p14:creationId xmlns:p14="http://schemas.microsoft.com/office/powerpoint/2010/main" val="1548021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en-US" sz="2000" dirty="0" smtClean="0"/>
              <a:t>Java </a:t>
            </a:r>
            <a:r>
              <a:rPr lang="ru-RU" sz="2000" dirty="0" smtClean="0"/>
              <a:t>со своего рождения так же имеет встроенную поддержку построение многопоточного конкурентного кода. </a:t>
            </a:r>
            <a:endParaRPr lang="ru-RU" sz="2000" dirty="0"/>
          </a:p>
          <a:p>
            <a:endParaRPr lang="ru-RU" sz="2000" dirty="0" smtClean="0"/>
          </a:p>
          <a:p>
            <a:r>
              <a:rPr lang="ru-RU" sz="2000" dirty="0" smtClean="0">
                <a:solidFill>
                  <a:srgbClr val="FFC000"/>
                </a:solidFill>
              </a:rPr>
              <a:t>Придерживается более традиционного подхода решения вопроса многозадачности – создание </a:t>
            </a:r>
            <a:r>
              <a:rPr lang="ru-RU" sz="2000" dirty="0" smtClean="0">
                <a:solidFill>
                  <a:srgbClr val="00B050"/>
                </a:solidFill>
              </a:rPr>
              <a:t>потоков</a:t>
            </a:r>
            <a:r>
              <a:rPr lang="ru-RU" sz="2000" dirty="0" smtClean="0">
                <a:solidFill>
                  <a:srgbClr val="FFC000"/>
                </a:solidFill>
              </a:rPr>
              <a:t> в рамках одного процесса.</a:t>
            </a:r>
          </a:p>
          <a:p>
            <a:endParaRPr lang="ru-RU" sz="2000" dirty="0">
              <a:solidFill>
                <a:srgbClr val="FFC000"/>
              </a:solidFill>
            </a:endParaRPr>
          </a:p>
          <a:p>
            <a:endParaRPr lang="ru-RU" sz="2000" dirty="0" smtClean="0">
              <a:solidFill>
                <a:srgbClr val="FFC000"/>
              </a:solidFill>
            </a:endParaRPr>
          </a:p>
          <a:p>
            <a:r>
              <a:rPr lang="ru-RU" sz="2000" dirty="0">
                <a:solidFill>
                  <a:srgbClr val="00B050"/>
                </a:solidFill>
              </a:rPr>
              <a:t>Поток </a:t>
            </a:r>
            <a:r>
              <a:rPr lang="ru-RU" sz="2000" dirty="0">
                <a:solidFill>
                  <a:schemeClr val="tx1"/>
                </a:solidFill>
              </a:rPr>
              <a:t>в </a:t>
            </a:r>
            <a:r>
              <a:rPr lang="en-US" sz="2000" dirty="0">
                <a:solidFill>
                  <a:schemeClr val="tx1"/>
                </a:solidFill>
              </a:rPr>
              <a:t>java </a:t>
            </a:r>
            <a:r>
              <a:rPr lang="ru-RU" sz="2000" dirty="0" err="1">
                <a:solidFill>
                  <a:schemeClr val="tx1"/>
                </a:solidFill>
              </a:rPr>
              <a:t>мапится</a:t>
            </a:r>
            <a:r>
              <a:rPr lang="ru-RU" sz="2000" dirty="0">
                <a:solidFill>
                  <a:schemeClr val="tx1"/>
                </a:solidFill>
              </a:rPr>
              <a:t> на поток операционной системы, где запущена программа</a:t>
            </a:r>
            <a:endParaRPr lang="ru-RU" sz="2000" dirty="0">
              <a:solidFill>
                <a:srgbClr val="00B050"/>
              </a:solidFill>
            </a:endParaRPr>
          </a:p>
          <a:p>
            <a:endParaRPr lang="ru-RU" sz="2000" dirty="0" smtClean="0">
              <a:solidFill>
                <a:srgbClr val="FFC000"/>
              </a:solidFill>
            </a:endParaRPr>
          </a:p>
          <a:p>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поддержка в </a:t>
            </a:r>
            <a:r>
              <a:rPr lang="en-US" spc="299" dirty="0" smtClean="0">
                <a:uFill>
                  <a:solidFill>
                    <a:srgbClr val="FFFFFF"/>
                  </a:solidFill>
                </a:uFill>
              </a:rPr>
              <a:t>java</a:t>
            </a:r>
            <a:endParaRPr lang="ru-RU" dirty="0"/>
          </a:p>
        </p:txBody>
      </p:sp>
    </p:spTree>
    <p:extLst>
      <p:ext uri="{BB962C8B-B14F-4D97-AF65-F5344CB8AC3E}">
        <p14:creationId xmlns:p14="http://schemas.microsoft.com/office/powerpoint/2010/main" val="489328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a:p>
            <a:endParaRPr lang="ru-RU" dirty="0"/>
          </a:p>
          <a:p>
            <a:endParaRPr lang="ru-RU" dirty="0" smtClean="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поддержка в </a:t>
            </a:r>
            <a:r>
              <a:rPr lang="en-US" spc="299" dirty="0" smtClean="0">
                <a:uFill>
                  <a:solidFill>
                    <a:srgbClr val="FFFFFF"/>
                  </a:solidFill>
                </a:uFill>
              </a:rPr>
              <a:t>java</a:t>
            </a:r>
            <a:endParaRPr lang="ru-RU" dirty="0"/>
          </a:p>
        </p:txBody>
      </p:sp>
      <p:pic>
        <p:nvPicPr>
          <p:cNvPr id="2050" name="Picture 2" descr="D:\Andrey\Documents\Обучение\Лекция-11\thread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40457"/>
            <a:ext cx="630555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67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0000"/>
                </a:solidFill>
              </a:rPr>
              <a:t>Задача (</a:t>
            </a:r>
            <a:r>
              <a:rPr lang="en-US" sz="2000" dirty="0" smtClean="0">
                <a:solidFill>
                  <a:srgbClr val="FF0000"/>
                </a:solidFill>
              </a:rPr>
              <a:t>task</a:t>
            </a:r>
            <a:r>
              <a:rPr lang="ru-RU" sz="2000" dirty="0" smtClean="0">
                <a:solidFill>
                  <a:srgbClr val="FF0000"/>
                </a:solidFill>
              </a:rPr>
              <a:t>)</a:t>
            </a:r>
            <a:r>
              <a:rPr lang="en-US" sz="2000" dirty="0" smtClean="0">
                <a:solidFill>
                  <a:srgbClr val="FF0000"/>
                </a:solidFill>
              </a:rPr>
              <a:t> </a:t>
            </a:r>
            <a:r>
              <a:rPr lang="en-US" sz="2000" dirty="0" smtClean="0"/>
              <a:t>– </a:t>
            </a:r>
            <a:r>
              <a:rPr lang="ru-RU" sz="2000" dirty="0" smtClean="0"/>
              <a:t>некоторая работа которая может быть выполнена.</a:t>
            </a:r>
          </a:p>
          <a:p>
            <a:endParaRPr lang="ru-RU" sz="2000" dirty="0"/>
          </a:p>
          <a:p>
            <a:r>
              <a:rPr lang="ru-RU" sz="2000" dirty="0" smtClean="0">
                <a:solidFill>
                  <a:srgbClr val="FF0000"/>
                </a:solidFill>
              </a:rPr>
              <a:t>Поток (</a:t>
            </a:r>
            <a:r>
              <a:rPr lang="en-US" sz="2000" dirty="0" smtClean="0">
                <a:solidFill>
                  <a:srgbClr val="FF0000"/>
                </a:solidFill>
              </a:rPr>
              <a:t>thread</a:t>
            </a:r>
            <a:r>
              <a:rPr lang="ru-RU" sz="2000" dirty="0" smtClean="0">
                <a:solidFill>
                  <a:srgbClr val="FF0000"/>
                </a:solidFill>
              </a:rPr>
              <a:t>)</a:t>
            </a:r>
            <a:r>
              <a:rPr lang="en-US" sz="2000" dirty="0" smtClean="0">
                <a:solidFill>
                  <a:srgbClr val="FF0000"/>
                </a:solidFill>
              </a:rPr>
              <a:t> </a:t>
            </a:r>
            <a:r>
              <a:rPr lang="en-US" sz="2000" dirty="0" smtClean="0"/>
              <a:t>– </a:t>
            </a:r>
            <a:r>
              <a:rPr lang="ru-RU" sz="2000" dirty="0" smtClean="0"/>
              <a:t>механизм который может выполнить задачу.</a:t>
            </a:r>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err="1" smtClean="0">
                <a:uFill>
                  <a:solidFill>
                    <a:srgbClr val="FFFFFF"/>
                  </a:solidFill>
                </a:uFill>
              </a:rPr>
              <a:t>терминалогия</a:t>
            </a:r>
            <a:endParaRPr lang="ru-RU" dirty="0"/>
          </a:p>
        </p:txBody>
      </p:sp>
    </p:spTree>
    <p:extLst>
      <p:ext uri="{BB962C8B-B14F-4D97-AF65-F5344CB8AC3E}">
        <p14:creationId xmlns:p14="http://schemas.microsoft.com/office/powerpoint/2010/main" val="4239964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Определить неделимую задачу для выполнения можно с помощью реализации интерфейса </a:t>
            </a:r>
            <a:r>
              <a:rPr lang="en-US" sz="2000" dirty="0" smtClean="0"/>
              <a:t>Runnable:</a:t>
            </a:r>
            <a:endParaRPr lang="ru-RU" sz="2000" dirty="0" smtClean="0">
              <a:solidFill>
                <a:srgbClr val="00B050"/>
              </a:solidFill>
            </a:endParaRPr>
          </a:p>
          <a:p>
            <a:endParaRPr lang="ru-RU" sz="2000" dirty="0"/>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runnable</a:t>
            </a:r>
            <a:endParaRPr lang="ru-RU" dirty="0"/>
          </a:p>
        </p:txBody>
      </p:sp>
      <p:sp>
        <p:nvSpPr>
          <p:cNvPr id="4" name="Rectangle 1"/>
          <p:cNvSpPr>
            <a:spLocks noChangeArrowheads="1"/>
          </p:cNvSpPr>
          <p:nvPr/>
        </p:nvSpPr>
        <p:spPr bwMode="auto">
          <a:xfrm>
            <a:off x="251520" y="2105437"/>
            <a:ext cx="7879080"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3</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format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"#%d(%s)"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ourier New" pitchFamily="49" charset="0"/>
                <a:cs typeface="Courier New" pitchFamily="49" charset="0"/>
              </a:rPr>
              <a:t>	</a:t>
            </a:r>
            <a:r>
              <a:rPr lang="en-US" sz="2000" dirty="0" smtClean="0">
                <a:solidFill>
                  <a:srgbClr val="000000"/>
                </a:solidFill>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currentThread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getName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35357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Запустить можно задачу в рамках </a:t>
            </a:r>
            <a:r>
              <a:rPr lang="en-US" sz="2000" dirty="0" smtClean="0"/>
              <a:t>main </a:t>
            </a:r>
            <a:r>
              <a:rPr lang="ru-RU" sz="2000" dirty="0" smtClean="0"/>
              <a:t>потока можно так:</a:t>
            </a:r>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runnable</a:t>
            </a:r>
            <a:endParaRPr lang="ru-RU" dirty="0"/>
          </a:p>
        </p:txBody>
      </p:sp>
      <p:sp>
        <p:nvSpPr>
          <p:cNvPr id="5" name="Rectangle 1"/>
          <p:cNvSpPr>
            <a:spLocks noChangeArrowheads="1"/>
          </p:cNvSpPr>
          <p:nvPr/>
        </p:nvSpPr>
        <p:spPr bwMode="auto">
          <a:xfrm>
            <a:off x="251520" y="1923678"/>
            <a:ext cx="6340197" cy="132343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launch</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launch.run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98483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Для запуска задачи в отдельном потоке можно использовать класс </a:t>
            </a:r>
            <a:r>
              <a:rPr lang="en-US" sz="2000" dirty="0" smtClean="0"/>
              <a:t>Thread:</a:t>
            </a:r>
            <a:endParaRPr lang="ru-RU" sz="2000" dirty="0" smtClean="0">
              <a:solidFill>
                <a:srgbClr val="00B050"/>
              </a:solidFill>
            </a:endParaRPr>
          </a:p>
          <a:p>
            <a:endParaRPr lang="ru-RU" sz="2000" dirty="0"/>
          </a:p>
          <a:p>
            <a:endParaRPr lang="ru-RU" sz="2000" dirty="0"/>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err="1" smtClean="0">
                <a:uFill>
                  <a:solidFill>
                    <a:srgbClr val="FFFFFF"/>
                  </a:solidFill>
                </a:uFill>
              </a:rPr>
              <a:t>THread</a:t>
            </a:r>
            <a:endParaRPr lang="ru-RU" dirty="0"/>
          </a:p>
        </p:txBody>
      </p:sp>
      <p:sp>
        <p:nvSpPr>
          <p:cNvPr id="6" name="Rectangle 1"/>
          <p:cNvSpPr>
            <a:spLocks noChangeArrowheads="1"/>
          </p:cNvSpPr>
          <p:nvPr/>
        </p:nvSpPr>
        <p:spPr bwMode="auto">
          <a:xfrm>
            <a:off x="251520" y="1779662"/>
            <a:ext cx="6647974" cy="132343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817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Следовательно можно попробовать создать несколько параллельных потоков</a:t>
            </a:r>
            <a:endParaRPr lang="ru-RU" sz="2000" dirty="0" smtClean="0">
              <a:solidFill>
                <a:srgbClr val="00B050"/>
              </a:solidFill>
            </a:endParaRPr>
          </a:p>
          <a:p>
            <a:endParaRPr lang="ru-RU" sz="2000" dirty="0"/>
          </a:p>
          <a:p>
            <a:endParaRPr lang="ru-RU" sz="2000" dirty="0"/>
          </a:p>
          <a:p>
            <a:endParaRPr lang="ru-RU" sz="2000" dirty="0" smtClean="0"/>
          </a:p>
          <a:p>
            <a:endParaRPr lang="en-US" sz="2000" dirty="0" smtClean="0"/>
          </a:p>
          <a:p>
            <a:endParaRPr lang="en-US" sz="2000" dirty="0"/>
          </a:p>
          <a:p>
            <a:endParaRPr lang="ru-RU" sz="2000" dirty="0" smtClean="0"/>
          </a:p>
          <a:p>
            <a:r>
              <a:rPr lang="ru-RU" sz="2000" dirty="0">
                <a:solidFill>
                  <a:srgbClr val="FFC000"/>
                </a:solidFill>
              </a:rPr>
              <a:t>Вывод </a:t>
            </a:r>
            <a:r>
              <a:rPr lang="ru-RU" sz="2000" dirty="0" smtClean="0">
                <a:solidFill>
                  <a:srgbClr val="FFC000"/>
                </a:solidFill>
              </a:rPr>
              <a:t>программы</a:t>
            </a:r>
            <a:r>
              <a:rPr lang="ru-RU" sz="2000" dirty="0">
                <a:solidFill>
                  <a:srgbClr val="FFC000"/>
                </a:solidFill>
              </a:rPr>
              <a:t>?</a:t>
            </a:r>
            <a:endParaRPr lang="en-US" sz="2000" dirty="0" smtClean="0">
              <a:solidFill>
                <a:srgbClr val="FFC000"/>
              </a:solidFill>
            </a:endParaRP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err="1" smtClean="0">
                <a:uFill>
                  <a:solidFill>
                    <a:srgbClr val="FFFFFF"/>
                  </a:solidFill>
                </a:uFill>
              </a:rPr>
              <a:t>THread</a:t>
            </a:r>
            <a:endParaRPr lang="ru-RU" dirty="0"/>
          </a:p>
        </p:txBody>
      </p:sp>
      <p:sp>
        <p:nvSpPr>
          <p:cNvPr id="5" name="Rectangle 2"/>
          <p:cNvSpPr>
            <a:spLocks noChangeArrowheads="1"/>
          </p:cNvSpPr>
          <p:nvPr/>
        </p:nvSpPr>
        <p:spPr bwMode="auto">
          <a:xfrm>
            <a:off x="251520" y="1856894"/>
            <a:ext cx="8186857" cy="193899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10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Waiting</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end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of</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some</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task</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87630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Вывод программы:</a:t>
            </a:r>
            <a:endParaRPr lang="en-US" sz="2000" dirty="0" smtClean="0">
              <a:solidFill>
                <a:schemeClr val="tx1"/>
              </a:solidFill>
            </a:endParaRP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Thread</a:t>
            </a:r>
            <a:endParaRPr lang="ru-RU" dirty="0"/>
          </a:p>
        </p:txBody>
      </p:sp>
      <p:sp>
        <p:nvSpPr>
          <p:cNvPr id="5" name="Прямоугольник 4"/>
          <p:cNvSpPr/>
          <p:nvPr/>
        </p:nvSpPr>
        <p:spPr>
          <a:xfrm>
            <a:off x="251520" y="1581636"/>
            <a:ext cx="8136904" cy="2554545"/>
          </a:xfrm>
          <a:prstGeom prst="rect">
            <a:avLst/>
          </a:prstGeom>
          <a:ln>
            <a:solidFill>
              <a:schemeClr val="accent1"/>
            </a:solidFill>
          </a:ln>
        </p:spPr>
        <p:txBody>
          <a:bodyPr wrap="square">
            <a:spAutoFit/>
          </a:bodyPr>
          <a:lstStyle/>
          <a:p>
            <a:r>
              <a:rPr lang="en-US" sz="2000" dirty="0"/>
              <a:t>Waiting end of some task.</a:t>
            </a:r>
          </a:p>
          <a:p>
            <a:r>
              <a:rPr lang="en-US" sz="2000" dirty="0"/>
              <a:t>#0(</a:t>
            </a:r>
            <a:r>
              <a:rPr lang="en-US" sz="2000" dirty="0">
                <a:solidFill>
                  <a:srgbClr val="92D050"/>
                </a:solidFill>
              </a:rPr>
              <a:t>Thread-4</a:t>
            </a:r>
            <a:r>
              <a:rPr lang="en-US" sz="2000" dirty="0"/>
              <a:t>)#1(</a:t>
            </a:r>
            <a:r>
              <a:rPr lang="en-US" sz="2000" dirty="0">
                <a:solidFill>
                  <a:srgbClr val="92D050"/>
                </a:solidFill>
              </a:rPr>
              <a:t>Thread-4</a:t>
            </a:r>
            <a:r>
              <a:rPr lang="en-US" sz="2000" dirty="0"/>
              <a:t>)#2(</a:t>
            </a:r>
            <a:r>
              <a:rPr lang="en-US" sz="2000" dirty="0">
                <a:solidFill>
                  <a:srgbClr val="92D050"/>
                </a:solidFill>
              </a:rPr>
              <a:t>Thread-4</a:t>
            </a:r>
            <a:r>
              <a:rPr lang="en-US" sz="2000" dirty="0"/>
              <a:t>)#0(</a:t>
            </a:r>
            <a:r>
              <a:rPr lang="en-US" sz="2000" dirty="0">
                <a:solidFill>
                  <a:srgbClr val="00B0F0"/>
                </a:solidFill>
              </a:rPr>
              <a:t>Thread-5</a:t>
            </a:r>
            <a:r>
              <a:rPr lang="en-US" sz="2000" dirty="0"/>
              <a:t>)#0(Thread-6)#0(Thread-0)#1(Thread-6)#0(Thread-8)#1(Thread-8)#2(Thread-8)#0(Thread-7)#1(Thread-7)#2(Thread-7)#2(Thread-6)#0(Thread-9)#1(Thread-9)#2(Thread-9)#0(Thread-1)#1(Thread-1)#2(Thread-1)#1(Thread-0)#2(Thread-0)#1(</a:t>
            </a:r>
            <a:r>
              <a:rPr lang="en-US" sz="2000" dirty="0">
                <a:solidFill>
                  <a:srgbClr val="00B0F0"/>
                </a:solidFill>
              </a:rPr>
              <a:t>Thread-5</a:t>
            </a:r>
            <a:r>
              <a:rPr lang="en-US" sz="2000" dirty="0"/>
              <a:t>)#0(Thread-2)#2(</a:t>
            </a:r>
            <a:r>
              <a:rPr lang="en-US" sz="2000" dirty="0">
                <a:solidFill>
                  <a:srgbClr val="00B0F0"/>
                </a:solidFill>
              </a:rPr>
              <a:t>Thread-5</a:t>
            </a:r>
            <a:r>
              <a:rPr lang="en-US" sz="2000" dirty="0"/>
              <a:t>)#1(Thread-2)#2(Thread-2)#0(Thread-3)#1(Thread-3)#2(Thread-3)</a:t>
            </a:r>
          </a:p>
          <a:p>
            <a:r>
              <a:rPr lang="en-US" sz="2000" dirty="0"/>
              <a:t>Process finished with exit code 0</a:t>
            </a:r>
            <a:endParaRPr lang="ru-RU" sz="2000" dirty="0"/>
          </a:p>
        </p:txBody>
      </p:sp>
    </p:spTree>
    <p:extLst>
      <p:ext uri="{BB962C8B-B14F-4D97-AF65-F5344CB8AC3E}">
        <p14:creationId xmlns:p14="http://schemas.microsoft.com/office/powerpoint/2010/main" val="3995698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ru-RU" sz="2000" dirty="0"/>
              <a:t>п</a:t>
            </a:r>
            <a:r>
              <a:rPr lang="ru-RU" sz="2000" dirty="0" smtClean="0"/>
              <a:t>ереключение между потоками контролируется планировщиком ОС</a:t>
            </a:r>
          </a:p>
          <a:p>
            <a:pPr marL="285750" indent="-285750">
              <a:buFont typeface="Arial" pitchFamily="34" charset="0"/>
              <a:buChar char="•"/>
            </a:pPr>
            <a:r>
              <a:rPr lang="ru-RU" sz="2000" dirty="0" smtClean="0"/>
              <a:t>на многопроцессорной машине планировщик распределит потоки по процессорам</a:t>
            </a:r>
          </a:p>
          <a:p>
            <a:endParaRPr lang="ru-RU" sz="2000" dirty="0"/>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вывод</a:t>
            </a:r>
            <a:endParaRPr lang="ru-RU" dirty="0"/>
          </a:p>
        </p:txBody>
      </p:sp>
    </p:spTree>
    <p:extLst>
      <p:ext uri="{BB962C8B-B14F-4D97-AF65-F5344CB8AC3E}">
        <p14:creationId xmlns:p14="http://schemas.microsoft.com/office/powerpoint/2010/main" val="818919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pPr marL="285750" indent="-285750">
              <a:buFont typeface="Arial" pitchFamily="34" charset="0"/>
              <a:buChar char="•"/>
            </a:pPr>
            <a:r>
              <a:rPr lang="ru-RU" sz="2000" b="1" dirty="0"/>
              <a:t>закон </a:t>
            </a:r>
            <a:r>
              <a:rPr lang="ru-RU" sz="2000" b="1" dirty="0" err="1"/>
              <a:t>амдала</a:t>
            </a:r>
            <a:endParaRPr lang="ru-RU" sz="2000" b="1" dirty="0"/>
          </a:p>
          <a:p>
            <a:pPr marL="285750" indent="-285750">
              <a:buFont typeface="Arial" pitchFamily="34" charset="0"/>
              <a:buChar char="•"/>
            </a:pPr>
            <a:r>
              <a:rPr lang="ru-RU" sz="2000" b="1" dirty="0"/>
              <a:t>реализация </a:t>
            </a:r>
            <a:r>
              <a:rPr lang="ru-RU" sz="2000" b="1" dirty="0" err="1"/>
              <a:t>многопоточности</a:t>
            </a:r>
            <a:r>
              <a:rPr lang="ru-RU" sz="2000" b="1" dirty="0"/>
              <a:t> в </a:t>
            </a:r>
            <a:r>
              <a:rPr lang="ru-RU" sz="2000" b="1" dirty="0" err="1"/>
              <a:t>java</a:t>
            </a:r>
            <a:endParaRPr lang="ru-RU" sz="2000" b="1" dirty="0"/>
          </a:p>
          <a:p>
            <a:pPr marL="285750" indent="-285750">
              <a:buFont typeface="Arial" pitchFamily="34" charset="0"/>
              <a:buChar char="•"/>
            </a:pPr>
            <a:r>
              <a:rPr lang="ru-RU" sz="2000" b="1" dirty="0"/>
              <a:t>создание потоков</a:t>
            </a:r>
          </a:p>
          <a:p>
            <a:pPr marL="285750" indent="-285750">
              <a:buFont typeface="Arial" pitchFamily="34" charset="0"/>
              <a:buChar char="•"/>
            </a:pPr>
            <a:r>
              <a:rPr lang="ru-RU" sz="2000" b="1" dirty="0"/>
              <a:t>состояния потока</a:t>
            </a:r>
          </a:p>
          <a:p>
            <a:pPr marL="285750" indent="-285750">
              <a:buFont typeface="Arial" pitchFamily="34" charset="0"/>
              <a:buChar char="•"/>
            </a:pPr>
            <a:r>
              <a:rPr lang="ru-RU" sz="2000" b="1" dirty="0" err="1"/>
              <a:t>sleep</a:t>
            </a:r>
            <a:r>
              <a:rPr lang="ru-RU" sz="2000" b="1" dirty="0"/>
              <a:t> и </a:t>
            </a:r>
            <a:r>
              <a:rPr lang="ru-RU" sz="2000" b="1" dirty="0" err="1"/>
              <a:t>yield</a:t>
            </a:r>
            <a:endParaRPr lang="ru-RU" sz="2000" b="1" dirty="0"/>
          </a:p>
          <a:p>
            <a:pPr marL="285750" indent="-285750">
              <a:buFont typeface="Arial" pitchFamily="34" charset="0"/>
              <a:buChar char="•"/>
            </a:pPr>
            <a:r>
              <a:rPr lang="ru-RU" sz="2000" b="1" dirty="0"/>
              <a:t>приоритеты потоков</a:t>
            </a:r>
          </a:p>
          <a:p>
            <a:pPr marL="285750" indent="-285750">
              <a:buFont typeface="Arial" pitchFamily="34" charset="0"/>
              <a:buChar char="•"/>
            </a:pPr>
            <a:r>
              <a:rPr lang="ru-RU" sz="2000" b="1" dirty="0"/>
              <a:t>демоны</a:t>
            </a:r>
          </a:p>
          <a:p>
            <a:pPr marL="285750" indent="-285750">
              <a:buFont typeface="Arial" pitchFamily="34" charset="0"/>
              <a:buChar char="•"/>
            </a:pPr>
            <a:r>
              <a:rPr lang="ru-RU" sz="2000" b="1" dirty="0"/>
              <a:t>ожидание завершения потока</a:t>
            </a:r>
          </a:p>
          <a:p>
            <a:pPr marL="285750" indent="-285750">
              <a:buFont typeface="Arial" pitchFamily="34" charset="0"/>
              <a:buChar char="•"/>
            </a:pPr>
            <a:r>
              <a:rPr lang="ru-RU" sz="2000" b="1" dirty="0"/>
              <a:t>обработка исключений</a:t>
            </a:r>
            <a:endParaRPr lang="ru-RU" sz="2000" dirty="0" smtClean="0"/>
          </a:p>
          <a:p>
            <a:endParaRPr lang="ru-RU" sz="2000" dirty="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a:uFill>
                  <a:solidFill>
                    <a:srgbClr val="FFFFFF"/>
                  </a:solidFill>
                </a:uFill>
              </a:rPr>
              <a:t>Узнаем</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ru-RU" sz="2000" dirty="0"/>
              <a:t>п</a:t>
            </a:r>
            <a:r>
              <a:rPr lang="ru-RU" sz="2000" dirty="0" smtClean="0"/>
              <a:t>ереключение между потоками контролируется планировщиком ОС</a:t>
            </a:r>
          </a:p>
          <a:p>
            <a:pPr marL="285750" indent="-285750">
              <a:buFont typeface="Arial" pitchFamily="34" charset="0"/>
              <a:buChar char="•"/>
            </a:pPr>
            <a:r>
              <a:rPr lang="ru-RU" sz="2000" dirty="0" smtClean="0"/>
              <a:t>на многопроцессорной машине планировщик распределит потоки по процессорам</a:t>
            </a:r>
          </a:p>
          <a:p>
            <a:pPr marL="285750" indent="-285750">
              <a:buFont typeface="Arial" pitchFamily="34" charset="0"/>
              <a:buChar char="•"/>
            </a:pPr>
            <a:r>
              <a:rPr lang="ru-RU" sz="2000" dirty="0"/>
              <a:t>а</a:t>
            </a:r>
            <a:r>
              <a:rPr lang="ru-RU" sz="2000" dirty="0" smtClean="0"/>
              <a:t>лгоритм планировщика не детерминирован – следовательно вывод предыдущей программы так же будет отличатся от запуска к запуску</a:t>
            </a:r>
          </a:p>
          <a:p>
            <a:pPr marL="285750" indent="-285750">
              <a:buFont typeface="Arial" pitchFamily="34" charset="0"/>
              <a:buChar char="•"/>
            </a:pPr>
            <a:r>
              <a:rPr lang="ru-RU" sz="2000" dirty="0" smtClean="0"/>
              <a:t>каждый объект типа </a:t>
            </a:r>
            <a:r>
              <a:rPr lang="en-US" sz="2000" dirty="0" smtClean="0"/>
              <a:t>Thread </a:t>
            </a:r>
            <a:r>
              <a:rPr lang="ru-RU" sz="2000" dirty="0" smtClean="0"/>
              <a:t>регистрирует себя в определённом месте и </a:t>
            </a:r>
            <a:r>
              <a:rPr lang="en-US" sz="2000" dirty="0" smtClean="0"/>
              <a:t>garbage collector </a:t>
            </a:r>
            <a:r>
              <a:rPr lang="ru-RU" sz="2000" dirty="0" smtClean="0"/>
              <a:t>не может удалить этот объект до тех пор пока не завершиться выполнение функции </a:t>
            </a:r>
            <a:r>
              <a:rPr lang="en-US" sz="2000" dirty="0" smtClean="0"/>
              <a:t>run()</a:t>
            </a:r>
            <a:endParaRPr lang="ru-RU" sz="2000" dirty="0"/>
          </a:p>
          <a:p>
            <a:endParaRPr lang="ru-RU" sz="2000" dirty="0"/>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вывод</a:t>
            </a:r>
            <a:endParaRPr lang="ru-RU" dirty="0"/>
          </a:p>
        </p:txBody>
      </p:sp>
    </p:spTree>
    <p:extLst>
      <p:ext uri="{BB962C8B-B14F-4D97-AF65-F5344CB8AC3E}">
        <p14:creationId xmlns:p14="http://schemas.microsoft.com/office/powerpoint/2010/main" val="2476353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Реализовать</a:t>
            </a:r>
            <a:r>
              <a:rPr lang="en-US" sz="2000" dirty="0" smtClean="0">
                <a:solidFill>
                  <a:schemeClr val="tx1"/>
                </a:solidFill>
              </a:rPr>
              <a:t> Runnable:</a:t>
            </a:r>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
        <p:nvSpPr>
          <p:cNvPr id="6" name="Rectangle 2"/>
          <p:cNvSpPr>
            <a:spLocks noChangeArrowheads="1"/>
          </p:cNvSpPr>
          <p:nvPr/>
        </p:nvSpPr>
        <p:spPr bwMode="auto">
          <a:xfrm>
            <a:off x="251520" y="1561891"/>
            <a:ext cx="7417415"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RunnableImpl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code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here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RunnableImpl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386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Унаследовать класс </a:t>
            </a:r>
            <a:r>
              <a:rPr lang="en-US" sz="2000" dirty="0" smtClean="0">
                <a:solidFill>
                  <a:schemeClr val="tx1"/>
                </a:solidFill>
              </a:rPr>
              <a:t>Thread:</a:t>
            </a:r>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
        <p:nvSpPr>
          <p:cNvPr id="5" name="Rectangle 1"/>
          <p:cNvSpPr>
            <a:spLocks noChangeArrowheads="1"/>
          </p:cNvSpPr>
          <p:nvPr/>
        </p:nvSpPr>
        <p:spPr bwMode="auto">
          <a:xfrm>
            <a:off x="251520" y="1470139"/>
            <a:ext cx="6955750" cy="347787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SimpleThread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code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here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SimpleThread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2605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Через анонимный класс</a:t>
            </a:r>
            <a:r>
              <a:rPr lang="en-US" sz="2000" dirty="0" smtClean="0">
                <a:solidFill>
                  <a:schemeClr val="tx1"/>
                </a:solidFill>
              </a:rPr>
              <a:t>:</a:t>
            </a:r>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
        <p:nvSpPr>
          <p:cNvPr id="4" name="Rectangle 1"/>
          <p:cNvSpPr>
            <a:spLocks noChangeArrowheads="1"/>
          </p:cNvSpPr>
          <p:nvPr/>
        </p:nvSpPr>
        <p:spPr bwMode="auto">
          <a:xfrm>
            <a:off x="280546" y="1561891"/>
            <a:ext cx="6955750"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RunnableImpl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20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code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here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9026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C000"/>
                </a:solidFill>
              </a:rPr>
              <a:t>Замечание:</a:t>
            </a:r>
          </a:p>
          <a:p>
            <a:endParaRPr lang="ru-RU" sz="2000" dirty="0" smtClean="0">
              <a:solidFill>
                <a:schemeClr val="tx1"/>
              </a:solidFill>
            </a:endParaRPr>
          </a:p>
          <a:p>
            <a:r>
              <a:rPr lang="ru-RU" sz="2000" dirty="0" smtClean="0">
                <a:solidFill>
                  <a:schemeClr val="tx1"/>
                </a:solidFill>
              </a:rPr>
              <a:t>Хорошей практикой является отделение потока от бизнес логики.</a:t>
            </a:r>
          </a:p>
          <a:p>
            <a:endParaRPr lang="ru-RU" sz="2000" dirty="0" smtClean="0">
              <a:solidFill>
                <a:schemeClr val="tx1"/>
              </a:solidFill>
            </a:endParaRPr>
          </a:p>
          <a:p>
            <a:r>
              <a:rPr lang="ru-RU" sz="2000" dirty="0" smtClean="0">
                <a:solidFill>
                  <a:schemeClr val="tx1"/>
                </a:solidFill>
              </a:rPr>
              <a:t>Т.е. класс </a:t>
            </a:r>
            <a:r>
              <a:rPr lang="en-US" sz="2000" dirty="0" smtClean="0">
                <a:solidFill>
                  <a:schemeClr val="tx1"/>
                </a:solidFill>
              </a:rPr>
              <a:t>Runnable </a:t>
            </a:r>
            <a:r>
              <a:rPr lang="ru-RU" sz="2000" dirty="0" smtClean="0">
                <a:solidFill>
                  <a:schemeClr val="tx1"/>
                </a:solidFill>
              </a:rPr>
              <a:t>не должен содержать бизнес логикой, а должен быть просто инструментом для её запуска в отдельном потоке.</a:t>
            </a: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Tree>
    <p:extLst>
      <p:ext uri="{BB962C8B-B14F-4D97-AF65-F5344CB8AC3E}">
        <p14:creationId xmlns:p14="http://schemas.microsoft.com/office/powerpoint/2010/main" val="2381381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0000"/>
                </a:solidFill>
              </a:rPr>
              <a:t>Важно:</a:t>
            </a:r>
          </a:p>
          <a:p>
            <a:endParaRPr lang="ru-RU" sz="2000" dirty="0">
              <a:solidFill>
                <a:srgbClr val="FF0000"/>
              </a:solidFill>
            </a:endParaRPr>
          </a:p>
          <a:p>
            <a:pPr marL="342900" indent="-342900">
              <a:buFont typeface="Arial" pitchFamily="34" charset="0"/>
              <a:buChar char="•"/>
            </a:pPr>
            <a:r>
              <a:rPr lang="ru-RU" sz="2000" dirty="0" smtClean="0">
                <a:solidFill>
                  <a:schemeClr val="tx1"/>
                </a:solidFill>
              </a:rPr>
              <a:t>Создавать потоки руками можно только в простых примерах и тестах</a:t>
            </a:r>
          </a:p>
          <a:p>
            <a:pPr marL="342900" indent="-342900">
              <a:buFont typeface="Arial" pitchFamily="34" charset="0"/>
              <a:buChar char="•"/>
            </a:pPr>
            <a:r>
              <a:rPr lang="ru-RU" sz="2000" dirty="0" smtClean="0">
                <a:solidFill>
                  <a:schemeClr val="tx1"/>
                </a:solidFill>
              </a:rPr>
              <a:t>Более правильным решением является использование </a:t>
            </a:r>
            <a:r>
              <a:rPr lang="en-US" sz="2000" dirty="0" smtClean="0">
                <a:solidFill>
                  <a:schemeClr val="tx1"/>
                </a:solidFill>
              </a:rPr>
              <a:t>thread </a:t>
            </a:r>
            <a:r>
              <a:rPr lang="ru-RU" sz="2000" dirty="0" smtClean="0">
                <a:solidFill>
                  <a:schemeClr val="tx1"/>
                </a:solidFill>
              </a:rPr>
              <a:t>пулов</a:t>
            </a:r>
          </a:p>
          <a:p>
            <a:pPr marL="342900" indent="-342900">
              <a:buFont typeface="Arial" pitchFamily="34" charset="0"/>
              <a:buChar char="•"/>
            </a:pPr>
            <a:r>
              <a:rPr lang="ru-RU" sz="2000" dirty="0" smtClean="0">
                <a:solidFill>
                  <a:schemeClr val="tx1"/>
                </a:solidFill>
              </a:rPr>
              <a:t>Создавать и запускать поток в конструкторе нельзя – опасно</a:t>
            </a:r>
            <a:endParaRPr lang="en-US" sz="2000" dirty="0" smtClean="0">
              <a:solidFill>
                <a:schemeClr val="tx1"/>
              </a:solidFill>
            </a:endParaRPr>
          </a:p>
          <a:p>
            <a:pPr marL="342900" indent="-342900">
              <a:buFont typeface="Arial" pitchFamily="34" charset="0"/>
              <a:buChar char="•"/>
            </a:pPr>
            <a:endParaRPr lang="ru-RU" sz="2000" dirty="0" smtClean="0">
              <a:solidFill>
                <a:schemeClr val="tx1"/>
              </a:solidFill>
            </a:endParaRPr>
          </a:p>
          <a:p>
            <a:endParaRPr lang="ru-RU" sz="2000" dirty="0" smtClean="0">
              <a:solidFill>
                <a:schemeClr val="tx1"/>
              </a:solidFill>
            </a:endParaRPr>
          </a:p>
          <a:p>
            <a:endParaRPr lang="ru-RU"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Варианты создания потоков</a:t>
            </a:r>
            <a:endParaRPr lang="ru-RU" dirty="0"/>
          </a:p>
        </p:txBody>
      </p:sp>
    </p:spTree>
    <p:extLst>
      <p:ext uri="{BB962C8B-B14F-4D97-AF65-F5344CB8AC3E}">
        <p14:creationId xmlns:p14="http://schemas.microsoft.com/office/powerpoint/2010/main" val="3024470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394682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a:p>
            <a:pPr marL="342900" indent="-342900">
              <a:buFont typeface="+mj-lt"/>
              <a:buAutoNum type="arabicPeriod"/>
            </a:pPr>
            <a:r>
              <a:rPr lang="en-US" sz="2000" dirty="0" smtClean="0">
                <a:solidFill>
                  <a:srgbClr val="00B0F0"/>
                </a:solidFill>
              </a:rPr>
              <a:t>Runnable</a:t>
            </a:r>
            <a:r>
              <a:rPr lang="en-US" sz="2000" dirty="0" smtClean="0">
                <a:solidFill>
                  <a:schemeClr val="tx1"/>
                </a:solidFill>
              </a:rPr>
              <a:t> – </a:t>
            </a:r>
            <a:r>
              <a:rPr lang="ru-RU" sz="2000" dirty="0" smtClean="0">
                <a:solidFill>
                  <a:schemeClr val="tx1"/>
                </a:solidFill>
              </a:rPr>
              <a:t>состояние, когда поток может выполнять полезную работу, планировщик его планирует и выделяет кванты времени </a:t>
            </a:r>
            <a:r>
              <a:rPr lang="en-US" sz="2000" dirty="0" smtClean="0">
                <a:solidFill>
                  <a:schemeClr val="tx1"/>
                </a:solidFill>
              </a:rPr>
              <a:t>CPU</a:t>
            </a: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2577903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a:p>
            <a:pPr marL="342900" indent="-342900">
              <a:buFont typeface="+mj-lt"/>
              <a:buAutoNum type="arabicPeriod"/>
            </a:pPr>
            <a:r>
              <a:rPr lang="en-US" sz="2000" dirty="0" smtClean="0">
                <a:solidFill>
                  <a:srgbClr val="00B0F0"/>
                </a:solidFill>
              </a:rPr>
              <a:t>Runnable</a:t>
            </a:r>
            <a:r>
              <a:rPr lang="en-US" sz="2000" dirty="0" smtClean="0">
                <a:solidFill>
                  <a:schemeClr val="tx1"/>
                </a:solidFill>
              </a:rPr>
              <a:t> – </a:t>
            </a:r>
            <a:r>
              <a:rPr lang="ru-RU" sz="2000" dirty="0" smtClean="0">
                <a:solidFill>
                  <a:schemeClr val="tx1"/>
                </a:solidFill>
              </a:rPr>
              <a:t>состояние, когда поток может выполнять полезную работу, планировщик его планирует и выделяет кванты времени </a:t>
            </a:r>
            <a:r>
              <a:rPr lang="en-US" sz="2000" dirty="0" smtClean="0">
                <a:solidFill>
                  <a:schemeClr val="tx1"/>
                </a:solidFill>
              </a:rPr>
              <a:t>CPU</a:t>
            </a:r>
            <a:endParaRPr lang="en-US" sz="2000" dirty="0">
              <a:solidFill>
                <a:schemeClr val="tx1"/>
              </a:solidFill>
            </a:endParaRPr>
          </a:p>
          <a:p>
            <a:pPr marL="342900" indent="-342900">
              <a:buFont typeface="+mj-lt"/>
              <a:buAutoNum type="arabicPeriod"/>
            </a:pPr>
            <a:r>
              <a:rPr lang="en-US" sz="2000" dirty="0" smtClean="0">
                <a:solidFill>
                  <a:srgbClr val="FFC000"/>
                </a:solidFill>
              </a:rPr>
              <a:t>Blocked</a:t>
            </a:r>
            <a:r>
              <a:rPr lang="en-US" sz="2000" dirty="0" smtClean="0">
                <a:solidFill>
                  <a:schemeClr val="tx1"/>
                </a:solidFill>
              </a:rPr>
              <a:t> – </a:t>
            </a:r>
            <a:r>
              <a:rPr lang="ru-RU" sz="2000" dirty="0" smtClean="0">
                <a:solidFill>
                  <a:schemeClr val="tx1"/>
                </a:solidFill>
              </a:rPr>
              <a:t>планировщик НЕ планирует его и не выделяет </a:t>
            </a:r>
            <a:r>
              <a:rPr lang="en-US" sz="2000" dirty="0" smtClean="0">
                <a:solidFill>
                  <a:schemeClr val="tx1"/>
                </a:solidFill>
              </a:rPr>
              <a:t>CPU</a:t>
            </a:r>
            <a:r>
              <a:rPr lang="ru-RU" sz="2000" dirty="0" smtClean="0">
                <a:solidFill>
                  <a:schemeClr val="tx1"/>
                </a:solidFill>
              </a:rPr>
              <a:t>, до возвращения в </a:t>
            </a:r>
            <a:r>
              <a:rPr lang="en-US" sz="2000" dirty="0" smtClean="0">
                <a:solidFill>
                  <a:schemeClr val="tx1"/>
                </a:solidFill>
              </a:rPr>
              <a:t>run</a:t>
            </a:r>
            <a:endParaRPr lang="ru-RU"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2577903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a:t>Любой поток может находится в одном из </a:t>
            </a:r>
            <a:r>
              <a:rPr lang="ru-RU" sz="2000" dirty="0" smtClean="0"/>
              <a:t>4 логических  </a:t>
            </a:r>
            <a:r>
              <a:rPr lang="ru-RU" sz="2000" dirty="0"/>
              <a:t>состояний</a:t>
            </a:r>
            <a:r>
              <a:rPr lang="ru-RU" sz="2000" dirty="0" smtClean="0"/>
              <a:t>:</a:t>
            </a:r>
            <a:endParaRPr lang="en-US" sz="2000" dirty="0">
              <a:solidFill>
                <a:schemeClr val="tx1"/>
              </a:solidFill>
            </a:endParaRPr>
          </a:p>
          <a:p>
            <a:pPr marL="342900" indent="-342900">
              <a:buFont typeface="+mj-lt"/>
              <a:buAutoNum type="arabicPeriod"/>
            </a:pPr>
            <a:r>
              <a:rPr lang="en-US" sz="2000" dirty="0" smtClean="0">
                <a:solidFill>
                  <a:srgbClr val="00B050"/>
                </a:solidFill>
              </a:rPr>
              <a:t>New</a:t>
            </a:r>
            <a:r>
              <a:rPr lang="en-US" sz="2000" dirty="0" smtClean="0">
                <a:solidFill>
                  <a:schemeClr val="tx1"/>
                </a:solidFill>
              </a:rPr>
              <a:t> –</a:t>
            </a:r>
            <a:r>
              <a:rPr lang="ru-RU" sz="2000" dirty="0" smtClean="0">
                <a:solidFill>
                  <a:schemeClr val="tx1"/>
                </a:solidFill>
              </a:rPr>
              <a:t> состояние в момент создания, когда система выделяет ему ресурсы, а планировщик готовит его к планированию</a:t>
            </a:r>
            <a:endParaRPr lang="en-US" sz="2000" dirty="0" smtClean="0">
              <a:solidFill>
                <a:schemeClr val="tx1"/>
              </a:solidFill>
            </a:endParaRPr>
          </a:p>
          <a:p>
            <a:pPr marL="342900" indent="-342900">
              <a:buFont typeface="+mj-lt"/>
              <a:buAutoNum type="arabicPeriod"/>
            </a:pPr>
            <a:r>
              <a:rPr lang="en-US" sz="2000" dirty="0" smtClean="0">
                <a:solidFill>
                  <a:srgbClr val="00B0F0"/>
                </a:solidFill>
              </a:rPr>
              <a:t>Runnable</a:t>
            </a:r>
            <a:r>
              <a:rPr lang="en-US" sz="2000" dirty="0" smtClean="0">
                <a:solidFill>
                  <a:schemeClr val="tx1"/>
                </a:solidFill>
              </a:rPr>
              <a:t> – </a:t>
            </a:r>
            <a:r>
              <a:rPr lang="ru-RU" sz="2000" dirty="0" smtClean="0">
                <a:solidFill>
                  <a:schemeClr val="tx1"/>
                </a:solidFill>
              </a:rPr>
              <a:t>состояние, когда поток может выполнять полезную работу, планировщик его планирует и выделяет кванты времени </a:t>
            </a:r>
            <a:r>
              <a:rPr lang="en-US" sz="2000" dirty="0" smtClean="0">
                <a:solidFill>
                  <a:schemeClr val="tx1"/>
                </a:solidFill>
              </a:rPr>
              <a:t>CPU</a:t>
            </a:r>
            <a:endParaRPr lang="en-US" sz="2000" dirty="0">
              <a:solidFill>
                <a:schemeClr val="tx1"/>
              </a:solidFill>
            </a:endParaRPr>
          </a:p>
          <a:p>
            <a:pPr marL="342900" indent="-342900">
              <a:buFont typeface="+mj-lt"/>
              <a:buAutoNum type="arabicPeriod"/>
            </a:pPr>
            <a:r>
              <a:rPr lang="en-US" sz="2000" dirty="0" smtClean="0">
                <a:solidFill>
                  <a:srgbClr val="FFC000"/>
                </a:solidFill>
              </a:rPr>
              <a:t>Blocked</a:t>
            </a:r>
            <a:r>
              <a:rPr lang="en-US" sz="2000" dirty="0" smtClean="0">
                <a:solidFill>
                  <a:schemeClr val="tx1"/>
                </a:solidFill>
              </a:rPr>
              <a:t> – </a:t>
            </a:r>
            <a:r>
              <a:rPr lang="ru-RU" sz="2000" dirty="0" smtClean="0">
                <a:solidFill>
                  <a:schemeClr val="tx1"/>
                </a:solidFill>
              </a:rPr>
              <a:t>планировщик НЕ планирует его и не выделяет </a:t>
            </a:r>
            <a:r>
              <a:rPr lang="en-US" sz="2000" dirty="0" smtClean="0">
                <a:solidFill>
                  <a:schemeClr val="tx1"/>
                </a:solidFill>
              </a:rPr>
              <a:t>CPU</a:t>
            </a:r>
            <a:r>
              <a:rPr lang="ru-RU" sz="2000" dirty="0" smtClean="0">
                <a:solidFill>
                  <a:schemeClr val="tx1"/>
                </a:solidFill>
              </a:rPr>
              <a:t>, до возвращения в </a:t>
            </a:r>
            <a:r>
              <a:rPr lang="en-US" sz="2000" dirty="0" smtClean="0">
                <a:solidFill>
                  <a:schemeClr val="tx1"/>
                </a:solidFill>
              </a:rPr>
              <a:t>run</a:t>
            </a:r>
            <a:endParaRPr lang="ru-RU" sz="2000" dirty="0" smtClean="0">
              <a:solidFill>
                <a:schemeClr val="tx1"/>
              </a:solidFill>
            </a:endParaRPr>
          </a:p>
          <a:p>
            <a:pPr marL="342900" indent="-342900">
              <a:buFont typeface="+mj-lt"/>
              <a:buAutoNum type="arabicPeriod"/>
            </a:pPr>
            <a:r>
              <a:rPr lang="en-US" sz="2000" dirty="0" smtClean="0">
                <a:solidFill>
                  <a:srgbClr val="FF0000"/>
                </a:solidFill>
              </a:rPr>
              <a:t>Dead </a:t>
            </a:r>
            <a:r>
              <a:rPr lang="ru-RU" sz="2000" dirty="0" smtClean="0">
                <a:solidFill>
                  <a:srgbClr val="FF0000"/>
                </a:solidFill>
              </a:rPr>
              <a:t>или </a:t>
            </a:r>
            <a:r>
              <a:rPr lang="en-US" sz="2000" dirty="0" smtClean="0">
                <a:solidFill>
                  <a:srgbClr val="FF0000"/>
                </a:solidFill>
              </a:rPr>
              <a:t>terminate </a:t>
            </a:r>
            <a:r>
              <a:rPr lang="ru-RU" sz="2000" dirty="0" smtClean="0">
                <a:solidFill>
                  <a:schemeClr val="tx1"/>
                </a:solidFill>
              </a:rPr>
              <a:t>– планировщик не планирует, задача завершена и НЕ может больше выполняться </a:t>
            </a: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spTree>
    <p:extLst>
      <p:ext uri="{BB962C8B-B14F-4D97-AF65-F5344CB8AC3E}">
        <p14:creationId xmlns:p14="http://schemas.microsoft.com/office/powerpoint/2010/main" val="257790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Большинство проблем решается с помощью последовательных программ.</a:t>
            </a:r>
          </a:p>
          <a:p>
            <a:endParaRPr lang="ru-RU" sz="2000" dirty="0"/>
          </a:p>
          <a:p>
            <a:r>
              <a:rPr lang="ru-RU" sz="2000" dirty="0" smtClean="0"/>
              <a:t>Однако в некоторых случаях бывает удобно и более быстро выполнять некоторые часть программы параллельно.</a:t>
            </a:r>
            <a:endParaRPr lang="ru-RU" sz="2000" dirty="0"/>
          </a:p>
          <a:p>
            <a:endParaRPr lang="ru-RU" sz="2000" dirty="0"/>
          </a:p>
          <a:p>
            <a:r>
              <a:rPr lang="ru-RU" sz="2000" dirty="0" smtClean="0"/>
              <a:t>Например – </a:t>
            </a:r>
            <a:r>
              <a:rPr lang="en-US" sz="2000" dirty="0" smtClean="0"/>
              <a:t>web </a:t>
            </a:r>
            <a:r>
              <a:rPr lang="ru-RU" sz="2000" dirty="0" smtClean="0"/>
              <a:t>сервер, который может обрабатывать несколько запросов от пользователей параллельно.</a:t>
            </a: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задача</a:t>
            </a:r>
            <a:endParaRPr lang="ru-RU" dirty="0"/>
          </a:p>
        </p:txBody>
      </p:sp>
    </p:spTree>
    <p:extLst>
      <p:ext uri="{BB962C8B-B14F-4D97-AF65-F5344CB8AC3E}">
        <p14:creationId xmlns:p14="http://schemas.microsoft.com/office/powerpoint/2010/main" val="74522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Состояния потока</a:t>
            </a:r>
            <a:endParaRPr lang="ru-RU" dirty="0"/>
          </a:p>
        </p:txBody>
      </p:sp>
      <p:pic>
        <p:nvPicPr>
          <p:cNvPr id="33794" name="Picture 2" descr="http://www.careerride.com/Images/sta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91630"/>
            <a:ext cx="7184446"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730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Заставить поток «заснуть» на определённое время можно с помощью </a:t>
            </a:r>
            <a:r>
              <a:rPr lang="en-US" sz="2000" dirty="0" err="1" smtClean="0">
                <a:solidFill>
                  <a:schemeClr val="tx1"/>
                </a:solidFill>
              </a:rPr>
              <a:t>Thread.sleep</a:t>
            </a:r>
            <a:r>
              <a:rPr lang="en-US" sz="2000" dirty="0" smtClean="0">
                <a:solidFill>
                  <a:schemeClr val="tx1"/>
                </a:solidFill>
              </a:rPr>
              <a:t>():</a:t>
            </a:r>
            <a:endParaRPr lang="ru-RU" sz="2000" dirty="0" smtClean="0"/>
          </a:p>
          <a:p>
            <a:endParaRPr lang="en-US" sz="2000" dirty="0" smtClean="0"/>
          </a:p>
          <a:p>
            <a:endParaRPr lang="en-US" sz="2000" dirty="0"/>
          </a:p>
          <a:p>
            <a:r>
              <a:rPr lang="ru-RU" sz="2000" dirty="0">
                <a:solidFill>
                  <a:srgbClr val="FF0000"/>
                </a:solidFill>
              </a:rPr>
              <a:t>В </a:t>
            </a:r>
            <a:r>
              <a:rPr lang="en-US" sz="2000" dirty="0">
                <a:solidFill>
                  <a:srgbClr val="FF0000"/>
                </a:solidFill>
              </a:rPr>
              <a:t>sleep</a:t>
            </a:r>
            <a:r>
              <a:rPr lang="ru-RU" sz="2000" dirty="0">
                <a:solidFill>
                  <a:srgbClr val="FF0000"/>
                </a:solidFill>
              </a:rPr>
              <a:t> состоянии</a:t>
            </a:r>
            <a:r>
              <a:rPr lang="en-US" sz="2000" dirty="0">
                <a:solidFill>
                  <a:srgbClr val="FF0000"/>
                </a:solidFill>
              </a:rPr>
              <a:t> </a:t>
            </a:r>
            <a:r>
              <a:rPr lang="ru-RU" sz="2000" dirty="0">
                <a:solidFill>
                  <a:srgbClr val="FF0000"/>
                </a:solidFill>
              </a:rPr>
              <a:t> поток  перестаёт планироваться </a:t>
            </a:r>
            <a:r>
              <a:rPr lang="ru-RU" sz="2000" dirty="0" smtClean="0">
                <a:solidFill>
                  <a:srgbClr val="FF0000"/>
                </a:solidFill>
              </a:rPr>
              <a:t>ОС.</a:t>
            </a:r>
            <a:endParaRPr lang="ru-RU" sz="2000" dirty="0">
              <a:solidFill>
                <a:srgbClr val="FF0000"/>
              </a:solidFill>
            </a:endParaRPr>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Thread sleeping</a:t>
            </a:r>
            <a:endParaRPr lang="ru-RU" dirty="0"/>
          </a:p>
        </p:txBody>
      </p:sp>
      <p:sp>
        <p:nvSpPr>
          <p:cNvPr id="5" name="Rectangle 1"/>
          <p:cNvSpPr>
            <a:spLocks noChangeArrowheads="1"/>
          </p:cNvSpPr>
          <p:nvPr/>
        </p:nvSpPr>
        <p:spPr bwMode="auto">
          <a:xfrm>
            <a:off x="311329" y="1883608"/>
            <a:ext cx="3108543"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1000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91507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Более удобная форма:</a:t>
            </a:r>
          </a:p>
          <a:p>
            <a:endParaRPr lang="ru-RU" sz="2000" dirty="0" smtClean="0">
              <a:solidFill>
                <a:srgbClr val="FF0000"/>
              </a:solidFill>
            </a:endParaRPr>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smtClean="0">
                <a:uFill>
                  <a:solidFill>
                    <a:srgbClr val="FFFFFF"/>
                  </a:solidFill>
                </a:uFill>
              </a:rPr>
              <a:t>Thread sleeping</a:t>
            </a:r>
            <a:endParaRPr lang="ru-RU" dirty="0"/>
          </a:p>
        </p:txBody>
      </p:sp>
      <p:sp>
        <p:nvSpPr>
          <p:cNvPr id="5" name="Rectangle 2"/>
          <p:cNvSpPr>
            <a:spLocks noChangeArrowheads="1"/>
          </p:cNvSpPr>
          <p:nvPr/>
        </p:nvSpPr>
        <p:spPr bwMode="auto">
          <a:xfrm>
            <a:off x="251520" y="1707654"/>
            <a:ext cx="4955203" cy="132343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SECONDS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MILLISECONDS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MICROSECONDS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MINUTES</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968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Есть возможность из потока дать «подсказку» планировщику о том что наш поток сделал достаточно и готов уступить квант времени другим потокам (используется редко).</a:t>
            </a:r>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spc="299" dirty="0">
                <a:uFill>
                  <a:solidFill>
                    <a:srgbClr val="FFFFFF"/>
                  </a:solidFill>
                </a:uFill>
              </a:rPr>
              <a:t>Yielding</a:t>
            </a:r>
            <a:endParaRPr lang="ru-RU" dirty="0"/>
          </a:p>
        </p:txBody>
      </p:sp>
      <p:sp>
        <p:nvSpPr>
          <p:cNvPr id="4" name="Rectangle 1"/>
          <p:cNvSpPr>
            <a:spLocks noChangeArrowheads="1"/>
          </p:cNvSpPr>
          <p:nvPr/>
        </p:nvSpPr>
        <p:spPr bwMode="auto">
          <a:xfrm>
            <a:off x="323528" y="2157700"/>
            <a:ext cx="6340197" cy="28623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Yield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getNewTask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t.execute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B050"/>
                </a:solidFill>
                <a:effectLst/>
                <a:latin typeface="Courier New" pitchFamily="49" charset="0"/>
                <a:cs typeface="Courier New" pitchFamily="49" charset="0"/>
              </a:rPr>
              <a:t>yield</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036752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400" dirty="0" smtClean="0">
                <a:solidFill>
                  <a:schemeClr val="tx1"/>
                </a:solidFill>
              </a:rPr>
              <a:t>Есть возможность задать приоритет потоку через метод </a:t>
            </a:r>
            <a:r>
              <a:rPr lang="en-US" sz="2400" dirty="0" err="1" smtClean="0"/>
              <a:t>setPriority</a:t>
            </a:r>
            <a:r>
              <a:rPr lang="ru-RU" sz="2400" dirty="0" smtClean="0"/>
              <a:t> у класса.</a:t>
            </a:r>
            <a:endParaRPr lang="ru-RU" sz="2400" dirty="0" smtClean="0">
              <a:solidFill>
                <a:schemeClr val="tx1"/>
              </a:solidFill>
            </a:endParaRPr>
          </a:p>
          <a:p>
            <a:endParaRPr lang="en-US" sz="24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3695960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400" dirty="0" smtClean="0">
                <a:solidFill>
                  <a:schemeClr val="tx1"/>
                </a:solidFill>
              </a:rPr>
              <a:t>Есть возможность задать приоритет потоку.</a:t>
            </a:r>
          </a:p>
          <a:p>
            <a:endParaRPr lang="en-US" sz="24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 - пример</a:t>
            </a:r>
            <a:endParaRPr lang="ru-RU" dirty="0"/>
          </a:p>
        </p:txBody>
      </p:sp>
      <p:sp>
        <p:nvSpPr>
          <p:cNvPr id="4" name="Rectangle 1"/>
          <p:cNvSpPr>
            <a:spLocks noChangeArrowheads="1"/>
          </p:cNvSpPr>
          <p:nvPr/>
        </p:nvSpPr>
        <p:spPr bwMode="auto">
          <a:xfrm>
            <a:off x="251520" y="1696035"/>
            <a:ext cx="8712968"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PriorityTest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3</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format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"#%s(%d)"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currentThread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getName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currentThread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getPriority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1" u="none" strike="noStrike" cap="none" normalizeH="0" baseline="0" dirty="0" err="1" smtClean="0">
                <a:ln>
                  <a:noFill/>
                </a:ln>
                <a:solidFill>
                  <a:srgbClr val="000000"/>
                </a:solidFill>
                <a:effectLst/>
                <a:latin typeface="Courier New" pitchFamily="49" charset="0"/>
                <a:cs typeface="Courier New" pitchFamily="49" charset="0"/>
              </a:rPr>
              <a:t>yield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744715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400" dirty="0" smtClean="0">
                <a:solidFill>
                  <a:schemeClr val="tx1"/>
                </a:solidFill>
              </a:rPr>
              <a:t>Запустим:</a:t>
            </a:r>
          </a:p>
          <a:p>
            <a:endParaRPr lang="ru-RU" sz="2400" dirty="0" smtClean="0"/>
          </a:p>
          <a:p>
            <a:endParaRPr lang="ru-RU" sz="2400" dirty="0"/>
          </a:p>
          <a:p>
            <a:endParaRPr lang="ru-RU" sz="2400" dirty="0" smtClean="0"/>
          </a:p>
          <a:p>
            <a:endParaRPr lang="ru-RU" sz="2400" dirty="0"/>
          </a:p>
          <a:p>
            <a:endParaRPr lang="ru-RU" sz="2400" dirty="0" smtClean="0"/>
          </a:p>
          <a:p>
            <a:endParaRPr lang="ru-RU" sz="2400" dirty="0"/>
          </a:p>
          <a:p>
            <a:r>
              <a:rPr lang="ru-RU" sz="2400" dirty="0" smtClean="0"/>
              <a:t>Какой будет вывод у программы?</a:t>
            </a:r>
            <a:endParaRPr lang="en-US" sz="24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
        <p:nvSpPr>
          <p:cNvPr id="5" name="Rectangle 1"/>
          <p:cNvSpPr>
            <a:spLocks noChangeArrowheads="1"/>
          </p:cNvSpPr>
          <p:nvPr/>
        </p:nvSpPr>
        <p:spPr bwMode="auto">
          <a:xfrm>
            <a:off x="251520" y="1563638"/>
            <a:ext cx="8424936"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&lt; </a:t>
            </a:r>
            <a:r>
              <a:rPr lang="ru-RU" sz="2000" dirty="0">
                <a:solidFill>
                  <a:srgbClr val="0000FF"/>
                </a:solidFill>
                <a:latin typeface="Courier New" pitchFamily="49" charset="0"/>
                <a:cs typeface="Courier New" pitchFamily="49" charset="0"/>
              </a:rPr>
              <a:t>4</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i++)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PriorityTest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t.setPriority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(i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2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MAX_PRIORITY</a:t>
            </a:r>
            <a:r>
              <a:rPr kumimoji="0" lang="ru-RU" sz="2000" b="1" i="1" u="none" strike="noStrike" cap="none" normalizeH="0" baseline="0" dirty="0" smtClean="0">
                <a:ln>
                  <a:noFill/>
                </a:ln>
                <a:solidFill>
                  <a:srgbClr val="660E7A"/>
                </a:solidFill>
                <a:effectLst/>
                <a:latin typeface="Courier New" pitchFamily="49" charset="0"/>
                <a:cs typeface="Courier New" pitchFamily="49" charset="0"/>
              </a:rPr>
              <a:t> </a:t>
            </a:r>
            <a:r>
              <a:rPr kumimoji="0" lang="en-US" sz="2000" b="1" i="1"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MIN_PRIORITY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914063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
        <p:nvSpPr>
          <p:cNvPr id="4" name="Прямоугольник 3"/>
          <p:cNvSpPr/>
          <p:nvPr/>
        </p:nvSpPr>
        <p:spPr>
          <a:xfrm>
            <a:off x="251520" y="843558"/>
            <a:ext cx="4572000" cy="4093428"/>
          </a:xfrm>
          <a:prstGeom prst="rect">
            <a:avLst/>
          </a:prstGeom>
          <a:ln>
            <a:solidFill>
              <a:schemeClr val="accent1"/>
            </a:solidFill>
          </a:ln>
        </p:spPr>
        <p:txBody>
          <a:bodyPr>
            <a:spAutoFit/>
          </a:bodyPr>
          <a:lstStyle/>
          <a:p>
            <a:r>
              <a:rPr lang="en-US" sz="2000" dirty="0">
                <a:solidFill>
                  <a:srgbClr val="FF0000"/>
                </a:solidFill>
              </a:rPr>
              <a:t>#Thread-2(10)</a:t>
            </a:r>
          </a:p>
          <a:p>
            <a:r>
              <a:rPr lang="en-US" sz="2000" dirty="0">
                <a:solidFill>
                  <a:srgbClr val="FF0000"/>
                </a:solidFill>
              </a:rPr>
              <a:t>#Thread-2(10)</a:t>
            </a:r>
          </a:p>
          <a:p>
            <a:r>
              <a:rPr lang="en-US" sz="2000" dirty="0">
                <a:solidFill>
                  <a:srgbClr val="FF0000"/>
                </a:solidFill>
              </a:rPr>
              <a:t>#Thread-0(10)</a:t>
            </a:r>
          </a:p>
          <a:p>
            <a:r>
              <a:rPr lang="en-US" sz="2000" dirty="0">
                <a:solidFill>
                  <a:srgbClr val="FF0000"/>
                </a:solidFill>
              </a:rPr>
              <a:t>#Thread-0(10)</a:t>
            </a:r>
          </a:p>
          <a:p>
            <a:r>
              <a:rPr lang="en-US" sz="2000" dirty="0">
                <a:solidFill>
                  <a:srgbClr val="FF0000"/>
                </a:solidFill>
              </a:rPr>
              <a:t>#Thread-0(10)</a:t>
            </a:r>
          </a:p>
          <a:p>
            <a:r>
              <a:rPr lang="en-US" sz="2000" dirty="0">
                <a:solidFill>
                  <a:srgbClr val="FF0000"/>
                </a:solidFill>
              </a:rPr>
              <a:t>#Thread-2(10)</a:t>
            </a:r>
          </a:p>
          <a:p>
            <a:r>
              <a:rPr lang="en-US" sz="2000" dirty="0" smtClean="0">
                <a:solidFill>
                  <a:srgbClr val="00B050"/>
                </a:solidFill>
              </a:rPr>
              <a:t>#</a:t>
            </a:r>
            <a:r>
              <a:rPr lang="en-US" sz="2000" dirty="0">
                <a:solidFill>
                  <a:srgbClr val="00B050"/>
                </a:solidFill>
              </a:rPr>
              <a:t>Thread-1(1)</a:t>
            </a:r>
          </a:p>
          <a:p>
            <a:r>
              <a:rPr lang="en-US" sz="2000" dirty="0">
                <a:solidFill>
                  <a:srgbClr val="00B050"/>
                </a:solidFill>
              </a:rPr>
              <a:t>#Thread-3(1)</a:t>
            </a:r>
          </a:p>
          <a:p>
            <a:r>
              <a:rPr lang="en-US" sz="2000" dirty="0" smtClean="0">
                <a:solidFill>
                  <a:srgbClr val="00B050"/>
                </a:solidFill>
              </a:rPr>
              <a:t>#</a:t>
            </a:r>
            <a:r>
              <a:rPr lang="en-US" sz="2000" dirty="0">
                <a:solidFill>
                  <a:srgbClr val="00B050"/>
                </a:solidFill>
              </a:rPr>
              <a:t>Thread-1(1)</a:t>
            </a:r>
          </a:p>
          <a:p>
            <a:r>
              <a:rPr lang="en-US" sz="2000" dirty="0">
                <a:solidFill>
                  <a:srgbClr val="00B050"/>
                </a:solidFill>
              </a:rPr>
              <a:t>#Thread-3(1)</a:t>
            </a:r>
          </a:p>
          <a:p>
            <a:r>
              <a:rPr lang="en-US" sz="2000" dirty="0">
                <a:solidFill>
                  <a:srgbClr val="00B050"/>
                </a:solidFill>
              </a:rPr>
              <a:t>#Thread-1(1)</a:t>
            </a:r>
          </a:p>
          <a:p>
            <a:r>
              <a:rPr lang="en-US" sz="2000" dirty="0" smtClean="0">
                <a:solidFill>
                  <a:srgbClr val="00B050"/>
                </a:solidFill>
              </a:rPr>
              <a:t>#</a:t>
            </a:r>
            <a:r>
              <a:rPr lang="en-US" sz="2000" dirty="0">
                <a:solidFill>
                  <a:srgbClr val="00B050"/>
                </a:solidFill>
              </a:rPr>
              <a:t>Thread-3(1)</a:t>
            </a:r>
          </a:p>
          <a:p>
            <a:r>
              <a:rPr lang="en-US" sz="2000" dirty="0" smtClean="0"/>
              <a:t>Process </a:t>
            </a:r>
            <a:r>
              <a:rPr lang="en-US" sz="2000" dirty="0"/>
              <a:t>finished with exit code 0</a:t>
            </a:r>
            <a:endParaRPr lang="ru-RU" sz="2000" dirty="0"/>
          </a:p>
        </p:txBody>
      </p:sp>
    </p:spTree>
    <p:extLst>
      <p:ext uri="{BB962C8B-B14F-4D97-AF65-F5344CB8AC3E}">
        <p14:creationId xmlns:p14="http://schemas.microsoft.com/office/powerpoint/2010/main" val="4139254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285750" indent="-285750">
              <a:buFont typeface="Arial" pitchFamily="34" charset="0"/>
              <a:buChar char="•"/>
            </a:pPr>
            <a:r>
              <a:rPr lang="ru-RU" sz="2000" dirty="0" smtClean="0"/>
              <a:t>Приоритет является мерой важности потока для планировщика.</a:t>
            </a:r>
            <a:endParaRPr lang="en-US" sz="2000" dirty="0"/>
          </a:p>
          <a:p>
            <a:pPr marL="285750" indent="-285750">
              <a:buFont typeface="Arial" pitchFamily="34" charset="0"/>
              <a:buChar char="•"/>
            </a:pPr>
            <a:r>
              <a:rPr lang="ru-RU" sz="2000" dirty="0" smtClean="0"/>
              <a:t>Планировщик будет стараться давать больший квант времени на исполнения потока с более высоким приоритетом.</a:t>
            </a: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97342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285750" indent="-285750">
              <a:buFont typeface="Arial" pitchFamily="34" charset="0"/>
              <a:buChar char="•"/>
            </a:pPr>
            <a:r>
              <a:rPr lang="ru-RU" sz="2000" dirty="0" smtClean="0"/>
              <a:t>Приоритет является мерой важности потока для планировщика.</a:t>
            </a:r>
            <a:endParaRPr lang="en-US" sz="2000" dirty="0"/>
          </a:p>
          <a:p>
            <a:pPr marL="285750" indent="-285750">
              <a:buFont typeface="Arial" pitchFamily="34" charset="0"/>
              <a:buChar char="•"/>
            </a:pPr>
            <a:r>
              <a:rPr lang="ru-RU" sz="2000" dirty="0" smtClean="0"/>
              <a:t>Планировщик будет стараться давать больший квант времени на исполнения потока с более высоким приоритетом.</a:t>
            </a:r>
          </a:p>
          <a:p>
            <a:pPr marL="285750" indent="-285750">
              <a:buFont typeface="Arial" pitchFamily="34" charset="0"/>
              <a:buChar char="•"/>
            </a:pPr>
            <a:r>
              <a:rPr lang="ru-RU" sz="2000" dirty="0" smtClean="0"/>
              <a:t>Так же это не значит что потоки с более низким приоритетом вообще не будут планироваться.</a:t>
            </a:r>
          </a:p>
          <a:p>
            <a:pPr marL="285750" indent="-285750">
              <a:buFont typeface="Arial" pitchFamily="34" charset="0"/>
              <a:buChar char="•"/>
            </a:pPr>
            <a:r>
              <a:rPr lang="ru-RU" sz="2000" dirty="0" smtClean="0"/>
              <a:t>Обычно манипулирование приоритетом потока является ошибочной практикой.</a:t>
            </a:r>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1738682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Если мы хотим увеличить скорость работы программы – разбиваем программу на куски выполняем каждый кусок на отдельном процессоре.</a:t>
            </a:r>
          </a:p>
          <a:p>
            <a:endParaRPr lang="ru-RU" sz="2000" dirty="0" smtClean="0"/>
          </a:p>
          <a:p>
            <a:r>
              <a:rPr lang="ru-RU" sz="2000" dirty="0" smtClean="0"/>
              <a:t>Если у нас</a:t>
            </a:r>
            <a:r>
              <a:rPr lang="en-US" sz="2000" dirty="0" smtClean="0"/>
              <a:t> </a:t>
            </a:r>
            <a:r>
              <a:rPr lang="ru-RU" sz="2000" dirty="0" smtClean="0"/>
              <a:t>многоядерная и</a:t>
            </a:r>
            <a:r>
              <a:rPr lang="en-US" sz="2000" dirty="0" smtClean="0"/>
              <a:t> </a:t>
            </a:r>
            <a:r>
              <a:rPr lang="ru-RU" sz="2000" dirty="0" smtClean="0"/>
              <a:t>многопроцессорная машина – такое разбиение существенно увеличит пропускную способность.</a:t>
            </a:r>
          </a:p>
          <a:p>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решение</a:t>
            </a:r>
            <a:endParaRPr lang="ru-RU" dirty="0"/>
          </a:p>
        </p:txBody>
      </p:sp>
    </p:spTree>
    <p:extLst>
      <p:ext uri="{BB962C8B-B14F-4D97-AF65-F5344CB8AC3E}">
        <p14:creationId xmlns:p14="http://schemas.microsoft.com/office/powerpoint/2010/main" val="260711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285750" indent="-285750">
              <a:buFont typeface="Arial" pitchFamily="34" charset="0"/>
              <a:buChar char="•"/>
            </a:pPr>
            <a:r>
              <a:rPr lang="ru-RU" sz="2000" dirty="0" smtClean="0"/>
              <a:t>Приоритет является мерой важности потока для планировщика.</a:t>
            </a:r>
            <a:endParaRPr lang="en-US" sz="2000" dirty="0"/>
          </a:p>
          <a:p>
            <a:pPr marL="285750" indent="-285750">
              <a:buFont typeface="Arial" pitchFamily="34" charset="0"/>
              <a:buChar char="•"/>
            </a:pPr>
            <a:r>
              <a:rPr lang="ru-RU" sz="2000" dirty="0" smtClean="0"/>
              <a:t>Планировщик будет стараться давать больший квант времени на исполнения потока с более высоким приоритетом.</a:t>
            </a:r>
          </a:p>
          <a:p>
            <a:pPr marL="285750" indent="-285750">
              <a:buFont typeface="Arial" pitchFamily="34" charset="0"/>
              <a:buChar char="•"/>
            </a:pPr>
            <a:r>
              <a:rPr lang="ru-RU" sz="2000" dirty="0" smtClean="0"/>
              <a:t>Так же это не значит что потоки с более низким приоритетом вообще не будут планироваться.</a:t>
            </a:r>
          </a:p>
          <a:p>
            <a:pPr marL="285750" indent="-285750">
              <a:buFont typeface="Arial" pitchFamily="34" charset="0"/>
              <a:buChar char="•"/>
            </a:pPr>
            <a:r>
              <a:rPr lang="ru-RU" sz="2000" dirty="0" smtClean="0"/>
              <a:t>Обычно манипулирование приоритетом потока является ошибочной практикой.</a:t>
            </a:r>
          </a:p>
          <a:p>
            <a:pPr marL="285750" indent="-285750">
              <a:buFont typeface="Arial" pitchFamily="34" charset="0"/>
              <a:buChar char="•"/>
            </a:pPr>
            <a:r>
              <a:rPr lang="ru-RU" sz="2000" dirty="0" smtClean="0"/>
              <a:t>Задать приоритет можно с помощью метода </a:t>
            </a:r>
            <a:r>
              <a:rPr lang="en-US" sz="2000" dirty="0" err="1" smtClean="0"/>
              <a:t>setPriority</a:t>
            </a:r>
            <a:r>
              <a:rPr lang="en-US" sz="2000" dirty="0" smtClean="0"/>
              <a:t>().</a:t>
            </a:r>
          </a:p>
          <a:p>
            <a:pPr marL="285750" indent="-285750">
              <a:buFont typeface="Arial" pitchFamily="34" charset="0"/>
              <a:buChar char="•"/>
            </a:pPr>
            <a:r>
              <a:rPr lang="ru-RU" sz="2000" dirty="0" smtClean="0"/>
              <a:t>Обычно стараются использовать 3 из 10 уровней приоритета: </a:t>
            </a:r>
            <a:r>
              <a:rPr lang="en-US" sz="2000" dirty="0"/>
              <a:t>MAX_PRIORITY, </a:t>
            </a:r>
            <a:r>
              <a:rPr lang="en-US" sz="2000" dirty="0" smtClean="0"/>
              <a:t>NORM_PRIORITY</a:t>
            </a:r>
            <a:r>
              <a:rPr lang="ru-RU" sz="2000" dirty="0" smtClean="0"/>
              <a:t> и </a:t>
            </a:r>
            <a:r>
              <a:rPr lang="en-US" sz="2000" dirty="0" smtClean="0"/>
              <a:t>MIN_PRIORITY</a:t>
            </a:r>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Приоритеты потоков</a:t>
            </a:r>
            <a:endParaRPr lang="ru-RU" dirty="0"/>
          </a:p>
        </p:txBody>
      </p:sp>
    </p:spTree>
    <p:extLst>
      <p:ext uri="{BB962C8B-B14F-4D97-AF65-F5344CB8AC3E}">
        <p14:creationId xmlns:p14="http://schemas.microsoft.com/office/powerpoint/2010/main" val="17386820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en-US" sz="2000" b="1" dirty="0" smtClean="0">
                <a:solidFill>
                  <a:schemeClr val="tx1"/>
                </a:solidFill>
              </a:rPr>
              <a:t>Daemon threads </a:t>
            </a:r>
            <a:r>
              <a:rPr lang="ru-RU" sz="2000" dirty="0" smtClean="0"/>
              <a:t>предназначены для выполнения минорных задач до тех пор пока программа не закончит выполнение.</a:t>
            </a:r>
          </a:p>
          <a:p>
            <a:endParaRPr lang="ru-RU" sz="2000" dirty="0" smtClean="0"/>
          </a:p>
          <a:p>
            <a:r>
              <a:rPr lang="ru-RU" sz="2000" dirty="0" smtClean="0"/>
              <a:t>Программа закончит выполнение только тогда когда все НЕ демон потоки завершат свою работу.</a:t>
            </a:r>
          </a:p>
          <a:p>
            <a:endParaRPr lang="ru-RU" sz="2000" dirty="0" smtClean="0"/>
          </a:p>
          <a:p>
            <a:r>
              <a:rPr lang="ru-RU" sz="2000" dirty="0" smtClean="0"/>
              <a:t>Таким образом, завершая выполнение, программа убивает все демон потоки и завершается.</a:t>
            </a:r>
          </a:p>
          <a:p>
            <a:endParaRPr lang="en-US" sz="2000" dirty="0" smtClean="0"/>
          </a:p>
          <a:p>
            <a:endParaRPr lang="en-US" sz="2000" dirty="0" smtClean="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a:t>
            </a:r>
            <a:endParaRPr lang="ru-RU" dirty="0"/>
          </a:p>
        </p:txBody>
      </p:sp>
    </p:spTree>
    <p:extLst>
      <p:ext uri="{BB962C8B-B14F-4D97-AF65-F5344CB8AC3E}">
        <p14:creationId xmlns:p14="http://schemas.microsoft.com/office/powerpoint/2010/main" val="634057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p>
          <a:p>
            <a:endParaRPr lang="ru-RU" dirty="0" smtClean="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 - пример</a:t>
            </a:r>
            <a:endParaRPr lang="ru-RU" dirty="0"/>
          </a:p>
        </p:txBody>
      </p:sp>
      <p:sp>
        <p:nvSpPr>
          <p:cNvPr id="4" name="Rectangle 1"/>
          <p:cNvSpPr>
            <a:spLocks noChangeArrowheads="1"/>
          </p:cNvSpPr>
          <p:nvPr/>
        </p:nvSpPr>
        <p:spPr bwMode="auto">
          <a:xfrm>
            <a:off x="251520" y="1131590"/>
            <a:ext cx="8186857" cy="28623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DaemonExample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invoke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long</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logic</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(&gt;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one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second</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finally</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Thread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done</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9152126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endParaRPr lang="en-US" dirty="0"/>
          </a:p>
          <a:p>
            <a:endParaRPr lang="ru-RU" dirty="0" smtClean="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smtClean="0"/>
          </a:p>
          <a:p>
            <a:endParaRPr lang="ru-RU" dirty="0"/>
          </a:p>
          <a:p>
            <a:r>
              <a:rPr lang="ru-RU" sz="2000" dirty="0" smtClean="0"/>
              <a:t>Что выведет программа?</a:t>
            </a: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 - пример</a:t>
            </a:r>
            <a:endParaRPr lang="ru-RU" dirty="0"/>
          </a:p>
        </p:txBody>
      </p:sp>
      <p:sp>
        <p:nvSpPr>
          <p:cNvPr id="5" name="Rectangle 1"/>
          <p:cNvSpPr>
            <a:spLocks noChangeArrowheads="1"/>
          </p:cNvSpPr>
          <p:nvPr/>
        </p:nvSpPr>
        <p:spPr bwMode="auto">
          <a:xfrm>
            <a:off x="179512" y="1241341"/>
            <a:ext cx="8424935"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2000" dirty="0">
                <a:solidFill>
                  <a:srgbClr val="000000"/>
                </a:solidFill>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InterruptedException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DaemonExample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t.setDaemon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Daemon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thread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been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started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6136837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dirty="0"/>
          </a:p>
          <a:p>
            <a:endParaRPr lang="ru-RU" dirty="0" smtClean="0"/>
          </a:p>
          <a:p>
            <a:endParaRPr lang="ru-RU" dirty="0" smtClean="0"/>
          </a:p>
          <a:p>
            <a:pPr marL="285750" indent="-285750">
              <a:buFont typeface="Arial" pitchFamily="34" charset="0"/>
              <a:buChar char="•"/>
            </a:pPr>
            <a:endParaRPr lang="ru-RU" dirty="0" smtClean="0">
              <a:solidFill>
                <a:schemeClr val="tx1"/>
              </a:solidFill>
            </a:endParaRPr>
          </a:p>
          <a:p>
            <a:endParaRPr lang="ru-RU" dirty="0" smtClean="0"/>
          </a:p>
          <a:p>
            <a:endParaRPr lang="ru-RU" dirty="0"/>
          </a:p>
          <a:p>
            <a:r>
              <a:rPr lang="ru-RU" sz="2000" dirty="0" smtClean="0"/>
              <a:t>Код из </a:t>
            </a:r>
            <a:r>
              <a:rPr lang="en-US" sz="2000" dirty="0" smtClean="0"/>
              <a:t>finally </a:t>
            </a:r>
            <a:r>
              <a:rPr lang="ru-RU" sz="2000" dirty="0" smtClean="0"/>
              <a:t>блока не вызвался.</a:t>
            </a:r>
            <a:endParaRPr lang="ru-RU" sz="2000" dirty="0"/>
          </a:p>
          <a:p>
            <a:endParaRPr lang="ru-RU" dirty="0" smtClean="0"/>
          </a:p>
          <a:p>
            <a:endParaRPr lang="ru-RU" dirty="0"/>
          </a:p>
          <a:p>
            <a:endParaRPr lang="ru-RU" dirty="0" smtClean="0"/>
          </a:p>
          <a:p>
            <a:endParaRPr lang="ru-RU" dirty="0"/>
          </a:p>
          <a:p>
            <a:endParaRPr lang="ru-RU" dirty="0" smtClean="0"/>
          </a:p>
          <a:p>
            <a:endParaRPr lang="ru-RU" dirty="0"/>
          </a:p>
          <a:p>
            <a:endParaRPr lang="ru-RU"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 - пример</a:t>
            </a:r>
            <a:endParaRPr lang="ru-RU" dirty="0"/>
          </a:p>
        </p:txBody>
      </p:sp>
      <p:sp>
        <p:nvSpPr>
          <p:cNvPr id="7" name="Прямоугольник 6"/>
          <p:cNvSpPr/>
          <p:nvPr/>
        </p:nvSpPr>
        <p:spPr>
          <a:xfrm>
            <a:off x="323528" y="1131590"/>
            <a:ext cx="4572000" cy="1015663"/>
          </a:xfrm>
          <a:prstGeom prst="rect">
            <a:avLst/>
          </a:prstGeom>
          <a:ln>
            <a:solidFill>
              <a:schemeClr val="accent1">
                <a:alpha val="46000"/>
              </a:schemeClr>
            </a:solidFill>
          </a:ln>
        </p:spPr>
        <p:txBody>
          <a:bodyPr>
            <a:spAutoFit/>
          </a:bodyPr>
          <a:lstStyle/>
          <a:p>
            <a:r>
              <a:rPr lang="en-US" sz="2000" dirty="0">
                <a:solidFill>
                  <a:srgbClr val="00B050"/>
                </a:solidFill>
              </a:rPr>
              <a:t>Daemon thread has been started.</a:t>
            </a:r>
          </a:p>
          <a:p>
            <a:endParaRPr lang="en-US" sz="2000" dirty="0">
              <a:solidFill>
                <a:srgbClr val="00B050"/>
              </a:solidFill>
            </a:endParaRPr>
          </a:p>
          <a:p>
            <a:r>
              <a:rPr lang="en-US" sz="2000" dirty="0">
                <a:solidFill>
                  <a:srgbClr val="00B050"/>
                </a:solidFill>
              </a:rPr>
              <a:t>Process finished with exit code 0</a:t>
            </a:r>
            <a:endParaRPr lang="ru-RU" sz="2000" dirty="0">
              <a:solidFill>
                <a:srgbClr val="00B050"/>
              </a:solidFill>
            </a:endParaRPr>
          </a:p>
        </p:txBody>
      </p:sp>
    </p:spTree>
    <p:extLst>
      <p:ext uri="{BB962C8B-B14F-4D97-AF65-F5344CB8AC3E}">
        <p14:creationId xmlns:p14="http://schemas.microsoft.com/office/powerpoint/2010/main" val="3020947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endParaRPr lang="en-US" sz="2000" dirty="0" smtClean="0">
              <a:solidFill>
                <a:srgbClr val="FF0000"/>
              </a:solidFill>
            </a:endParaRPr>
          </a:p>
          <a:p>
            <a:pPr marL="285750" indent="-285750">
              <a:buFont typeface="Arial" pitchFamily="34" charset="0"/>
              <a:buChar char="•"/>
            </a:pPr>
            <a:r>
              <a:rPr lang="ru-RU" sz="2000" dirty="0" smtClean="0"/>
              <a:t>чтобы поток сделать демоном, нужно на нём перед стартом вызвать метод </a:t>
            </a:r>
            <a:r>
              <a:rPr lang="en-US" sz="2000" dirty="0" err="1" smtClean="0">
                <a:solidFill>
                  <a:srgbClr val="008000"/>
                </a:solidFill>
              </a:rPr>
              <a:t>setDaemon</a:t>
            </a:r>
            <a:r>
              <a:rPr lang="en-US" sz="2000" dirty="0" smtClean="0">
                <a:solidFill>
                  <a:srgbClr val="008000"/>
                </a:solidFill>
              </a:rPr>
              <a:t>(</a:t>
            </a:r>
            <a:r>
              <a:rPr lang="en-US" sz="2000" b="1" dirty="0" smtClean="0">
                <a:solidFill>
                  <a:srgbClr val="008000"/>
                </a:solidFill>
              </a:rPr>
              <a:t>true</a:t>
            </a:r>
            <a:r>
              <a:rPr lang="en-US" sz="2000" dirty="0" smtClean="0">
                <a:solidFill>
                  <a:srgbClr val="008000"/>
                </a:solidFill>
              </a:rPr>
              <a:t>)</a:t>
            </a:r>
            <a:endParaRPr lang="ru-RU" sz="2000" dirty="0" smtClean="0">
              <a:solidFill>
                <a:srgbClr val="008000"/>
              </a:solidFill>
            </a:endParaRPr>
          </a:p>
          <a:p>
            <a:pPr marL="285750" indent="-285750">
              <a:buFont typeface="Arial" pitchFamily="34" charset="0"/>
              <a:buChar char="•"/>
            </a:pPr>
            <a:r>
              <a:rPr lang="en-US" sz="2000" dirty="0" smtClean="0">
                <a:solidFill>
                  <a:schemeClr val="tx1"/>
                </a:solidFill>
              </a:rPr>
              <a:t>finally </a:t>
            </a:r>
            <a:r>
              <a:rPr lang="ru-RU" sz="2000" dirty="0" smtClean="0">
                <a:solidFill>
                  <a:schemeClr val="tx1"/>
                </a:solidFill>
              </a:rPr>
              <a:t>блок не будет вызван, т.к. поток прерывается «грубо», без освобождения занимаемых ресурсов</a:t>
            </a:r>
          </a:p>
          <a:p>
            <a:pPr marL="0" indent="0"/>
            <a:endParaRPr lang="ru-RU" sz="2000" dirty="0">
              <a:solidFill>
                <a:schemeClr val="tx1"/>
              </a:solidFill>
            </a:endParaRPr>
          </a:p>
          <a:p>
            <a:pPr marL="0" indent="0"/>
            <a:r>
              <a:rPr lang="ru-RU" sz="2000" dirty="0" smtClean="0">
                <a:solidFill>
                  <a:schemeClr val="tx1"/>
                </a:solidFill>
              </a:rPr>
              <a:t>Так же:</a:t>
            </a:r>
          </a:p>
          <a:p>
            <a:pPr marL="285750" indent="-285750">
              <a:buFont typeface="Arial" pitchFamily="34" charset="0"/>
              <a:buChar char="•"/>
            </a:pPr>
            <a:r>
              <a:rPr lang="ru-RU" sz="2000" dirty="0" smtClean="0">
                <a:solidFill>
                  <a:schemeClr val="tx1"/>
                </a:solidFill>
              </a:rPr>
              <a:t>узнать является ли поток демоном можно вызвав метод </a:t>
            </a:r>
            <a:r>
              <a:rPr lang="en-US" sz="2000" dirty="0" err="1" smtClean="0">
                <a:solidFill>
                  <a:schemeClr val="tx1"/>
                </a:solidFill>
              </a:rPr>
              <a:t>isDaemon</a:t>
            </a:r>
            <a:r>
              <a:rPr lang="en-US" sz="2000" dirty="0" smtClean="0">
                <a:solidFill>
                  <a:schemeClr val="tx1"/>
                </a:solidFill>
              </a:rPr>
              <a:t>() </a:t>
            </a:r>
            <a:r>
              <a:rPr lang="ru-RU" sz="2000" dirty="0" smtClean="0">
                <a:solidFill>
                  <a:schemeClr val="tx1"/>
                </a:solidFill>
              </a:rPr>
              <a:t>на потоке</a:t>
            </a:r>
          </a:p>
          <a:p>
            <a:pPr marL="285750" indent="-285750">
              <a:buFont typeface="Arial" pitchFamily="34" charset="0"/>
              <a:buChar char="•"/>
            </a:pPr>
            <a:endParaRPr lang="ru-RU" sz="2000" dirty="0" smtClean="0">
              <a:solidFill>
                <a:schemeClr val="tx1"/>
              </a:solidFill>
            </a:endParaRPr>
          </a:p>
          <a:p>
            <a:endParaRPr lang="ru-RU" sz="2000" dirty="0"/>
          </a:p>
          <a:p>
            <a:endParaRPr lang="ru-RU" sz="2000" dirty="0" smtClean="0"/>
          </a:p>
          <a:p>
            <a:endParaRPr lang="ru-RU" sz="2000" dirty="0"/>
          </a:p>
          <a:p>
            <a:endParaRPr lang="ru-RU" sz="2000" dirty="0" smtClean="0"/>
          </a:p>
          <a:p>
            <a:endParaRPr lang="ru-RU" sz="2000" dirty="0"/>
          </a:p>
          <a:p>
            <a:endParaRPr lang="ru-RU" sz="2000" dirty="0" smtClean="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Потоки демоны</a:t>
            </a:r>
            <a:endParaRPr lang="ru-RU" dirty="0"/>
          </a:p>
        </p:txBody>
      </p:sp>
    </p:spTree>
    <p:extLst>
      <p:ext uri="{BB962C8B-B14F-4D97-AF65-F5344CB8AC3E}">
        <p14:creationId xmlns:p14="http://schemas.microsoft.com/office/powerpoint/2010/main" val="8373411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843558"/>
            <a:ext cx="8641472" cy="3599877"/>
          </a:xfrm>
        </p:spPr>
        <p:txBody>
          <a:bodyPr>
            <a:normAutofit/>
          </a:bodyPr>
          <a:lstStyle/>
          <a:p>
            <a:r>
              <a:rPr lang="ru-RU" sz="2000" dirty="0" smtClean="0"/>
              <a:t>Любой поток может дождаться завершения работу другого потока с помощью метода класса </a:t>
            </a:r>
            <a:r>
              <a:rPr lang="en-US" sz="2000" dirty="0" smtClean="0"/>
              <a:t>Thread -</a:t>
            </a:r>
            <a:r>
              <a:rPr lang="ru-RU" sz="2000" dirty="0" smtClean="0"/>
              <a:t> </a:t>
            </a:r>
            <a:r>
              <a:rPr lang="en-US" sz="2000" dirty="0" smtClean="0"/>
              <a:t>join().</a:t>
            </a:r>
          </a:p>
          <a:p>
            <a:endParaRPr lang="en-US" sz="2000" dirty="0"/>
          </a:p>
          <a:p>
            <a:endParaRPr lang="en-US" sz="2000" dirty="0" smtClean="0"/>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Ожидание завершения потока</a:t>
            </a:r>
            <a:endParaRPr lang="ru-RU" dirty="0"/>
          </a:p>
        </p:txBody>
      </p:sp>
      <p:sp>
        <p:nvSpPr>
          <p:cNvPr id="4" name="Rectangle 1"/>
          <p:cNvSpPr>
            <a:spLocks noChangeArrowheads="1"/>
          </p:cNvSpPr>
          <p:nvPr/>
        </p:nvSpPr>
        <p:spPr bwMode="auto">
          <a:xfrm>
            <a:off x="251520" y="2067694"/>
            <a:ext cx="5416868" cy="101566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Join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t</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.join</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6817524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843558"/>
            <a:ext cx="8641472" cy="3599877"/>
          </a:xfrm>
        </p:spPr>
        <p:txBody>
          <a:bodyPr>
            <a:normAutofit/>
          </a:bodyPr>
          <a:lstStyle/>
          <a:p>
            <a:r>
              <a:rPr lang="ru-RU" sz="2000" dirty="0" smtClean="0">
                <a:solidFill>
                  <a:srgbClr val="FF0000"/>
                </a:solidFill>
              </a:rPr>
              <a:t>Важно</a:t>
            </a:r>
            <a:r>
              <a:rPr lang="ru-RU" sz="2000" dirty="0">
                <a:solidFill>
                  <a:srgbClr val="FF0000"/>
                </a:solidFill>
              </a:rPr>
              <a:t>:</a:t>
            </a:r>
          </a:p>
          <a:p>
            <a:pPr marL="285750" indent="-285750">
              <a:buFont typeface="Arial" pitchFamily="34" charset="0"/>
              <a:buChar char="•"/>
            </a:pPr>
            <a:r>
              <a:rPr lang="ru-RU" sz="2000" dirty="0">
                <a:solidFill>
                  <a:schemeClr val="tx1"/>
                </a:solidFill>
              </a:rPr>
              <a:t>ожидающий поток блокируется и не планируется пока ожидаемый не завершит свою работу </a:t>
            </a:r>
          </a:p>
          <a:p>
            <a:pPr marL="285750" indent="-285750">
              <a:buFont typeface="Arial" pitchFamily="34" charset="0"/>
              <a:buChar char="•"/>
            </a:pPr>
            <a:r>
              <a:rPr lang="en-US" sz="2000" dirty="0" smtClean="0">
                <a:solidFill>
                  <a:schemeClr val="tx1"/>
                </a:solidFill>
              </a:rPr>
              <a:t>join </a:t>
            </a:r>
            <a:r>
              <a:rPr lang="ru-RU" sz="2000" dirty="0">
                <a:solidFill>
                  <a:schemeClr val="tx1"/>
                </a:solidFill>
              </a:rPr>
              <a:t>может быть вызван с аргументом задающим кол-во </a:t>
            </a:r>
            <a:r>
              <a:rPr lang="ru-RU" sz="2000" dirty="0" err="1">
                <a:solidFill>
                  <a:schemeClr val="tx1"/>
                </a:solidFill>
              </a:rPr>
              <a:t>мс</a:t>
            </a:r>
            <a:r>
              <a:rPr lang="ru-RU" sz="2000" dirty="0">
                <a:solidFill>
                  <a:schemeClr val="tx1"/>
                </a:solidFill>
              </a:rPr>
              <a:t> которое необходимо ожидать</a:t>
            </a:r>
          </a:p>
          <a:p>
            <a:pPr marL="285750" indent="-285750">
              <a:buFont typeface="Arial" pitchFamily="34" charset="0"/>
              <a:buChar char="•"/>
            </a:pPr>
            <a:r>
              <a:rPr lang="ru-RU" sz="2000" dirty="0">
                <a:solidFill>
                  <a:schemeClr val="tx1"/>
                </a:solidFill>
              </a:rPr>
              <a:t>состояние потока можно проверить с помощью </a:t>
            </a:r>
            <a:r>
              <a:rPr lang="en-US" sz="2000" dirty="0" err="1">
                <a:solidFill>
                  <a:schemeClr val="tx1"/>
                </a:solidFill>
              </a:rPr>
              <a:t>isAlive</a:t>
            </a:r>
            <a:r>
              <a:rPr lang="en-US" sz="2000" dirty="0">
                <a:solidFill>
                  <a:schemeClr val="tx1"/>
                </a:solidFill>
              </a:rPr>
              <a:t> </a:t>
            </a:r>
            <a:r>
              <a:rPr lang="ru-RU" sz="2000" dirty="0">
                <a:solidFill>
                  <a:schemeClr val="tx1"/>
                </a:solidFill>
              </a:rPr>
              <a:t>метода</a:t>
            </a:r>
            <a:endParaRPr lang="en-US" sz="2000" dirty="0">
              <a:solidFill>
                <a:schemeClr val="tx1"/>
              </a:solidFill>
            </a:endParaRPr>
          </a:p>
          <a:p>
            <a:endParaRPr lang="en-US" sz="2000" dirty="0" smtClean="0"/>
          </a:p>
          <a:p>
            <a:endParaRPr lang="en-US" sz="2000" dirty="0"/>
          </a:p>
          <a:p>
            <a:endParaRPr lang="ru-RU" sz="2000" dirty="0" smtClean="0"/>
          </a:p>
          <a:p>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Ожидание завершения потока</a:t>
            </a:r>
            <a:endParaRPr lang="ru-RU" dirty="0"/>
          </a:p>
        </p:txBody>
      </p:sp>
    </p:spTree>
    <p:extLst>
      <p:ext uri="{BB962C8B-B14F-4D97-AF65-F5344CB8AC3E}">
        <p14:creationId xmlns:p14="http://schemas.microsoft.com/office/powerpoint/2010/main" val="33244186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Какой вывод будет у программы?</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5" name="Rectangle 1"/>
          <p:cNvSpPr>
            <a:spLocks noChangeArrowheads="1"/>
          </p:cNvSpPr>
          <p:nvPr/>
        </p:nvSpPr>
        <p:spPr bwMode="auto">
          <a:xfrm>
            <a:off x="251521" y="1696035"/>
            <a:ext cx="8208912" cy="317009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FF0000"/>
                </a:solidFill>
                <a:effectLst/>
                <a:latin typeface="Courier New" pitchFamily="49" charset="0"/>
                <a:cs typeface="Courier New" pitchFamily="49" charset="0"/>
              </a:rPr>
              <a:t>throw</a:t>
            </a:r>
            <a:r>
              <a:rPr kumimoji="0" lang="ru-RU" sz="2000" b="1"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FF000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RuntimeException</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8074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endParaRPr lang="ru-RU" sz="2000" dirty="0" smtClean="0"/>
          </a:p>
          <a:p>
            <a:endParaRPr lang="ru-RU" sz="2000" dirty="0"/>
          </a:p>
          <a:p>
            <a:endParaRPr lang="ru-RU" sz="2000" dirty="0" smtClean="0"/>
          </a:p>
          <a:p>
            <a:endParaRPr lang="ru-RU" sz="2000" dirty="0"/>
          </a:p>
          <a:p>
            <a:endParaRPr lang="ru-RU" sz="2000" dirty="0" smtClean="0"/>
          </a:p>
          <a:p>
            <a:endParaRPr lang="ru-RU" sz="2000" dirty="0"/>
          </a:p>
          <a:p>
            <a:endParaRPr lang="en-US" sz="2000" dirty="0" smtClean="0"/>
          </a:p>
          <a:p>
            <a:endParaRPr lang="en-US" sz="2000" dirty="0" smtClean="0"/>
          </a:p>
          <a:p>
            <a:r>
              <a:rPr lang="ru-RU" sz="2000" dirty="0" smtClean="0"/>
              <a:t>Если исключение будет выброшено из функции </a:t>
            </a:r>
            <a:r>
              <a:rPr lang="en-US" sz="2000" dirty="0" smtClean="0"/>
              <a:t>run()</a:t>
            </a:r>
            <a:r>
              <a:rPr lang="ru-RU" sz="2000" dirty="0" smtClean="0"/>
              <a:t>, оно запишется на консоль, поток завершит работу.</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4" name="Прямоугольник 3"/>
          <p:cNvSpPr/>
          <p:nvPr/>
        </p:nvSpPr>
        <p:spPr>
          <a:xfrm>
            <a:off x="323528" y="1203598"/>
            <a:ext cx="5310336" cy="2554545"/>
          </a:xfrm>
          <a:prstGeom prst="rect">
            <a:avLst/>
          </a:prstGeom>
          <a:ln>
            <a:solidFill>
              <a:schemeClr val="accent1">
                <a:alpha val="49000"/>
              </a:schemeClr>
            </a:solidFill>
          </a:ln>
        </p:spPr>
        <p:txBody>
          <a:bodyPr wrap="square">
            <a:spAutoFit/>
          </a:bodyPr>
          <a:lstStyle/>
          <a:p>
            <a:r>
              <a:rPr lang="en-US" sz="2000" dirty="0"/>
              <a:t>Exception in thread "Thread-0" </a:t>
            </a:r>
            <a:r>
              <a:rPr lang="en-US" sz="2000" dirty="0" err="1">
                <a:solidFill>
                  <a:srgbClr val="FF0000"/>
                </a:solidFill>
              </a:rPr>
              <a:t>java.lang.RuntimeException</a:t>
            </a:r>
            <a:endParaRPr lang="en-US" sz="2000" dirty="0">
              <a:solidFill>
                <a:srgbClr val="FF0000"/>
              </a:solidFill>
            </a:endParaRPr>
          </a:p>
          <a:p>
            <a:r>
              <a:rPr lang="en-US" sz="2000" dirty="0"/>
              <a:t>	at </a:t>
            </a:r>
            <a:r>
              <a:rPr lang="en-US" sz="2000" dirty="0" err="1"/>
              <a:t>ThrowExceptionSimpleCase.run</a:t>
            </a:r>
            <a:r>
              <a:rPr lang="en-US" sz="2000" dirty="0"/>
              <a:t>(ThrowExceptionSimpleCase.java:3)</a:t>
            </a:r>
          </a:p>
          <a:p>
            <a:r>
              <a:rPr lang="en-US" sz="2000" dirty="0"/>
              <a:t>	at </a:t>
            </a:r>
            <a:r>
              <a:rPr lang="en-US" sz="2000" dirty="0" err="1"/>
              <a:t>java.lang.Thread.run</a:t>
            </a:r>
            <a:r>
              <a:rPr lang="en-US" sz="2000" dirty="0"/>
              <a:t>(Thread.java:745)</a:t>
            </a:r>
          </a:p>
          <a:p>
            <a:endParaRPr lang="en-US" sz="2000" dirty="0"/>
          </a:p>
          <a:p>
            <a:r>
              <a:rPr lang="en-US" sz="2000" dirty="0"/>
              <a:t>Process finished with exit code 0</a:t>
            </a:r>
            <a:endParaRPr lang="ru-RU" sz="2000" dirty="0"/>
          </a:p>
        </p:txBody>
      </p:sp>
    </p:spTree>
    <p:extLst>
      <p:ext uri="{BB962C8B-B14F-4D97-AF65-F5344CB8AC3E}">
        <p14:creationId xmlns:p14="http://schemas.microsoft.com/office/powerpoint/2010/main" val="2388125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Если мы хотим увеличить скорость работы программы – разбиваем программу на куски выполняем каждый кусок на отдельном процессоре.</a:t>
            </a:r>
          </a:p>
          <a:p>
            <a:endParaRPr lang="ru-RU" sz="2000" dirty="0" smtClean="0"/>
          </a:p>
          <a:p>
            <a:r>
              <a:rPr lang="ru-RU" sz="2000" dirty="0" smtClean="0"/>
              <a:t>Если у нас</a:t>
            </a:r>
            <a:r>
              <a:rPr lang="en-US" sz="2000" dirty="0" smtClean="0"/>
              <a:t> </a:t>
            </a:r>
            <a:r>
              <a:rPr lang="ru-RU" sz="2000" dirty="0" smtClean="0"/>
              <a:t>многоядерная и</a:t>
            </a:r>
            <a:r>
              <a:rPr lang="en-US" sz="2000" dirty="0" smtClean="0"/>
              <a:t> </a:t>
            </a:r>
            <a:r>
              <a:rPr lang="ru-RU" sz="2000" dirty="0" smtClean="0"/>
              <a:t>многопроцессорная машина – такое разбиение существенно увеличит пропускную способность.</a:t>
            </a:r>
          </a:p>
          <a:p>
            <a:endParaRPr lang="ru-RU" sz="2000" dirty="0" smtClean="0"/>
          </a:p>
          <a:p>
            <a:r>
              <a:rPr lang="ru-RU" sz="2000" dirty="0" smtClean="0"/>
              <a:t>Но не только – </a:t>
            </a:r>
            <a:r>
              <a:rPr lang="ru-RU" sz="2000" dirty="0" smtClean="0">
                <a:solidFill>
                  <a:srgbClr val="C00000"/>
                </a:solidFill>
              </a:rPr>
              <a:t>на одноядерной машине производительность так же может быть увеличена</a:t>
            </a:r>
            <a:r>
              <a:rPr lang="ru-RU" sz="2000" dirty="0" smtClean="0"/>
              <a:t>.</a:t>
            </a:r>
            <a:endParaRPr lang="ru-RU" sz="2000" dirty="0"/>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решение</a:t>
            </a:r>
            <a:endParaRPr lang="ru-RU" dirty="0"/>
          </a:p>
        </p:txBody>
      </p:sp>
    </p:spTree>
    <p:extLst>
      <p:ext uri="{BB962C8B-B14F-4D97-AF65-F5344CB8AC3E}">
        <p14:creationId xmlns:p14="http://schemas.microsoft.com/office/powerpoint/2010/main" val="17130298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Попробуем поймать исключение:</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5" name="Rectangle 1"/>
          <p:cNvSpPr>
            <a:spLocks noChangeArrowheads="1"/>
          </p:cNvSpPr>
          <p:nvPr/>
        </p:nvSpPr>
        <p:spPr bwMode="auto">
          <a:xfrm>
            <a:off x="251520" y="1869667"/>
            <a:ext cx="8136904"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en-US"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start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FF0000"/>
                </a:solidFill>
                <a:effectLst/>
                <a:latin typeface="Courier New" pitchFamily="49" charset="0"/>
                <a:cs typeface="Courier New" pitchFamily="49" charset="0"/>
              </a:rPr>
              <a:t>catch</a:t>
            </a:r>
            <a:r>
              <a:rPr kumimoji="0" lang="ru-RU" sz="2000" b="1"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RuntimeException</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ex</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Exception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been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catch</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4889909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en-US" dirty="0" smtClean="0"/>
          </a:p>
          <a:p>
            <a:endParaRPr lang="en-US" dirty="0"/>
          </a:p>
          <a:p>
            <a:endParaRPr lang="en-US" dirty="0" smtClean="0"/>
          </a:p>
          <a:p>
            <a:endParaRPr lang="en-US" dirty="0"/>
          </a:p>
          <a:p>
            <a:endParaRPr lang="en-US" dirty="0" smtClean="0"/>
          </a:p>
          <a:p>
            <a:r>
              <a:rPr lang="ru-RU" sz="2000" dirty="0" smtClean="0"/>
              <a:t>Ничего не поменялось!</a:t>
            </a:r>
          </a:p>
          <a:p>
            <a:r>
              <a:rPr lang="ru-RU" sz="2000" dirty="0" smtClean="0"/>
              <a:t>Нельзя перехватить исключение из контекста другого потока.</a:t>
            </a:r>
            <a:endParaRPr lang="en-US"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Обработка исключений в потоке</a:t>
            </a:r>
            <a:endParaRPr lang="ru-RU" dirty="0"/>
          </a:p>
        </p:txBody>
      </p:sp>
      <p:sp>
        <p:nvSpPr>
          <p:cNvPr id="4" name="Прямоугольник 3"/>
          <p:cNvSpPr/>
          <p:nvPr/>
        </p:nvSpPr>
        <p:spPr>
          <a:xfrm>
            <a:off x="323528" y="1203598"/>
            <a:ext cx="5310336" cy="2554545"/>
          </a:xfrm>
          <a:prstGeom prst="rect">
            <a:avLst/>
          </a:prstGeom>
          <a:ln>
            <a:solidFill>
              <a:schemeClr val="accent1"/>
            </a:solidFill>
          </a:ln>
        </p:spPr>
        <p:txBody>
          <a:bodyPr wrap="square">
            <a:spAutoFit/>
          </a:bodyPr>
          <a:lstStyle/>
          <a:p>
            <a:r>
              <a:rPr lang="en-US" sz="2000" dirty="0"/>
              <a:t>Exception in thread "Thread-0" </a:t>
            </a:r>
            <a:r>
              <a:rPr lang="en-US" sz="2000" dirty="0" err="1">
                <a:solidFill>
                  <a:srgbClr val="FF0000"/>
                </a:solidFill>
              </a:rPr>
              <a:t>java.lang.RuntimeException</a:t>
            </a:r>
            <a:endParaRPr lang="en-US" sz="2000" dirty="0">
              <a:solidFill>
                <a:srgbClr val="FF0000"/>
              </a:solidFill>
            </a:endParaRPr>
          </a:p>
          <a:p>
            <a:r>
              <a:rPr lang="en-US" sz="2000" dirty="0"/>
              <a:t>	at </a:t>
            </a:r>
            <a:r>
              <a:rPr lang="en-US" sz="2000" dirty="0" err="1"/>
              <a:t>ThrowExceptionSimpleCase.run</a:t>
            </a:r>
            <a:r>
              <a:rPr lang="en-US" sz="2000" dirty="0"/>
              <a:t>(ThrowExceptionSimpleCase.java:3)</a:t>
            </a:r>
          </a:p>
          <a:p>
            <a:r>
              <a:rPr lang="en-US" sz="2000" dirty="0"/>
              <a:t>	at </a:t>
            </a:r>
            <a:r>
              <a:rPr lang="en-US" sz="2000" dirty="0" err="1"/>
              <a:t>java.lang.Thread.run</a:t>
            </a:r>
            <a:r>
              <a:rPr lang="en-US" sz="2000" dirty="0"/>
              <a:t>(Thread.java:745)</a:t>
            </a:r>
          </a:p>
          <a:p>
            <a:endParaRPr lang="en-US" sz="2000" dirty="0"/>
          </a:p>
          <a:p>
            <a:r>
              <a:rPr lang="en-US" sz="2000" dirty="0"/>
              <a:t>Process finished with exit code 0</a:t>
            </a:r>
            <a:endParaRPr lang="ru-RU" sz="2000" dirty="0"/>
          </a:p>
        </p:txBody>
      </p:sp>
    </p:spTree>
    <p:extLst>
      <p:ext uri="{BB962C8B-B14F-4D97-AF65-F5344CB8AC3E}">
        <p14:creationId xmlns:p14="http://schemas.microsoft.com/office/powerpoint/2010/main" val="44029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Метод </a:t>
            </a:r>
            <a:r>
              <a:rPr lang="en-US" sz="2000" dirty="0" err="1" smtClean="0"/>
              <a:t>Thread.UncaughtExceptionHandler</a:t>
            </a:r>
            <a:r>
              <a:rPr lang="ru-RU" sz="2000" dirty="0" smtClean="0"/>
              <a:t>() </a:t>
            </a:r>
            <a:r>
              <a:rPr lang="ru-RU" sz="2000" dirty="0"/>
              <a:t>позволяет задавать обработчик </a:t>
            </a:r>
            <a:r>
              <a:rPr lang="en-US" sz="2000" dirty="0"/>
              <a:t>uncaught</a:t>
            </a:r>
            <a:r>
              <a:rPr lang="ru-RU" sz="2000" dirty="0"/>
              <a:t> исключений потоку</a:t>
            </a:r>
            <a:r>
              <a:rPr lang="ru-RU" sz="2000" dirty="0" smtClean="0"/>
              <a:t>.</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
        <p:nvSpPr>
          <p:cNvPr id="4" name="Rectangle 1"/>
          <p:cNvSpPr>
            <a:spLocks noChangeArrowheads="1"/>
          </p:cNvSpPr>
          <p:nvPr/>
        </p:nvSpPr>
        <p:spPr bwMode="auto">
          <a:xfrm>
            <a:off x="251520" y="1889413"/>
            <a:ext cx="8496944"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ThrowExceptionSimpleCase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t.setUncaughtExceptionHandler</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((t1, e) -&gt;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.printf</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Exception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%s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been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catch</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thread</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e, t1.getName())); </a:t>
            </a: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872783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1800" dirty="0" smtClean="0">
                <a:solidFill>
                  <a:schemeClr val="tx1"/>
                </a:solidFill>
              </a:rPr>
              <a:t>Вывод программы:</a:t>
            </a:r>
            <a:endParaRPr lang="en-US" sz="18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
        <p:nvSpPr>
          <p:cNvPr id="4" name="Прямоугольник 3"/>
          <p:cNvSpPr/>
          <p:nvPr/>
        </p:nvSpPr>
        <p:spPr>
          <a:xfrm>
            <a:off x="251520" y="1707654"/>
            <a:ext cx="7038528" cy="1015663"/>
          </a:xfrm>
          <a:prstGeom prst="rect">
            <a:avLst/>
          </a:prstGeom>
          <a:ln>
            <a:solidFill>
              <a:schemeClr val="accent1"/>
            </a:solidFill>
          </a:ln>
        </p:spPr>
        <p:txBody>
          <a:bodyPr wrap="square">
            <a:spAutoFit/>
          </a:bodyPr>
          <a:lstStyle/>
          <a:p>
            <a:r>
              <a:rPr lang="en-US" sz="2000" dirty="0">
                <a:solidFill>
                  <a:srgbClr val="008000"/>
                </a:solidFill>
              </a:rPr>
              <a:t>Exception </a:t>
            </a:r>
            <a:r>
              <a:rPr lang="en-US" sz="2000" dirty="0" err="1">
                <a:solidFill>
                  <a:srgbClr val="008000"/>
                </a:solidFill>
              </a:rPr>
              <a:t>java.lang.RuntimeException</a:t>
            </a:r>
            <a:r>
              <a:rPr lang="en-US" sz="2000" dirty="0">
                <a:solidFill>
                  <a:srgbClr val="008000"/>
                </a:solidFill>
              </a:rPr>
              <a:t> has been catch from thread Thread-0</a:t>
            </a:r>
          </a:p>
          <a:p>
            <a:r>
              <a:rPr lang="en-US" sz="2000" dirty="0"/>
              <a:t>Process finished with exit code 0</a:t>
            </a:r>
            <a:endParaRPr lang="ru-RU" sz="2000" dirty="0"/>
          </a:p>
        </p:txBody>
      </p:sp>
    </p:spTree>
    <p:extLst>
      <p:ext uri="{BB962C8B-B14F-4D97-AF65-F5344CB8AC3E}">
        <p14:creationId xmlns:p14="http://schemas.microsoft.com/office/powerpoint/2010/main" val="1756848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Метод</a:t>
            </a:r>
            <a:r>
              <a:rPr lang="en-US" sz="2000" dirty="0" smtClean="0"/>
              <a:t> </a:t>
            </a:r>
            <a:r>
              <a:rPr lang="en-US" sz="2000" dirty="0" err="1" smtClean="0">
                <a:solidFill>
                  <a:srgbClr val="00B050"/>
                </a:solidFill>
              </a:rPr>
              <a:t>Thread.setDefaultUncaughtExceptionHandler</a:t>
            </a:r>
            <a:r>
              <a:rPr lang="en-US" sz="2000" dirty="0" smtClean="0">
                <a:solidFill>
                  <a:srgbClr val="00B050"/>
                </a:solidFill>
              </a:rPr>
              <a:t>(</a:t>
            </a:r>
            <a:r>
              <a:rPr lang="en-US" sz="2000" dirty="0" smtClean="0"/>
              <a:t>) </a:t>
            </a:r>
            <a:r>
              <a:rPr lang="ru-RU" sz="2000" dirty="0" smtClean="0"/>
              <a:t> позволяет задавать обработчик </a:t>
            </a:r>
            <a:r>
              <a:rPr lang="en-US" sz="2000" dirty="0" smtClean="0"/>
              <a:t>uncaught</a:t>
            </a:r>
            <a:r>
              <a:rPr lang="ru-RU" sz="2000" dirty="0" smtClean="0"/>
              <a:t> исключени</a:t>
            </a:r>
            <a:r>
              <a:rPr lang="ru-RU" sz="2000" dirty="0"/>
              <a:t>й</a:t>
            </a:r>
            <a:r>
              <a:rPr lang="ru-RU" sz="2000" dirty="0" smtClean="0"/>
              <a:t> всем потокам </a:t>
            </a:r>
            <a:r>
              <a:rPr lang="ru-RU" sz="2000" dirty="0" err="1" smtClean="0"/>
              <a:t>по-умолчанию</a:t>
            </a:r>
            <a:r>
              <a:rPr lang="ru-RU" sz="2000" dirty="0" smtClean="0"/>
              <a:t>.</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Tree>
    <p:extLst>
      <p:ext uri="{BB962C8B-B14F-4D97-AF65-F5344CB8AC3E}">
        <p14:creationId xmlns:p14="http://schemas.microsoft.com/office/powerpoint/2010/main" val="1804797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t>Следующие методы класса </a:t>
            </a:r>
            <a:r>
              <a:rPr lang="en-US" sz="2000" dirty="0" smtClean="0"/>
              <a:t>Thread </a:t>
            </a:r>
            <a:r>
              <a:rPr lang="ru-RU" sz="2000" dirty="0" smtClean="0"/>
              <a:t>устарели и являются опасными, т.к. не освобождают занятые ими ресурсы.</a:t>
            </a:r>
          </a:p>
          <a:p>
            <a:endParaRPr lang="ru-RU" sz="2000" dirty="0"/>
          </a:p>
          <a:p>
            <a:endParaRPr lang="ru-RU" sz="2000" dirty="0" smtClean="0"/>
          </a:p>
          <a:p>
            <a:endParaRPr lang="ru-RU" sz="2000" dirty="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Устаревший функционал</a:t>
            </a:r>
            <a:endParaRPr lang="ru-RU" dirty="0"/>
          </a:p>
        </p:txBody>
      </p:sp>
      <p:sp>
        <p:nvSpPr>
          <p:cNvPr id="4" name="Rectangle 1"/>
          <p:cNvSpPr>
            <a:spLocks noChangeArrowheads="1"/>
          </p:cNvSpPr>
          <p:nvPr/>
        </p:nvSpPr>
        <p:spPr bwMode="auto">
          <a:xfrm>
            <a:off x="323528" y="2531680"/>
            <a:ext cx="387798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stop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314690" y="2891720"/>
            <a:ext cx="787908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stop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Throwable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obj</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323528" y="3251760"/>
            <a:ext cx="341632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destroy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323528" y="3611800"/>
            <a:ext cx="43396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suspend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323528" y="3971840"/>
            <a:ext cx="418576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resume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2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t>Если мы хотим увеличить скорость работы программы – разбиваем программу на куски выполняем каждый кусок на отдельном процессоре.</a:t>
            </a:r>
          </a:p>
          <a:p>
            <a:endParaRPr lang="ru-RU" sz="2000" dirty="0" smtClean="0"/>
          </a:p>
          <a:p>
            <a:r>
              <a:rPr lang="ru-RU" sz="2000" dirty="0" smtClean="0"/>
              <a:t>Если у нас</a:t>
            </a:r>
            <a:r>
              <a:rPr lang="en-US" sz="2000" dirty="0" smtClean="0"/>
              <a:t> </a:t>
            </a:r>
            <a:r>
              <a:rPr lang="ru-RU" sz="2000" dirty="0" smtClean="0"/>
              <a:t>многоядерная и</a:t>
            </a:r>
            <a:r>
              <a:rPr lang="en-US" sz="2000" dirty="0" smtClean="0"/>
              <a:t> </a:t>
            </a:r>
            <a:r>
              <a:rPr lang="ru-RU" sz="2000" dirty="0" smtClean="0"/>
              <a:t>многопроцессорная машина – такое разбиение существенно увеличит пропускную способность.</a:t>
            </a:r>
          </a:p>
          <a:p>
            <a:endParaRPr lang="ru-RU" sz="2000" dirty="0" smtClean="0"/>
          </a:p>
          <a:p>
            <a:r>
              <a:rPr lang="ru-RU" sz="2000" dirty="0" smtClean="0"/>
              <a:t>Но не только – </a:t>
            </a:r>
            <a:r>
              <a:rPr lang="ru-RU" sz="2000" dirty="0" smtClean="0">
                <a:solidFill>
                  <a:srgbClr val="C00000"/>
                </a:solidFill>
              </a:rPr>
              <a:t>на одноядерной машине производительность так же может быть увеличена</a:t>
            </a:r>
            <a:r>
              <a:rPr lang="ru-RU" sz="2000" dirty="0" smtClean="0"/>
              <a:t>.</a:t>
            </a:r>
          </a:p>
          <a:p>
            <a:endParaRPr lang="ru-RU" sz="2000" dirty="0"/>
          </a:p>
          <a:p>
            <a:r>
              <a:rPr lang="ru-RU" sz="2000" dirty="0" smtClean="0">
                <a:solidFill>
                  <a:srgbClr val="00B050"/>
                </a:solidFill>
              </a:rPr>
              <a:t>Достигается когда поток блокируется на </a:t>
            </a:r>
            <a:r>
              <a:rPr lang="en-US" sz="2000" dirty="0" smtClean="0">
                <a:solidFill>
                  <a:srgbClr val="00B050"/>
                </a:solidFill>
              </a:rPr>
              <a:t>I/O </a:t>
            </a:r>
            <a:r>
              <a:rPr lang="ru-RU" sz="2000" dirty="0" smtClean="0">
                <a:solidFill>
                  <a:srgbClr val="00B050"/>
                </a:solidFill>
              </a:rPr>
              <a:t>операциях и процессор может в это время выполнять код другого потока, не блокируя программу в целом.</a:t>
            </a:r>
            <a:endParaRPr lang="ru-RU" sz="2000" dirty="0">
              <a:solidFill>
                <a:srgbClr val="00B050"/>
              </a:solidFill>
            </a:endParaRPr>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решение</a:t>
            </a:r>
            <a:endParaRPr lang="ru-RU" dirty="0"/>
          </a:p>
        </p:txBody>
      </p:sp>
    </p:spTree>
    <p:extLst>
      <p:ext uri="{BB962C8B-B14F-4D97-AF65-F5344CB8AC3E}">
        <p14:creationId xmlns:p14="http://schemas.microsoft.com/office/powerpoint/2010/main" val="1742250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C000"/>
                </a:solidFill>
              </a:rPr>
              <a:t>Возникает проблема взаимодействия между потоками в рамках работы с ОБЩИМИ данными.</a:t>
            </a:r>
          </a:p>
          <a:p>
            <a:endParaRPr lang="ru-RU" sz="2000" dirty="0" smtClean="0">
              <a:solidFill>
                <a:srgbClr val="FFC000"/>
              </a:solidFill>
            </a:endParaRPr>
          </a:p>
          <a:p>
            <a:r>
              <a:rPr lang="ru-RU" sz="2000" dirty="0" smtClean="0">
                <a:solidFill>
                  <a:srgbClr val="FFC000"/>
                </a:solidFill>
              </a:rPr>
              <a:t>Проблема синхронизации потоков.</a:t>
            </a:r>
            <a:endParaRPr lang="ru-RU" sz="2000" dirty="0">
              <a:solidFill>
                <a:srgbClr val="FFC000"/>
              </a:solidFill>
            </a:endParaRPr>
          </a:p>
          <a:p>
            <a:endParaRPr lang="ru-RU" sz="2000" dirty="0" smtClean="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Большая проблема</a:t>
            </a:r>
            <a:endParaRPr lang="ru-RU" dirty="0"/>
          </a:p>
        </p:txBody>
      </p:sp>
    </p:spTree>
    <p:extLst>
      <p:ext uri="{BB962C8B-B14F-4D97-AF65-F5344CB8AC3E}">
        <p14:creationId xmlns:p14="http://schemas.microsoft.com/office/powerpoint/2010/main" val="3598435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a:t>В случае, когда задача разделяется на несколько частей, суммарное время её выполнения на параллельной системе не может быть меньше времени выполнения самого длинного </a:t>
            </a:r>
            <a:r>
              <a:rPr lang="ru-RU" sz="2000" dirty="0" smtClean="0"/>
              <a:t>фрагмента.</a:t>
            </a:r>
          </a:p>
          <a:p>
            <a:endParaRPr lang="ru-RU" sz="2000" dirty="0"/>
          </a:p>
          <a:p>
            <a:endParaRPr lang="ru-RU" sz="2000" dirty="0" smtClean="0"/>
          </a:p>
          <a:p>
            <a:endParaRPr lang="ru-RU" sz="2000" dirty="0" smtClean="0"/>
          </a:p>
          <a:p>
            <a:r>
              <a:rPr lang="en-US" sz="2000" dirty="0" smtClean="0"/>
              <a:t>a – </a:t>
            </a:r>
            <a:r>
              <a:rPr lang="ru-RU" sz="2000" dirty="0" smtClean="0"/>
              <a:t>доля последовательных вычислений</a:t>
            </a:r>
          </a:p>
          <a:p>
            <a:r>
              <a:rPr lang="en-US" sz="2000" dirty="0" smtClean="0"/>
              <a:t>P – </a:t>
            </a:r>
            <a:r>
              <a:rPr lang="ru-RU" sz="2000" dirty="0" smtClean="0"/>
              <a:t>кол-во процессоров</a:t>
            </a:r>
          </a:p>
          <a:p>
            <a:r>
              <a:rPr lang="en-US" sz="2000" dirty="0" smtClean="0"/>
              <a:t>S - </a:t>
            </a:r>
            <a:r>
              <a:rPr lang="ru-RU" sz="2000" dirty="0" smtClean="0"/>
              <a:t>ускорение</a:t>
            </a:r>
            <a:endParaRPr lang="ru-RU" sz="2000" dirty="0"/>
          </a:p>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Закон </a:t>
            </a:r>
            <a:r>
              <a:rPr lang="ru-RU" spc="299" dirty="0" err="1" smtClean="0">
                <a:uFill>
                  <a:solidFill>
                    <a:srgbClr val="FFFFFF"/>
                  </a:solidFill>
                </a:uFill>
              </a:rPr>
              <a:t>амдала</a:t>
            </a:r>
            <a:endParaRPr lang="ru-RU" dirty="0"/>
          </a:p>
        </p:txBody>
      </p:sp>
      <p:sp>
        <p:nvSpPr>
          <p:cNvPr id="4" name="AutoShape 4" descr="S_{p}={\cfrac  {1}{\alpha +{\cfrac  {1-\alpha }{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60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55726"/>
            <a:ext cx="15335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755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Закон </a:t>
            </a:r>
            <a:r>
              <a:rPr lang="ru-RU" spc="299" dirty="0" err="1" smtClean="0">
                <a:uFill>
                  <a:solidFill>
                    <a:srgbClr val="FFFFFF"/>
                  </a:solidFill>
                </a:uFill>
              </a:rPr>
              <a:t>амдала</a:t>
            </a:r>
            <a:endParaRPr lang="ru-RU" dirty="0"/>
          </a:p>
        </p:txBody>
      </p:sp>
      <p:pic>
        <p:nvPicPr>
          <p:cNvPr id="46082" name="Picture 2" descr="https://upload.wikimedia.org/wikipedia/commons/thumb/e/ea/AmdahlsLaw.svg/648px-AmdahlsLaw.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31590"/>
            <a:ext cx="4800532"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760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9952</TotalTime>
  <Words>2865</Words>
  <Application>Microsoft Office PowerPoint</Application>
  <PresentationFormat>Экран (16:9)</PresentationFormat>
  <Paragraphs>471</Paragraphs>
  <Slides>55</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55</vt:i4>
      </vt:variant>
    </vt:vector>
  </HeadingPairs>
  <TitlesOfParts>
    <vt:vector size="56" baseType="lpstr">
      <vt:lpstr>1_Специальное оформление</vt:lpstr>
      <vt:lpstr>MULTITHREADING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Маторин Александр Александрович</cp:lastModifiedBy>
  <cp:revision>663</cp:revision>
  <dcterms:created xsi:type="dcterms:W3CDTF">2014-01-14T11:27:58Z</dcterms:created>
  <dcterms:modified xsi:type="dcterms:W3CDTF">2016-08-24T19:02:30Z</dcterms:modified>
</cp:coreProperties>
</file>