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9bd5c25a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9bd5c25a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9bd5c25a6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9bd5c25a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9bd5c25a6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9bd5c25a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9bd5c25a6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bd5c25a6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bd5c25a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bd5c25a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9bd5c25a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9bd5c25a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9bd5c25a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9bd5c25a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9bd5c25a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9bd5c25a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9bd5c25a6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9bd5c25a6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bd5c25a6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9bd5c25a6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9bd5c2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9bd5c2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bd5c25a6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9bd5c25a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bd5c25a6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9bd5c25a6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bd5c25a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bd5c25a6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bd5c25a6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9bd5c25a6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9bd5c25a6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9bd5c25a6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9bd5c25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9bd5c25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9bd5c25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9bd5c25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9bd5c25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9bd5c25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9bd5c25a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9bd5c25a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9bd5c25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9bd5c25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9bd5c25a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9bd5c25a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9bd5c25a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9bd5c25a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2.jpg"/><Relationship Id="rId5" Type="http://schemas.openxmlformats.org/officeDocument/2006/relationships/image" Target="../media/image9.jpg"/><Relationship Id="rId6"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kaggle.com" TargetMode="External"/><Relationship Id="rId4" Type="http://schemas.openxmlformats.org/officeDocument/2006/relationships/hyperlink" Target="http://www.nairaproject.com" TargetMode="External"/><Relationship Id="rId5" Type="http://schemas.openxmlformats.org/officeDocument/2006/relationships/hyperlink" Target="http://www.theconversation.com" TargetMode="External"/><Relationship Id="rId6" Type="http://schemas.openxmlformats.org/officeDocument/2006/relationships/hyperlink" Target="http://www.papers.ssr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858" y="1697075"/>
            <a:ext cx="8520600" cy="2052600"/>
          </a:xfrm>
          <a:prstGeom prst="rect">
            <a:avLst/>
          </a:prstGeom>
        </p:spPr>
        <p:txBody>
          <a:bodyPr anchorCtr="0" anchor="b"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2900" u="sng">
                <a:solidFill>
                  <a:srgbClr val="292929"/>
                </a:solidFill>
                <a:highlight>
                  <a:srgbClr val="FFFFFF"/>
                </a:highlight>
                <a:latin typeface="Arial Rounded"/>
                <a:ea typeface="Arial Rounded"/>
                <a:cs typeface="Arial Rounded"/>
                <a:sym typeface="Arial Rounded"/>
              </a:rPr>
              <a:t>Brazilian Ecommerce Dataset</a:t>
            </a:r>
            <a:endParaRPr b="1" sz="3300" u="sng">
              <a:solidFill>
                <a:srgbClr val="292929"/>
              </a:solidFill>
              <a:highlight>
                <a:srgbClr val="FFFFFF"/>
              </a:highlight>
              <a:latin typeface="Arial Rounded"/>
              <a:ea typeface="Arial Rounded"/>
              <a:cs typeface="Arial Rounded"/>
              <a:sym typeface="Arial Rounded"/>
            </a:endParaRPr>
          </a:p>
          <a:p>
            <a:pPr indent="0" lvl="0" marL="0" rtl="0" algn="ct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292929"/>
                </a:solidFill>
              </a:rPr>
              <a:t>Data Exploration (EDA):</a:t>
            </a:r>
            <a:endParaRPr b="1" sz="1400">
              <a:solidFill>
                <a:srgbClr val="292929"/>
              </a:solidFill>
            </a:endParaRPr>
          </a:p>
          <a:p>
            <a:pPr indent="-317500" lvl="0" marL="457200" rtl="0" algn="l">
              <a:lnSpc>
                <a:spcPct val="150000"/>
              </a:lnSpc>
              <a:spcBef>
                <a:spcPts val="0"/>
              </a:spcBef>
              <a:spcAft>
                <a:spcPts val="0"/>
              </a:spcAft>
              <a:buClr>
                <a:srgbClr val="292929"/>
              </a:buClr>
              <a:buSzPts val="1400"/>
              <a:buFont typeface="Arial"/>
              <a:buChar char="●"/>
            </a:pPr>
            <a:r>
              <a:rPr b="1" lang="en" sz="1400">
                <a:solidFill>
                  <a:srgbClr val="292929"/>
                </a:solidFill>
              </a:rPr>
              <a:t>Univariate analysis:</a:t>
            </a:r>
            <a:endParaRPr sz="1400">
              <a:solidFill>
                <a:srgbClr val="292929"/>
              </a:solidFill>
            </a:endParaRPr>
          </a:p>
          <a:p>
            <a:pPr indent="0" lvl="0" marL="0" rtl="0" algn="l">
              <a:spcBef>
                <a:spcPts val="0"/>
              </a:spcBef>
              <a:spcAft>
                <a:spcPts val="0"/>
              </a:spcAft>
              <a:buNone/>
            </a:pPr>
            <a:r>
              <a:t/>
            </a:r>
            <a:endParaRPr sz="1400"/>
          </a:p>
        </p:txBody>
      </p:sp>
      <p:sp>
        <p:nvSpPr>
          <p:cNvPr id="114" name="Google Shape;114;p22"/>
          <p:cNvSpPr txBox="1"/>
          <p:nvPr>
            <p:ph idx="1" type="body"/>
          </p:nvPr>
        </p:nvSpPr>
        <p:spPr>
          <a:xfrm>
            <a:off x="311700" y="927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220575" y="789400"/>
            <a:ext cx="4481074" cy="2322425"/>
          </a:xfrm>
          <a:prstGeom prst="rect">
            <a:avLst/>
          </a:prstGeom>
          <a:noFill/>
          <a:ln>
            <a:noFill/>
          </a:ln>
        </p:spPr>
      </p:pic>
      <p:pic>
        <p:nvPicPr>
          <p:cNvPr id="116" name="Google Shape;116;p22"/>
          <p:cNvPicPr preferRelativeResize="0"/>
          <p:nvPr/>
        </p:nvPicPr>
        <p:blipFill>
          <a:blip r:embed="rId4">
            <a:alphaModFix/>
          </a:blip>
          <a:stretch>
            <a:fillRect/>
          </a:stretch>
        </p:blipFill>
        <p:spPr>
          <a:xfrm>
            <a:off x="399000" y="2960150"/>
            <a:ext cx="4233499" cy="2140150"/>
          </a:xfrm>
          <a:prstGeom prst="rect">
            <a:avLst/>
          </a:prstGeom>
          <a:noFill/>
          <a:ln>
            <a:noFill/>
          </a:ln>
        </p:spPr>
      </p:pic>
      <p:pic>
        <p:nvPicPr>
          <p:cNvPr id="117" name="Google Shape;117;p22"/>
          <p:cNvPicPr preferRelativeResize="0"/>
          <p:nvPr/>
        </p:nvPicPr>
        <p:blipFill>
          <a:blip r:embed="rId5">
            <a:alphaModFix/>
          </a:blip>
          <a:stretch>
            <a:fillRect/>
          </a:stretch>
        </p:blipFill>
        <p:spPr>
          <a:xfrm>
            <a:off x="4572000" y="800563"/>
            <a:ext cx="4481074" cy="2300086"/>
          </a:xfrm>
          <a:prstGeom prst="rect">
            <a:avLst/>
          </a:prstGeom>
          <a:noFill/>
          <a:ln>
            <a:noFill/>
          </a:ln>
        </p:spPr>
      </p:pic>
      <p:pic>
        <p:nvPicPr>
          <p:cNvPr id="118" name="Google Shape;118;p22"/>
          <p:cNvPicPr preferRelativeResize="0"/>
          <p:nvPr/>
        </p:nvPicPr>
        <p:blipFill>
          <a:blip r:embed="rId6">
            <a:alphaModFix/>
          </a:blip>
          <a:stretch>
            <a:fillRect/>
          </a:stretch>
        </p:blipFill>
        <p:spPr>
          <a:xfrm>
            <a:off x="4469225" y="2918450"/>
            <a:ext cx="4674775" cy="222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70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2340"/>
              </a:spcBef>
              <a:spcAft>
                <a:spcPts val="0"/>
              </a:spcAft>
              <a:buClr>
                <a:schemeClr val="dk1"/>
              </a:buClr>
              <a:buSzPts val="1100"/>
              <a:buFont typeface="Arial"/>
              <a:buNone/>
            </a:pPr>
            <a:r>
              <a:rPr b="1" lang="en" sz="1600" u="sng">
                <a:solidFill>
                  <a:srgbClr val="292929"/>
                </a:solidFill>
              </a:rPr>
              <a:t>Word Cloud :</a:t>
            </a:r>
            <a:endParaRPr b="1" sz="1600" u="sng">
              <a:solidFill>
                <a:srgbClr val="292929"/>
              </a:solidFill>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lnSpc>
                <a:spcPct val="150000"/>
              </a:lnSpc>
              <a:spcBef>
                <a:spcPts val="2340"/>
              </a:spcBef>
              <a:spcAft>
                <a:spcPts val="0"/>
              </a:spcAft>
              <a:buNone/>
            </a:pPr>
            <a:r>
              <a:t/>
            </a:r>
            <a:endParaRPr sz="1100">
              <a:solidFill>
                <a:srgbClr val="292929"/>
              </a:solidFill>
            </a:endParaRPr>
          </a:p>
          <a:p>
            <a:pPr indent="0" lvl="0" marL="0" rtl="0" algn="l">
              <a:lnSpc>
                <a:spcPct val="150000"/>
              </a:lnSpc>
              <a:spcBef>
                <a:spcPts val="2340"/>
              </a:spcBef>
              <a:spcAft>
                <a:spcPts val="0"/>
              </a:spcAft>
              <a:buNone/>
            </a:pPr>
            <a:r>
              <a:rPr lang="en" sz="2200">
                <a:solidFill>
                  <a:srgbClr val="292929"/>
                </a:solidFill>
              </a:rPr>
              <a:t>Initially the language of the review was translated from Portuguese to English. Then all the null values were dropped. Finally, word cloud was created which shows the words in order of their frequency. The word with highest frequency is shown bigger as compared to the word with the lowest frequency shown smaller.</a:t>
            </a:r>
            <a:endParaRPr b="1" sz="2200" u="sng">
              <a:solidFill>
                <a:schemeClr val="dk1"/>
              </a:solidFill>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descr="Screen Shot 2021-08-11 at 9.27.51 AM" id="125" name="Google Shape;125;p23"/>
          <p:cNvPicPr preferRelativeResize="0"/>
          <p:nvPr/>
        </p:nvPicPr>
        <p:blipFill>
          <a:blip r:embed="rId3">
            <a:alphaModFix/>
          </a:blip>
          <a:stretch>
            <a:fillRect/>
          </a:stretch>
        </p:blipFill>
        <p:spPr>
          <a:xfrm>
            <a:off x="2369150" y="869625"/>
            <a:ext cx="3037425" cy="190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930"/>
              </a:spcBef>
              <a:spcAft>
                <a:spcPts val="0"/>
              </a:spcAft>
              <a:buClr>
                <a:schemeClr val="dk1"/>
              </a:buClr>
              <a:buSzPts val="990"/>
              <a:buFont typeface="Arial"/>
              <a:buNone/>
            </a:pPr>
            <a:r>
              <a:rPr b="1" lang="en" sz="1600" u="sng">
                <a:solidFill>
                  <a:srgbClr val="151515"/>
                </a:solidFill>
              </a:rPr>
              <a:t>RFM –Analysis</a:t>
            </a:r>
            <a:endParaRPr i="1" sz="1600">
              <a:solidFill>
                <a:srgbClr val="2E75B5"/>
              </a:solidFill>
              <a:latin typeface="Calibri"/>
              <a:ea typeface="Calibri"/>
              <a:cs typeface="Calibri"/>
              <a:sym typeface="Calibri"/>
            </a:endParaRPr>
          </a:p>
          <a:p>
            <a:pPr indent="0" lvl="0" marL="0" rtl="0" algn="l">
              <a:spcBef>
                <a:spcPts val="0"/>
              </a:spcBef>
              <a:spcAft>
                <a:spcPts val="0"/>
              </a:spcAft>
              <a:buSzPts val="990"/>
              <a:buNone/>
            </a:pPr>
            <a:r>
              <a:t/>
            </a:r>
            <a:endParaRPr sz="2520"/>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400">
                <a:solidFill>
                  <a:srgbClr val="151515"/>
                </a:solidFill>
              </a:rPr>
              <a:t>What is RFM?</a:t>
            </a:r>
            <a:endParaRPr b="1" sz="1400">
              <a:solidFill>
                <a:srgbClr val="151515"/>
              </a:solidFill>
            </a:endParaRPr>
          </a:p>
          <a:p>
            <a:pPr indent="0" lvl="0" marL="0" rtl="0" algn="l">
              <a:lnSpc>
                <a:spcPct val="150000"/>
              </a:lnSpc>
              <a:spcBef>
                <a:spcPts val="0"/>
              </a:spcBef>
              <a:spcAft>
                <a:spcPts val="0"/>
              </a:spcAft>
              <a:buClr>
                <a:schemeClr val="dk1"/>
              </a:buClr>
              <a:buSzPts val="1100"/>
              <a:buFont typeface="Arial"/>
              <a:buNone/>
            </a:pPr>
            <a:r>
              <a:t/>
            </a:r>
            <a:endParaRPr b="1" sz="1400">
              <a:solidFill>
                <a:srgbClr val="151515"/>
              </a:solidFill>
            </a:endParaRPr>
          </a:p>
          <a:p>
            <a:pPr indent="0" lvl="0" marL="0" rtl="0" algn="l">
              <a:lnSpc>
                <a:spcPct val="150000"/>
              </a:lnSpc>
              <a:spcBef>
                <a:spcPts val="0"/>
              </a:spcBef>
              <a:spcAft>
                <a:spcPts val="0"/>
              </a:spcAft>
              <a:buClr>
                <a:schemeClr val="dk1"/>
              </a:buClr>
              <a:buSzPts val="1100"/>
              <a:buFont typeface="Arial"/>
              <a:buNone/>
            </a:pPr>
            <a:r>
              <a:rPr lang="en" sz="1400">
                <a:solidFill>
                  <a:srgbClr val="151515"/>
                </a:solidFill>
              </a:rPr>
              <a:t>Direct marketing is the control of customer acquisition and contact. It is important to quantify customer behaviour so that the short and long-term effect of segmentation formulae can be tested. RFM provides a simple framework for quantifying that customer behaviour. Once customers are assigned RFM behaviour scores, they can be grouped into segments and their subsequent profitability analysed. This profitability analysis forms the basis for future customer contact frequency decisions.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1241600" y="445025"/>
            <a:ext cx="5734050" cy="407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285775" y="282300"/>
            <a:ext cx="8782500" cy="4388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400">
                <a:solidFill>
                  <a:srgbClr val="6C6C6C"/>
                </a:solidFill>
                <a:highlight>
                  <a:srgbClr val="FFFFFF"/>
                </a:highlight>
              </a:rPr>
              <a:t>RFM analysis ranks each customer on the following factors:</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None/>
            </a:pPr>
            <a:r>
              <a:t/>
            </a:r>
            <a:endParaRPr b="1" sz="1400">
              <a:solidFill>
                <a:srgbClr val="151515"/>
              </a:solidFill>
            </a:endParaRPr>
          </a:p>
          <a:p>
            <a:pPr indent="0" lvl="0" marL="0" rtl="0" algn="l">
              <a:lnSpc>
                <a:spcPct val="150000"/>
              </a:lnSpc>
              <a:spcBef>
                <a:spcPts val="1200"/>
              </a:spcBef>
              <a:spcAft>
                <a:spcPts val="0"/>
              </a:spcAft>
              <a:buClr>
                <a:schemeClr val="dk1"/>
              </a:buClr>
              <a:buSzPts val="1100"/>
              <a:buFont typeface="Arial"/>
              <a:buNone/>
            </a:pPr>
            <a:r>
              <a:rPr b="1" lang="en" sz="1400">
                <a:solidFill>
                  <a:srgbClr val="151515"/>
                </a:solidFill>
              </a:rPr>
              <a:t>Recency</a:t>
            </a:r>
            <a:r>
              <a:rPr lang="en" sz="1400">
                <a:solidFill>
                  <a:srgbClr val="151515"/>
                </a:solidFill>
              </a:rPr>
              <a:t> — number of days since the last purchase</a:t>
            </a:r>
            <a:endParaRPr sz="1400">
              <a:solidFill>
                <a:srgbClr val="151515"/>
              </a:solidFill>
            </a:endParaRPr>
          </a:p>
          <a:p>
            <a:pPr indent="0" lvl="0" marL="0" rtl="0" algn="l">
              <a:lnSpc>
                <a:spcPct val="150000"/>
              </a:lnSpc>
              <a:spcBef>
                <a:spcPts val="1200"/>
              </a:spcBef>
              <a:spcAft>
                <a:spcPts val="0"/>
              </a:spcAft>
              <a:buClr>
                <a:schemeClr val="dk1"/>
              </a:buClr>
              <a:buSzPts val="1100"/>
              <a:buFont typeface="Arial"/>
              <a:buNone/>
            </a:pPr>
            <a:r>
              <a:rPr b="1" lang="en" sz="1400">
                <a:solidFill>
                  <a:srgbClr val="151515"/>
                </a:solidFill>
              </a:rPr>
              <a:t>Frequency</a:t>
            </a:r>
            <a:r>
              <a:rPr lang="en" sz="1400">
                <a:solidFill>
                  <a:srgbClr val="151515"/>
                </a:solidFill>
              </a:rPr>
              <a:t> — number of transactions made over a given period</a:t>
            </a:r>
            <a:endParaRPr sz="1400">
              <a:solidFill>
                <a:srgbClr val="151515"/>
              </a:solidFill>
            </a:endParaRPr>
          </a:p>
          <a:p>
            <a:pPr indent="0" lvl="0" marL="0" rtl="0" algn="l">
              <a:lnSpc>
                <a:spcPct val="150000"/>
              </a:lnSpc>
              <a:spcBef>
                <a:spcPts val="1200"/>
              </a:spcBef>
              <a:spcAft>
                <a:spcPts val="0"/>
              </a:spcAft>
              <a:buClr>
                <a:schemeClr val="dk1"/>
              </a:buClr>
              <a:buSzPts val="1100"/>
              <a:buFont typeface="Arial"/>
              <a:buNone/>
            </a:pPr>
            <a:r>
              <a:rPr b="1" lang="en" sz="1400">
                <a:solidFill>
                  <a:srgbClr val="151515"/>
                </a:solidFill>
              </a:rPr>
              <a:t>Monetary</a:t>
            </a:r>
            <a:r>
              <a:rPr lang="en" sz="1400">
                <a:solidFill>
                  <a:srgbClr val="151515"/>
                </a:solidFill>
              </a:rPr>
              <a:t> — amount spent over a given period of time</a:t>
            </a:r>
            <a:endParaRPr sz="1400"/>
          </a:p>
        </p:txBody>
      </p:sp>
      <p:pic>
        <p:nvPicPr>
          <p:cNvPr id="142" name="Google Shape;142;p26"/>
          <p:cNvPicPr preferRelativeResize="0"/>
          <p:nvPr/>
        </p:nvPicPr>
        <p:blipFill>
          <a:blip r:embed="rId3">
            <a:alphaModFix/>
          </a:blip>
          <a:stretch>
            <a:fillRect/>
          </a:stretch>
        </p:blipFill>
        <p:spPr>
          <a:xfrm>
            <a:off x="1691125" y="853475"/>
            <a:ext cx="4352925" cy="245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600" u="sng">
                <a:solidFill>
                  <a:srgbClr val="333333"/>
                </a:solidFill>
              </a:rPr>
              <a:t>Process of RFM Analysis</a:t>
            </a:r>
            <a:endParaRPr b="1" sz="1600" u="sng">
              <a:solidFill>
                <a:srgbClr val="333333"/>
              </a:solidFill>
            </a:endParaRPr>
          </a:p>
          <a:p>
            <a:pPr indent="0" lvl="0" marL="0" rtl="0" algn="l">
              <a:spcBef>
                <a:spcPts val="0"/>
              </a:spcBef>
              <a:spcAft>
                <a:spcPts val="0"/>
              </a:spcAft>
              <a:buNone/>
            </a:pPr>
            <a:r>
              <a:t/>
            </a:r>
            <a:endParaRPr/>
          </a:p>
        </p:txBody>
      </p:sp>
      <p:pic>
        <p:nvPicPr>
          <p:cNvPr id="148" name="Google Shape;148;p27"/>
          <p:cNvPicPr preferRelativeResize="0"/>
          <p:nvPr/>
        </p:nvPicPr>
        <p:blipFill>
          <a:blip r:embed="rId3">
            <a:alphaModFix/>
          </a:blip>
          <a:stretch>
            <a:fillRect/>
          </a:stretch>
        </p:blipFill>
        <p:spPr>
          <a:xfrm>
            <a:off x="1708400" y="1532825"/>
            <a:ext cx="4448175" cy="234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990"/>
              <a:buFont typeface="Arial"/>
              <a:buNone/>
            </a:pPr>
            <a:r>
              <a:rPr b="1" lang="en" sz="1600" u="sng">
                <a:solidFill>
                  <a:srgbClr val="333333"/>
                </a:solidFill>
              </a:rPr>
              <a:t>Process of RFM Analysis</a:t>
            </a:r>
            <a:endParaRPr b="1" sz="1600" u="sng">
              <a:solidFill>
                <a:srgbClr val="333333"/>
              </a:solidFill>
            </a:endParaRPr>
          </a:p>
          <a:p>
            <a:pPr indent="0" lvl="0" marL="0" rtl="0" algn="l">
              <a:spcBef>
                <a:spcPts val="0"/>
              </a:spcBef>
              <a:spcAft>
                <a:spcPts val="0"/>
              </a:spcAft>
              <a:buSzPts val="990"/>
              <a:buNone/>
            </a:pPr>
            <a:r>
              <a:t/>
            </a:r>
            <a:endParaRPr sz="2520"/>
          </a:p>
        </p:txBody>
      </p:sp>
      <p:sp>
        <p:nvSpPr>
          <p:cNvPr id="154" name="Google Shape;154;p28"/>
          <p:cNvSpPr txBox="1"/>
          <p:nvPr>
            <p:ph idx="1" type="body"/>
          </p:nvPr>
        </p:nvSpPr>
        <p:spPr>
          <a:xfrm>
            <a:off x="311700" y="1000075"/>
            <a:ext cx="8670000" cy="3826800"/>
          </a:xfrm>
          <a:prstGeom prst="rect">
            <a:avLst/>
          </a:prstGeom>
        </p:spPr>
        <p:txBody>
          <a:bodyPr anchorCtr="0" anchor="t" bIns="91425" lIns="91425" spcFirstLastPara="1" rIns="91425" wrap="square" tIns="91425">
            <a:noAutofit/>
          </a:bodyPr>
          <a:lstStyle/>
          <a:p>
            <a:pPr indent="0" lvl="0" marL="0" rtl="0" algn="l">
              <a:lnSpc>
                <a:spcPct val="140000"/>
              </a:lnSpc>
              <a:spcBef>
                <a:spcPts val="800"/>
              </a:spcBef>
              <a:spcAft>
                <a:spcPts val="0"/>
              </a:spcAft>
              <a:buClr>
                <a:schemeClr val="dk1"/>
              </a:buClr>
              <a:buSzPts val="1100"/>
              <a:buFont typeface="Arial"/>
              <a:buNone/>
            </a:pPr>
            <a:r>
              <a:rPr b="1" lang="en" sz="1400">
                <a:solidFill>
                  <a:srgbClr val="333333"/>
                </a:solidFill>
              </a:rPr>
              <a:t>Step1: Derive R, F &amp; M</a:t>
            </a:r>
            <a:endParaRPr b="1" sz="1400">
              <a:solidFill>
                <a:srgbClr val="333333"/>
              </a:solidFill>
            </a:endParaRPr>
          </a:p>
          <a:p>
            <a:pPr indent="0" lvl="0" marL="0" rtl="0" algn="l">
              <a:lnSpc>
                <a:spcPct val="107916"/>
              </a:lnSpc>
              <a:spcBef>
                <a:spcPts val="1500"/>
              </a:spcBef>
              <a:spcAft>
                <a:spcPts val="0"/>
              </a:spcAft>
              <a:buClr>
                <a:schemeClr val="dk1"/>
              </a:buClr>
              <a:buSzPts val="1100"/>
              <a:buFont typeface="Arial"/>
              <a:buNone/>
            </a:pPr>
            <a:r>
              <a:rPr lang="en" sz="1400">
                <a:solidFill>
                  <a:schemeClr val="dk1"/>
                </a:solidFill>
                <a:highlight>
                  <a:srgbClr val="FFFFFF"/>
                </a:highlight>
              </a:rPr>
              <a:t>To calculate recency, we need to choose a date point from which we evaluate how many days ago was the customer's last purchase. The last date we have is 2018-09-03 so we will use it as reference.</a:t>
            </a:r>
            <a:endParaRPr sz="1400">
              <a:solidFill>
                <a:schemeClr val="dk1"/>
              </a:solidFill>
              <a:highlight>
                <a:srgbClr val="FFFFFF"/>
              </a:highlight>
            </a:endParaRPr>
          </a:p>
          <a:p>
            <a:pPr indent="0" lvl="0" marL="0" rtl="0" algn="l">
              <a:lnSpc>
                <a:spcPct val="107916"/>
              </a:lnSpc>
              <a:spcBef>
                <a:spcPts val="800"/>
              </a:spcBef>
              <a:spcAft>
                <a:spcPts val="0"/>
              </a:spcAft>
              <a:buClr>
                <a:schemeClr val="dk1"/>
              </a:buClr>
              <a:buSzPts val="1100"/>
              <a:buFont typeface="Arial"/>
              <a:buNone/>
            </a:pPr>
            <a:r>
              <a:rPr lang="en" sz="1400">
                <a:solidFill>
                  <a:schemeClr val="dk1"/>
                </a:solidFill>
                <a:highlight>
                  <a:srgbClr val="FFFFFF"/>
                </a:highlight>
              </a:rPr>
              <a:t>Frequency helps us to know how many times a customer purchased from us. To do that we need to check how many invoices are registered by the same customer.</a:t>
            </a:r>
            <a:endParaRPr sz="1400">
              <a:solidFill>
                <a:schemeClr val="dk1"/>
              </a:solidFill>
              <a:highlight>
                <a:srgbClr val="FFFFFF"/>
              </a:highlight>
            </a:endParaRPr>
          </a:p>
          <a:p>
            <a:pPr indent="0" lvl="0" marL="0" rtl="0" algn="l">
              <a:lnSpc>
                <a:spcPct val="107916"/>
              </a:lnSpc>
              <a:spcBef>
                <a:spcPts val="800"/>
              </a:spcBef>
              <a:spcAft>
                <a:spcPts val="0"/>
              </a:spcAft>
              <a:buClr>
                <a:schemeClr val="dk1"/>
              </a:buClr>
              <a:buSzPts val="1100"/>
              <a:buFont typeface="Arial"/>
              <a:buNone/>
            </a:pPr>
            <a:r>
              <a:rPr lang="en" sz="1400">
                <a:solidFill>
                  <a:schemeClr val="dk1"/>
                </a:solidFill>
                <a:highlight>
                  <a:srgbClr val="FFFFFF"/>
                </a:highlight>
              </a:rPr>
              <a:t>Monetary is the value of purchases, thus, we use the price column.</a:t>
            </a:r>
            <a:endParaRPr sz="1400">
              <a:solidFill>
                <a:schemeClr val="dk1"/>
              </a:solidFill>
              <a:highlight>
                <a:srgbClr val="FFFFFF"/>
              </a:highlight>
            </a:endParaRPr>
          </a:p>
          <a:p>
            <a:pPr indent="0" lvl="0" marL="0" rtl="0" algn="l">
              <a:spcBef>
                <a:spcPts val="8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ctr">
              <a:lnSpc>
                <a:spcPct val="107916"/>
              </a:lnSpc>
              <a:spcBef>
                <a:spcPts val="1200"/>
              </a:spcBef>
              <a:spcAft>
                <a:spcPts val="0"/>
              </a:spcAft>
              <a:buNone/>
            </a:pPr>
            <a:r>
              <a:t/>
            </a:r>
            <a:endParaRPr sz="1400">
              <a:solidFill>
                <a:schemeClr val="dk1"/>
              </a:solidFill>
              <a:highlight>
                <a:srgbClr val="FFFFFF"/>
              </a:highlight>
            </a:endParaRPr>
          </a:p>
          <a:p>
            <a:pPr indent="0" lvl="0" marL="0" rtl="0" algn="ctr">
              <a:lnSpc>
                <a:spcPct val="107916"/>
              </a:lnSpc>
              <a:spcBef>
                <a:spcPts val="800"/>
              </a:spcBef>
              <a:spcAft>
                <a:spcPts val="0"/>
              </a:spcAft>
              <a:buClr>
                <a:schemeClr val="dk1"/>
              </a:buClr>
              <a:buSzPts val="1100"/>
              <a:buFont typeface="Arial"/>
              <a:buNone/>
            </a:pPr>
            <a:r>
              <a:rPr lang="en" sz="1400">
                <a:solidFill>
                  <a:schemeClr val="dk1"/>
                </a:solidFill>
                <a:highlight>
                  <a:srgbClr val="FFFFFF"/>
                </a:highlight>
              </a:rPr>
              <a:t>Sample calculations</a:t>
            </a:r>
            <a:endParaRPr sz="1400">
              <a:solidFill>
                <a:schemeClr val="dk1"/>
              </a:solidFill>
              <a:highlight>
                <a:srgbClr val="FFFFFF"/>
              </a:highlight>
            </a:endParaRPr>
          </a:p>
          <a:p>
            <a:pPr indent="0" lvl="0" marL="0" rtl="0" algn="l">
              <a:spcBef>
                <a:spcPts val="800"/>
              </a:spcBef>
              <a:spcAft>
                <a:spcPts val="1200"/>
              </a:spcAft>
              <a:buNone/>
            </a:pPr>
            <a:r>
              <a:t/>
            </a:r>
            <a:endParaRPr sz="1400"/>
          </a:p>
        </p:txBody>
      </p:sp>
      <p:pic>
        <p:nvPicPr>
          <p:cNvPr id="155" name="Google Shape;155;p28"/>
          <p:cNvPicPr preferRelativeResize="0"/>
          <p:nvPr/>
        </p:nvPicPr>
        <p:blipFill>
          <a:blip r:embed="rId3">
            <a:alphaModFix/>
          </a:blip>
          <a:stretch>
            <a:fillRect/>
          </a:stretch>
        </p:blipFill>
        <p:spPr>
          <a:xfrm>
            <a:off x="2840825" y="3172575"/>
            <a:ext cx="3343275" cy="1304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992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990"/>
              <a:buFont typeface="Arial"/>
              <a:buNone/>
            </a:pPr>
            <a:r>
              <a:rPr b="1" lang="en" sz="1640" u="sng">
                <a:solidFill>
                  <a:srgbClr val="333333"/>
                </a:solidFill>
              </a:rPr>
              <a:t>Process of RFM Analysis</a:t>
            </a:r>
            <a:endParaRPr b="1" sz="1640" u="sng">
              <a:solidFill>
                <a:srgbClr val="333333"/>
              </a:solidFill>
            </a:endParaRPr>
          </a:p>
          <a:p>
            <a:pPr indent="0" lvl="0" marL="0" rtl="0" algn="l">
              <a:spcBef>
                <a:spcPts val="0"/>
              </a:spcBef>
              <a:spcAft>
                <a:spcPts val="0"/>
              </a:spcAft>
              <a:buSzPts val="990"/>
              <a:buNone/>
            </a:pPr>
            <a:r>
              <a:t/>
            </a:r>
            <a:endParaRPr sz="2520"/>
          </a:p>
        </p:txBody>
      </p:sp>
      <p:sp>
        <p:nvSpPr>
          <p:cNvPr id="161" name="Google Shape;161;p29"/>
          <p:cNvSpPr txBox="1"/>
          <p:nvPr>
            <p:ph idx="1" type="body"/>
          </p:nvPr>
        </p:nvSpPr>
        <p:spPr>
          <a:xfrm>
            <a:off x="372200" y="570550"/>
            <a:ext cx="8520600" cy="3517800"/>
          </a:xfrm>
          <a:prstGeom prst="rect">
            <a:avLst/>
          </a:prstGeom>
        </p:spPr>
        <p:txBody>
          <a:bodyPr anchorCtr="0" anchor="t" bIns="91425" lIns="91425" spcFirstLastPara="1" rIns="91425" wrap="square" tIns="91425">
            <a:noAutofit/>
          </a:bodyPr>
          <a:lstStyle/>
          <a:p>
            <a:pPr indent="0" lvl="0" marL="0" rtl="0" algn="l">
              <a:lnSpc>
                <a:spcPct val="140000"/>
              </a:lnSpc>
              <a:spcBef>
                <a:spcPts val="800"/>
              </a:spcBef>
              <a:spcAft>
                <a:spcPts val="0"/>
              </a:spcAft>
              <a:buClr>
                <a:schemeClr val="dk1"/>
              </a:buClr>
              <a:buSzPts val="1100"/>
              <a:buFont typeface="Arial"/>
              <a:buNone/>
            </a:pPr>
            <a:r>
              <a:rPr b="1" lang="en" sz="1400">
                <a:solidFill>
                  <a:srgbClr val="333333"/>
                </a:solidFill>
                <a:highlight>
                  <a:srgbClr val="FFFFFF"/>
                </a:highlight>
              </a:rPr>
              <a:t>Step 2: Derive score of each customer based on each parameter based on rank within the parameter</a:t>
            </a:r>
            <a:endParaRPr b="1" sz="1400">
              <a:solidFill>
                <a:srgbClr val="333333"/>
              </a:solidFill>
              <a:highlight>
                <a:srgbClr val="FFFFFF"/>
              </a:highlight>
            </a:endParaRPr>
          </a:p>
          <a:p>
            <a:pPr indent="0" lvl="0" marL="0" rtl="0" algn="l">
              <a:lnSpc>
                <a:spcPct val="107916"/>
              </a:lnSpc>
              <a:spcBef>
                <a:spcPts val="1500"/>
              </a:spcBef>
              <a:spcAft>
                <a:spcPts val="0"/>
              </a:spcAft>
              <a:buClr>
                <a:schemeClr val="dk1"/>
              </a:buClr>
              <a:buSzPts val="1100"/>
              <a:buFont typeface="Arial"/>
              <a:buNone/>
            </a:pPr>
            <a:r>
              <a:rPr lang="en" sz="1400">
                <a:solidFill>
                  <a:schemeClr val="dk1"/>
                </a:solidFill>
                <a:highlight>
                  <a:srgbClr val="FFFFFF"/>
                </a:highlight>
              </a:rPr>
              <a:t>For Recency, smaller the better, because of the customer, we are on top of his mind and for Frequency &amp; Monetary larger values are better.</a:t>
            </a:r>
            <a:endParaRPr sz="1400">
              <a:solidFill>
                <a:schemeClr val="dk1"/>
              </a:solidFill>
              <a:highlight>
                <a:srgbClr val="FFFFFF"/>
              </a:highlight>
            </a:endParaRPr>
          </a:p>
          <a:p>
            <a:pPr indent="0" lvl="0" marL="0" rtl="0" algn="l">
              <a:lnSpc>
                <a:spcPct val="140000"/>
              </a:lnSpc>
              <a:spcBef>
                <a:spcPts val="1600"/>
              </a:spcBef>
              <a:spcAft>
                <a:spcPts val="0"/>
              </a:spcAft>
              <a:buClr>
                <a:schemeClr val="dk1"/>
              </a:buClr>
              <a:buSzPts val="1100"/>
              <a:buFont typeface="Arial"/>
              <a:buNone/>
            </a:pPr>
            <a:r>
              <a:rPr b="1" lang="en" sz="1400">
                <a:solidFill>
                  <a:srgbClr val="333333"/>
                </a:solidFill>
                <a:highlight>
                  <a:srgbClr val="FFFFFF"/>
                </a:highlight>
              </a:rPr>
              <a:t>Step 3: Standardize score of each customer based on each parameter (0-100)</a:t>
            </a:r>
            <a:endParaRPr b="1" sz="1400">
              <a:solidFill>
                <a:srgbClr val="333333"/>
              </a:solidFill>
              <a:highlight>
                <a:srgbClr val="FFFFFF"/>
              </a:highlight>
            </a:endParaRPr>
          </a:p>
          <a:p>
            <a:pPr indent="0" lvl="0" marL="0" rtl="0" algn="l">
              <a:lnSpc>
                <a:spcPct val="107916"/>
              </a:lnSpc>
              <a:spcBef>
                <a:spcPts val="1500"/>
              </a:spcBef>
              <a:spcAft>
                <a:spcPts val="0"/>
              </a:spcAft>
              <a:buClr>
                <a:schemeClr val="dk1"/>
              </a:buClr>
              <a:buSzPts val="1100"/>
              <a:buFont typeface="Arial"/>
              <a:buNone/>
            </a:pPr>
            <a:r>
              <a:rPr lang="en" sz="1400">
                <a:solidFill>
                  <a:srgbClr val="595858"/>
                </a:solidFill>
                <a:highlight>
                  <a:srgbClr val="FFFFFF"/>
                </a:highlight>
                <a:latin typeface="Roboto"/>
                <a:ea typeface="Roboto"/>
                <a:cs typeface="Roboto"/>
                <a:sym typeface="Roboto"/>
              </a:rPr>
              <a:t>Standardize = current value/Max(Value) * 100</a:t>
            </a:r>
            <a:endParaRPr sz="1400">
              <a:solidFill>
                <a:srgbClr val="595858"/>
              </a:solidFill>
              <a:highlight>
                <a:srgbClr val="FFFFFF"/>
              </a:highlight>
              <a:latin typeface="Roboto"/>
              <a:ea typeface="Roboto"/>
              <a:cs typeface="Roboto"/>
              <a:sym typeface="Roboto"/>
            </a:endParaRPr>
          </a:p>
          <a:p>
            <a:pPr indent="0" lvl="0" marL="0" rtl="0" algn="l">
              <a:lnSpc>
                <a:spcPct val="140000"/>
              </a:lnSpc>
              <a:spcBef>
                <a:spcPts val="800"/>
              </a:spcBef>
              <a:spcAft>
                <a:spcPts val="0"/>
              </a:spcAft>
              <a:buClr>
                <a:schemeClr val="dk1"/>
              </a:buClr>
              <a:buSzPts val="1100"/>
              <a:buFont typeface="Arial"/>
              <a:buNone/>
            </a:pPr>
            <a:r>
              <a:rPr b="1" i="1" lang="en" sz="1400">
                <a:solidFill>
                  <a:srgbClr val="333333"/>
                </a:solidFill>
                <a:highlight>
                  <a:srgbClr val="FFFFFF"/>
                </a:highlight>
              </a:rPr>
              <a:t>Step 4: Derive weighted score across each parameter for each customer</a:t>
            </a:r>
            <a:endParaRPr b="1" i="1" sz="1400">
              <a:solidFill>
                <a:srgbClr val="333333"/>
              </a:solidFill>
              <a:highlight>
                <a:srgbClr val="FFFFFF"/>
              </a:highlight>
            </a:endParaRPr>
          </a:p>
          <a:p>
            <a:pPr indent="0" lvl="0" marL="0" rtl="0" algn="l">
              <a:lnSpc>
                <a:spcPct val="100000"/>
              </a:lnSpc>
              <a:spcBef>
                <a:spcPts val="1500"/>
              </a:spcBef>
              <a:spcAft>
                <a:spcPts val="0"/>
              </a:spcAft>
              <a:buClr>
                <a:schemeClr val="dk1"/>
              </a:buClr>
              <a:buSzPts val="1100"/>
              <a:buFont typeface="Arial"/>
              <a:buNone/>
            </a:pPr>
            <a:r>
              <a:rPr i="1" lang="en" sz="1400">
                <a:solidFill>
                  <a:srgbClr val="333333"/>
                </a:solidFill>
              </a:rPr>
              <a:t>Consolidated Score = 0.15*R + 0.28*F + 0.57*M</a:t>
            </a:r>
            <a:endParaRPr sz="1400">
              <a:solidFill>
                <a:srgbClr val="595858"/>
              </a:solidFill>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rPr lang="en" sz="1400">
                <a:solidFill>
                  <a:srgbClr val="595858"/>
                </a:solidFill>
                <a:latin typeface="Roboto"/>
                <a:ea typeface="Roboto"/>
                <a:cs typeface="Roboto"/>
                <a:sym typeface="Roboto"/>
              </a:rPr>
              <a:t>We segregate score as three segments :</a:t>
            </a:r>
            <a:endParaRPr sz="1400">
              <a:solidFill>
                <a:srgbClr val="595858"/>
              </a:solidFill>
              <a:latin typeface="Roboto"/>
              <a:ea typeface="Roboto"/>
              <a:cs typeface="Roboto"/>
              <a:sym typeface="Roboto"/>
            </a:endParaRPr>
          </a:p>
          <a:p>
            <a:pPr indent="-317500" lvl="0" marL="457200" rtl="0" algn="l">
              <a:lnSpc>
                <a:spcPct val="100000"/>
              </a:lnSpc>
              <a:spcBef>
                <a:spcPts val="1600"/>
              </a:spcBef>
              <a:spcAft>
                <a:spcPts val="0"/>
              </a:spcAft>
              <a:buClr>
                <a:srgbClr val="595858"/>
              </a:buClr>
              <a:buSzPts val="1400"/>
              <a:buFont typeface="Roboto"/>
              <a:buChar char="●"/>
            </a:pPr>
            <a:r>
              <a:rPr lang="en" sz="1400">
                <a:solidFill>
                  <a:srgbClr val="595858"/>
                </a:solidFill>
                <a:latin typeface="Roboto"/>
                <a:ea typeface="Roboto"/>
                <a:cs typeface="Roboto"/>
                <a:sym typeface="Roboto"/>
              </a:rPr>
              <a:t>0 – 50 – Low valued customer</a:t>
            </a:r>
            <a:endParaRPr sz="1400">
              <a:solidFill>
                <a:srgbClr val="595858"/>
              </a:solidFill>
              <a:latin typeface="Roboto"/>
              <a:ea typeface="Roboto"/>
              <a:cs typeface="Roboto"/>
              <a:sym typeface="Roboto"/>
            </a:endParaRPr>
          </a:p>
          <a:p>
            <a:pPr indent="-317500" lvl="0" marL="457200" rtl="0" algn="l">
              <a:lnSpc>
                <a:spcPct val="100000"/>
              </a:lnSpc>
              <a:spcBef>
                <a:spcPts val="0"/>
              </a:spcBef>
              <a:spcAft>
                <a:spcPts val="0"/>
              </a:spcAft>
              <a:buClr>
                <a:srgbClr val="595858"/>
              </a:buClr>
              <a:buSzPts val="1400"/>
              <a:buFont typeface="Roboto"/>
              <a:buChar char="●"/>
            </a:pPr>
            <a:r>
              <a:rPr lang="en" sz="1400">
                <a:solidFill>
                  <a:srgbClr val="595858"/>
                </a:solidFill>
                <a:latin typeface="Roboto"/>
                <a:ea typeface="Roboto"/>
                <a:cs typeface="Roboto"/>
                <a:sym typeface="Roboto"/>
              </a:rPr>
              <a:t>50 – 75 – Medium valued customer</a:t>
            </a:r>
            <a:endParaRPr sz="1400">
              <a:solidFill>
                <a:srgbClr val="595858"/>
              </a:solidFill>
              <a:latin typeface="Roboto"/>
              <a:ea typeface="Roboto"/>
              <a:cs typeface="Roboto"/>
              <a:sym typeface="Roboto"/>
            </a:endParaRPr>
          </a:p>
          <a:p>
            <a:pPr indent="-317500" lvl="0" marL="457200" rtl="0" algn="l">
              <a:lnSpc>
                <a:spcPct val="100000"/>
              </a:lnSpc>
              <a:spcBef>
                <a:spcPts val="0"/>
              </a:spcBef>
              <a:spcAft>
                <a:spcPts val="0"/>
              </a:spcAft>
              <a:buClr>
                <a:srgbClr val="595858"/>
              </a:buClr>
              <a:buSzPts val="1400"/>
              <a:buFont typeface="Roboto"/>
              <a:buChar char="●"/>
            </a:pPr>
            <a:r>
              <a:rPr lang="en" sz="1400">
                <a:solidFill>
                  <a:srgbClr val="595858"/>
                </a:solidFill>
                <a:latin typeface="Roboto"/>
                <a:ea typeface="Roboto"/>
                <a:cs typeface="Roboto"/>
                <a:sym typeface="Roboto"/>
              </a:rPr>
              <a:t>76 – 100 – High valued customer</a:t>
            </a:r>
            <a:endParaRPr sz="1400">
              <a:solidFill>
                <a:srgbClr val="595858"/>
              </a:solidFill>
              <a:latin typeface="Roboto"/>
              <a:ea typeface="Roboto"/>
              <a:cs typeface="Roboto"/>
              <a:sym typeface="Roboto"/>
            </a:endParaRPr>
          </a:p>
          <a:p>
            <a:pPr indent="0" lvl="0" marL="0" rtl="0" algn="l">
              <a:lnSpc>
                <a:spcPct val="100000"/>
              </a:lnSpc>
              <a:spcBef>
                <a:spcPts val="16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990"/>
              <a:buFont typeface="Arial"/>
              <a:buNone/>
            </a:pPr>
            <a:r>
              <a:rPr b="1" lang="en" sz="1640" u="sng">
                <a:solidFill>
                  <a:srgbClr val="333333"/>
                </a:solidFill>
              </a:rPr>
              <a:t>Process of RFM Analysis</a:t>
            </a:r>
            <a:endParaRPr b="1" sz="1640" u="sng">
              <a:solidFill>
                <a:srgbClr val="333333"/>
              </a:solidFill>
            </a:endParaRPr>
          </a:p>
          <a:p>
            <a:pPr indent="0" lvl="0" marL="0" rtl="0" algn="l">
              <a:spcBef>
                <a:spcPts val="0"/>
              </a:spcBef>
              <a:spcAft>
                <a:spcPts val="0"/>
              </a:spcAft>
              <a:buSzPts val="990"/>
              <a:buNone/>
            </a:pPr>
            <a:r>
              <a:t/>
            </a:r>
            <a:endParaRPr sz="2520"/>
          </a:p>
        </p:txBody>
      </p:sp>
      <p:sp>
        <p:nvSpPr>
          <p:cNvPr id="167" name="Google Shape;167;p30"/>
          <p:cNvSpPr txBox="1"/>
          <p:nvPr>
            <p:ph idx="1" type="body"/>
          </p:nvPr>
        </p:nvSpPr>
        <p:spPr>
          <a:xfrm>
            <a:off x="311700" y="771475"/>
            <a:ext cx="8520600" cy="3416400"/>
          </a:xfrm>
          <a:prstGeom prst="rect">
            <a:avLst/>
          </a:prstGeom>
        </p:spPr>
        <p:txBody>
          <a:bodyPr anchorCtr="0" anchor="t" bIns="91425" lIns="91425" spcFirstLastPara="1" rIns="91425" wrap="square" tIns="91425">
            <a:normAutofit/>
          </a:bodyPr>
          <a:lstStyle/>
          <a:p>
            <a:pPr indent="0" lvl="0" marL="0" rtl="0" algn="l">
              <a:lnSpc>
                <a:spcPct val="140000"/>
              </a:lnSpc>
              <a:spcBef>
                <a:spcPts val="800"/>
              </a:spcBef>
              <a:spcAft>
                <a:spcPts val="0"/>
              </a:spcAft>
              <a:buClr>
                <a:schemeClr val="dk1"/>
              </a:buClr>
              <a:buSzPts val="1100"/>
              <a:buFont typeface="Arial"/>
              <a:buNone/>
            </a:pPr>
            <a:r>
              <a:rPr b="1" i="1" lang="en" sz="1400">
                <a:solidFill>
                  <a:srgbClr val="333333"/>
                </a:solidFill>
                <a:highlight>
                  <a:srgbClr val="FFFFFF"/>
                </a:highlight>
              </a:rPr>
              <a:t>Step 5: Customer segmentation using Unsupervised Learning (K-Means algorithm)</a:t>
            </a:r>
            <a:endParaRPr i="1" sz="1400">
              <a:solidFill>
                <a:srgbClr val="2E75B5"/>
              </a:solidFill>
            </a:endParaRPr>
          </a:p>
          <a:p>
            <a:pPr indent="0" lvl="0" marL="0" rtl="0" algn="l">
              <a:lnSpc>
                <a:spcPct val="107916"/>
              </a:lnSpc>
              <a:spcBef>
                <a:spcPts val="1500"/>
              </a:spcBef>
              <a:spcAft>
                <a:spcPts val="0"/>
              </a:spcAft>
              <a:buClr>
                <a:schemeClr val="dk1"/>
              </a:buClr>
              <a:buSzPts val="1100"/>
              <a:buFont typeface="Arial"/>
              <a:buNone/>
            </a:pPr>
            <a:r>
              <a:rPr lang="en" sz="1400">
                <a:solidFill>
                  <a:schemeClr val="dk1"/>
                </a:solidFill>
                <a:latin typeface="Calibri"/>
                <a:ea typeface="Calibri"/>
                <a:cs typeface="Calibri"/>
                <a:sym typeface="Calibri"/>
              </a:rPr>
              <a:t>Applying K-means clustering on RFM variables, customers can be segmented into 2 groups.</a:t>
            </a:r>
            <a:endParaRPr sz="1400">
              <a:solidFill>
                <a:schemeClr val="dk1"/>
              </a:solidFill>
              <a:latin typeface="Calibri"/>
              <a:ea typeface="Calibri"/>
              <a:cs typeface="Calibri"/>
              <a:sym typeface="Calibri"/>
            </a:endParaRPr>
          </a:p>
          <a:p>
            <a:pPr indent="0" lvl="0" marL="0" rtl="0" algn="l">
              <a:spcBef>
                <a:spcPts val="800"/>
              </a:spcBef>
              <a:spcAft>
                <a:spcPts val="1200"/>
              </a:spcAft>
              <a:buNone/>
            </a:pPr>
            <a:r>
              <a:t/>
            </a:r>
            <a:endParaRPr sz="1400"/>
          </a:p>
        </p:txBody>
      </p:sp>
      <p:pic>
        <p:nvPicPr>
          <p:cNvPr id="168" name="Google Shape;168;p30"/>
          <p:cNvPicPr preferRelativeResize="0"/>
          <p:nvPr/>
        </p:nvPicPr>
        <p:blipFill>
          <a:blip r:embed="rId3">
            <a:alphaModFix/>
          </a:blip>
          <a:stretch>
            <a:fillRect/>
          </a:stretch>
        </p:blipFill>
        <p:spPr>
          <a:xfrm>
            <a:off x="1959125" y="1761950"/>
            <a:ext cx="3633899" cy="306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u="sng"/>
              <a:t>Observations:</a:t>
            </a:r>
            <a:endParaRPr b="1" sz="1600" u="sng"/>
          </a:p>
          <a:p>
            <a:pPr indent="0" lvl="0" marL="0" rtl="0" algn="l">
              <a:spcBef>
                <a:spcPts val="1600"/>
              </a:spcBef>
              <a:spcAft>
                <a:spcPts val="0"/>
              </a:spcAft>
              <a:buNone/>
            </a:pPr>
            <a:r>
              <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b="1" lang="en" sz="1400">
                <a:solidFill>
                  <a:srgbClr val="151515"/>
                </a:solidFill>
              </a:rPr>
              <a:t>There are three density plots of recency, frequency and monetary.</a:t>
            </a:r>
            <a:endParaRPr b="1" sz="1400">
              <a:solidFill>
                <a:srgbClr val="151515"/>
              </a:solidFill>
            </a:endParaRPr>
          </a:p>
          <a:p>
            <a:pPr indent="0" lvl="0" marL="0" rtl="0" algn="just">
              <a:lnSpc>
                <a:spcPct val="150000"/>
              </a:lnSpc>
              <a:spcBef>
                <a:spcPts val="0"/>
              </a:spcBef>
              <a:spcAft>
                <a:spcPts val="0"/>
              </a:spcAft>
              <a:buClr>
                <a:schemeClr val="dk1"/>
              </a:buClr>
              <a:buSzPts val="1100"/>
              <a:buFont typeface="Arial"/>
              <a:buNone/>
            </a:pPr>
            <a:r>
              <a:t/>
            </a:r>
            <a:endParaRPr b="1" sz="1400">
              <a:solidFill>
                <a:srgbClr val="151515"/>
              </a:solidFill>
            </a:endParaRPr>
          </a:p>
          <a:p>
            <a:pPr indent="-317500" lvl="0" marL="457200" rtl="0" algn="just">
              <a:lnSpc>
                <a:spcPct val="150000"/>
              </a:lnSpc>
              <a:spcBef>
                <a:spcPts val="0"/>
              </a:spcBef>
              <a:spcAft>
                <a:spcPts val="0"/>
              </a:spcAft>
              <a:buClr>
                <a:schemeClr val="dk1"/>
              </a:buClr>
              <a:buSzPts val="1400"/>
              <a:buFont typeface="Arial"/>
              <a:buAutoNum type="alphaUcPeriod"/>
            </a:pPr>
            <a:r>
              <a:rPr lang="en" sz="1400">
                <a:solidFill>
                  <a:srgbClr val="151515"/>
                </a:solidFill>
              </a:rPr>
              <a:t>From the first plot of recency we can observe that most of the users stayed with olist for a long duration which is a positive thing but order frequency is less.</a:t>
            </a:r>
            <a:endParaRPr sz="1400">
              <a:solidFill>
                <a:srgbClr val="151515"/>
              </a:solidFill>
            </a:endParaRPr>
          </a:p>
          <a:p>
            <a:pPr indent="0" lvl="0" marL="457200" rtl="0" algn="just">
              <a:lnSpc>
                <a:spcPct val="150000"/>
              </a:lnSpc>
              <a:spcBef>
                <a:spcPts val="0"/>
              </a:spcBef>
              <a:spcAft>
                <a:spcPts val="0"/>
              </a:spcAft>
              <a:buClr>
                <a:schemeClr val="dk1"/>
              </a:buClr>
              <a:buSzPts val="1100"/>
              <a:buFont typeface="Arial"/>
              <a:buNone/>
            </a:pPr>
            <a:r>
              <a:t/>
            </a:r>
            <a:endParaRPr sz="1100">
              <a:solidFill>
                <a:srgbClr val="151515"/>
              </a:solidFill>
            </a:endParaRPr>
          </a:p>
          <a:p>
            <a:pPr indent="0" lvl="0" marL="0" rtl="0" algn="l">
              <a:spcBef>
                <a:spcPts val="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1704975" y="2832200"/>
            <a:ext cx="5734050" cy="15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u="sng">
                <a:solidFill>
                  <a:srgbClr val="292929"/>
                </a:solidFill>
                <a:highlight>
                  <a:srgbClr val="FFFFFF"/>
                </a:highlight>
              </a:rPr>
              <a:t>Industry Review</a:t>
            </a:r>
            <a:endParaRPr sz="3200"/>
          </a:p>
        </p:txBody>
      </p:sp>
      <p:sp>
        <p:nvSpPr>
          <p:cNvPr id="60" name="Google Shape;60;p14"/>
          <p:cNvSpPr txBox="1"/>
          <p:nvPr>
            <p:ph idx="1" type="body"/>
          </p:nvPr>
        </p:nvSpPr>
        <p:spPr>
          <a:xfrm>
            <a:off x="311700" y="9619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Arial"/>
              <a:buChar char="-"/>
            </a:pPr>
            <a:r>
              <a:rPr lang="en" sz="1400">
                <a:solidFill>
                  <a:srgbClr val="292929"/>
                </a:solidFill>
                <a:highlight>
                  <a:srgbClr val="FFFFFF"/>
                </a:highlight>
              </a:rPr>
              <a:t>Businesses have always tried to keep their customer base engaged and satisfied with the services provided by them. To remain relevant in the industry, they need to incorporate the latest technological advances into their services. </a:t>
            </a:r>
            <a:endParaRPr sz="14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292929"/>
                </a:solidFill>
                <a:highlight>
                  <a:srgbClr val="FFFFFF"/>
                </a:highlight>
              </a:rPr>
              <a:t>More than a decade back, it was the internet which was completely new and various industries tried to leverage the capabilities of this technology that effortlessly acted as a medium of communication between various businesses and their customers. </a:t>
            </a:r>
            <a:endParaRPr sz="14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292929"/>
                </a:solidFill>
                <a:highlight>
                  <a:srgbClr val="FFFFFF"/>
                </a:highlight>
              </a:rPr>
              <a:t>In this decade, industries have started to provide services that are catered towards each client’s individual needs. For such services, they are required to leverage the power of artificial intelligence. </a:t>
            </a:r>
            <a:endParaRPr sz="14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292929"/>
                </a:solidFill>
                <a:highlight>
                  <a:srgbClr val="FFFFFF"/>
                </a:highlight>
              </a:rPr>
              <a:t>Comprehending the reviews of customers is very crucial for a business to be successful. Analyzing the reviews helps to properly discern the customer different preferences, likes, dislikes, etc. These extracted insights can then be used to improve customer service and experience.</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 sz="1640" u="sng"/>
              <a:t>Observations:</a:t>
            </a:r>
            <a:endParaRPr b="1" sz="1640" u="sng"/>
          </a:p>
          <a:p>
            <a:pPr indent="0" lvl="0" marL="0" rtl="0" algn="l">
              <a:spcBef>
                <a:spcPts val="1600"/>
              </a:spcBef>
              <a:spcAft>
                <a:spcPts val="0"/>
              </a:spcAft>
              <a:buSzPts val="990"/>
              <a:buNone/>
            </a:pPr>
            <a:r>
              <a:t/>
            </a:r>
            <a:endParaRPr sz="2520"/>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151515"/>
                </a:solidFill>
              </a:rPr>
              <a:t>B</a:t>
            </a:r>
            <a:r>
              <a:rPr lang="en" sz="1400">
                <a:solidFill>
                  <a:srgbClr val="151515"/>
                </a:solidFill>
              </a:rPr>
              <a:t>.   From the second plot of frequency most number of transactions or orders is 1..</a:t>
            </a:r>
            <a:endParaRPr sz="1400">
              <a:solidFill>
                <a:srgbClr val="151515"/>
              </a:solidFill>
            </a:endParaRPr>
          </a:p>
          <a:p>
            <a:pPr indent="0" lvl="0" marL="0" rtl="0" algn="l">
              <a:spcBef>
                <a:spcPts val="80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704975" y="2417275"/>
            <a:ext cx="5734050" cy="1666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 sz="1600" u="sng"/>
              <a:t>Observations:</a:t>
            </a:r>
            <a:endParaRPr b="1" sz="1600" u="sng"/>
          </a:p>
          <a:p>
            <a:pPr indent="0" lvl="0" marL="0" rtl="0" algn="l">
              <a:spcBef>
                <a:spcPts val="1600"/>
              </a:spcBef>
              <a:spcAft>
                <a:spcPts val="0"/>
              </a:spcAft>
              <a:buNone/>
            </a:pPr>
            <a:r>
              <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151515"/>
                </a:solidFill>
              </a:rPr>
              <a:t>C.</a:t>
            </a:r>
            <a:r>
              <a:rPr lang="en" sz="1400">
                <a:solidFill>
                  <a:srgbClr val="151515"/>
                </a:solidFill>
              </a:rPr>
              <a:t> From the third plot of monetary, the maximum amount spent over the given period seems to be less than 900 approximately.</a:t>
            </a:r>
            <a:endParaRPr sz="1400">
              <a:solidFill>
                <a:srgbClr val="151515"/>
              </a:solidFill>
            </a:endParaRPr>
          </a:p>
          <a:p>
            <a:pPr indent="0" lvl="0" marL="0" rtl="0" algn="just">
              <a:lnSpc>
                <a:spcPct val="150000"/>
              </a:lnSpc>
              <a:spcBef>
                <a:spcPts val="800"/>
              </a:spcBef>
              <a:spcAft>
                <a:spcPts val="0"/>
              </a:spcAft>
              <a:buNone/>
            </a:pPr>
            <a:r>
              <a:t/>
            </a:r>
            <a:endParaRPr sz="1400">
              <a:solidFill>
                <a:srgbClr val="151515"/>
              </a:solidFill>
            </a:endParaRPr>
          </a:p>
          <a:p>
            <a:pPr indent="0" lvl="0" marL="0" rtl="0" algn="just">
              <a:lnSpc>
                <a:spcPct val="150000"/>
              </a:lnSpc>
              <a:spcBef>
                <a:spcPts val="800"/>
              </a:spcBef>
              <a:spcAft>
                <a:spcPts val="0"/>
              </a:spcAft>
              <a:buNone/>
            </a:pPr>
            <a:r>
              <a:t/>
            </a:r>
            <a:endParaRPr sz="1400">
              <a:solidFill>
                <a:srgbClr val="151515"/>
              </a:solidFill>
            </a:endParaRPr>
          </a:p>
          <a:p>
            <a:pPr indent="0" lvl="0" marL="0" rtl="0" algn="l">
              <a:spcBef>
                <a:spcPts val="80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1704975" y="2304900"/>
            <a:ext cx="5734050" cy="1647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 sz="1640" u="sng"/>
              <a:t>Observations:</a:t>
            </a:r>
            <a:endParaRPr b="1" sz="1640" u="sng"/>
          </a:p>
          <a:p>
            <a:pPr indent="0" lvl="0" marL="0" rtl="0" algn="l">
              <a:spcBef>
                <a:spcPts val="1600"/>
              </a:spcBef>
              <a:spcAft>
                <a:spcPts val="0"/>
              </a:spcAft>
              <a:buSzPts val="990"/>
              <a:buNone/>
            </a:pPr>
            <a:r>
              <a:t/>
            </a:r>
            <a:endParaRPr sz="2520"/>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151515"/>
                </a:solidFill>
              </a:rPr>
              <a:t>D</a:t>
            </a:r>
            <a:r>
              <a:rPr b="1" lang="en" sz="1400">
                <a:solidFill>
                  <a:srgbClr val="151515"/>
                </a:solidFill>
              </a:rPr>
              <a:t>.</a:t>
            </a:r>
            <a:r>
              <a:rPr b="1" lang="en" sz="1400">
                <a:solidFill>
                  <a:srgbClr val="151515"/>
                </a:solidFill>
              </a:rPr>
              <a:t> </a:t>
            </a:r>
            <a:r>
              <a:rPr lang="en" sz="1400">
                <a:solidFill>
                  <a:srgbClr val="151515"/>
                </a:solidFill>
              </a:rPr>
              <a:t>From Customer segmentation using USL, it can be seen that customers with low frequency, low recency and high frequency scores are high value customers.</a:t>
            </a:r>
            <a:endParaRPr sz="1400">
              <a:solidFill>
                <a:srgbClr val="151515"/>
              </a:solidFill>
            </a:endParaRPr>
          </a:p>
          <a:p>
            <a:pPr indent="0" lvl="0" marL="0" rtl="0" algn="just">
              <a:lnSpc>
                <a:spcPct val="150000"/>
              </a:lnSpc>
              <a:spcBef>
                <a:spcPts val="800"/>
              </a:spcBef>
              <a:spcAft>
                <a:spcPts val="0"/>
              </a:spcAft>
              <a:buNone/>
            </a:pPr>
            <a:r>
              <a:t/>
            </a:r>
            <a:endParaRPr sz="1400">
              <a:solidFill>
                <a:srgbClr val="151515"/>
              </a:solidFill>
            </a:endParaRPr>
          </a:p>
          <a:p>
            <a:pPr indent="0" lvl="0" marL="0" rtl="0" algn="just">
              <a:lnSpc>
                <a:spcPct val="150000"/>
              </a:lnSpc>
              <a:spcBef>
                <a:spcPts val="800"/>
              </a:spcBef>
              <a:spcAft>
                <a:spcPts val="0"/>
              </a:spcAft>
              <a:buNone/>
            </a:pPr>
            <a:r>
              <a:t/>
            </a:r>
            <a:endParaRPr sz="1400">
              <a:solidFill>
                <a:srgbClr val="151515"/>
              </a:solidFill>
            </a:endParaRPr>
          </a:p>
          <a:p>
            <a:pPr indent="0" lvl="0" marL="0" rtl="0" algn="l">
              <a:spcBef>
                <a:spcPts val="800"/>
              </a:spcBef>
              <a:spcAft>
                <a:spcPts val="1200"/>
              </a:spcAft>
              <a:buNone/>
            </a:pPr>
            <a:r>
              <a:t/>
            </a:r>
            <a:endParaRPr sz="1400"/>
          </a:p>
        </p:txBody>
      </p:sp>
      <p:pic>
        <p:nvPicPr>
          <p:cNvPr id="196" name="Google Shape;196;p34"/>
          <p:cNvPicPr preferRelativeResize="0"/>
          <p:nvPr/>
        </p:nvPicPr>
        <p:blipFill>
          <a:blip r:embed="rId3">
            <a:alphaModFix/>
          </a:blip>
          <a:stretch>
            <a:fillRect/>
          </a:stretch>
        </p:blipFill>
        <p:spPr>
          <a:xfrm>
            <a:off x="1838075" y="2406700"/>
            <a:ext cx="5734050" cy="216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Clr>
                <a:schemeClr val="dk1"/>
              </a:buClr>
              <a:buSzPts val="1100"/>
              <a:buFont typeface="Arial"/>
              <a:buNone/>
            </a:pPr>
            <a:r>
              <a:rPr b="1" lang="en" sz="1600" u="sng"/>
              <a:t>Scope -</a:t>
            </a:r>
            <a:endParaRPr sz="1600"/>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Clr>
                <a:schemeClr val="dk1"/>
              </a:buClr>
              <a:buSzPts val="1100"/>
              <a:buFont typeface="Arial"/>
              <a:buNone/>
            </a:pPr>
            <a:r>
              <a:rPr lang="en" sz="1400">
                <a:solidFill>
                  <a:schemeClr val="dk1"/>
                </a:solidFill>
              </a:rPr>
              <a:t>Further scope of this project for us is to implement a predictive score for each and every customer and figure out the churn rate of customers.</a:t>
            </a:r>
            <a:endParaRPr sz="1400">
              <a:solidFill>
                <a:schemeClr val="dk1"/>
              </a:solidFill>
            </a:endParaRPr>
          </a:p>
          <a:p>
            <a:pPr indent="0" lvl="0" marL="0" rtl="0" algn="l">
              <a:spcBef>
                <a:spcPts val="8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1874"/>
              <a:buFont typeface="Arial"/>
              <a:buNone/>
            </a:pPr>
            <a:r>
              <a:rPr b="1" lang="en" sz="1777" u="sng"/>
              <a:t>REFERENCES</a:t>
            </a:r>
            <a:endParaRPr b="1" sz="1777" u="sng"/>
          </a:p>
          <a:p>
            <a:pPr indent="0" lvl="0" marL="0" rtl="0" algn="l">
              <a:spcBef>
                <a:spcPts val="800"/>
              </a:spcBef>
              <a:spcAft>
                <a:spcPts val="0"/>
              </a:spcAft>
              <a:buNone/>
            </a:pPr>
            <a:r>
              <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400" u="sng">
                <a:solidFill>
                  <a:srgbClr val="0563C1"/>
                </a:solidFill>
                <a:hlinkClick r:id="rId3">
                  <a:extLst>
                    <a:ext uri="{A12FA001-AC4F-418D-AE19-62706E023703}">
                      <ahyp:hlinkClr val="tx"/>
                    </a:ext>
                  </a:extLst>
                </a:hlinkClick>
              </a:rPr>
              <a:t>www.kaggle.com</a:t>
            </a:r>
            <a:r>
              <a:rPr b="1" lang="en" sz="1400" u="sng">
                <a:solidFill>
                  <a:srgbClr val="0563C1"/>
                </a:solidFill>
              </a:rPr>
              <a:t>/olistbr/brazilian-ecommerce</a:t>
            </a:r>
            <a:endParaRPr b="1" sz="1400" u="sng">
              <a:solidFill>
                <a:schemeClr val="dk1"/>
              </a:solidFill>
            </a:endParaRPr>
          </a:p>
          <a:p>
            <a:pPr indent="0" lvl="0" marL="0" rtl="0" algn="l">
              <a:lnSpc>
                <a:spcPct val="150000"/>
              </a:lnSpc>
              <a:spcBef>
                <a:spcPts val="800"/>
              </a:spcBef>
              <a:spcAft>
                <a:spcPts val="0"/>
              </a:spcAft>
              <a:buClr>
                <a:schemeClr val="dk1"/>
              </a:buClr>
              <a:buSzPts val="1100"/>
              <a:buFont typeface="Arial"/>
              <a:buNone/>
            </a:pPr>
            <a:r>
              <a:t/>
            </a:r>
            <a:endParaRPr b="1" sz="1400" u="sng">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sz="1400" u="sng">
                <a:solidFill>
                  <a:srgbClr val="0563C1"/>
                </a:solidFill>
                <a:hlinkClick r:id="rId4">
                  <a:extLst>
                    <a:ext uri="{A12FA001-AC4F-418D-AE19-62706E023703}">
                      <ahyp:hlinkClr val="tx"/>
                    </a:ext>
                  </a:extLst>
                </a:hlinkClick>
              </a:rPr>
              <a:t>www.nairaproject.com</a:t>
            </a:r>
            <a:endParaRPr b="1" sz="1400" u="sng">
              <a:solidFill>
                <a:schemeClr val="dk1"/>
              </a:solidFill>
            </a:endParaRPr>
          </a:p>
          <a:p>
            <a:pPr indent="0" lvl="0" marL="0" rtl="0" algn="l">
              <a:lnSpc>
                <a:spcPct val="150000"/>
              </a:lnSpc>
              <a:spcBef>
                <a:spcPts val="800"/>
              </a:spcBef>
              <a:spcAft>
                <a:spcPts val="0"/>
              </a:spcAft>
              <a:buClr>
                <a:schemeClr val="dk1"/>
              </a:buClr>
              <a:buSzPts val="1100"/>
              <a:buFont typeface="Arial"/>
              <a:buNone/>
            </a:pPr>
            <a:r>
              <a:t/>
            </a:r>
            <a:endParaRPr b="1" sz="1400" u="sng">
              <a:solidFill>
                <a:schemeClr val="dk1"/>
              </a:solidFill>
            </a:endParaRPr>
          </a:p>
          <a:p>
            <a:pPr indent="0" lvl="0" marL="0" rtl="0" algn="l">
              <a:lnSpc>
                <a:spcPct val="150000"/>
              </a:lnSpc>
              <a:spcBef>
                <a:spcPts val="800"/>
              </a:spcBef>
              <a:spcAft>
                <a:spcPts val="0"/>
              </a:spcAft>
              <a:buClr>
                <a:schemeClr val="dk1"/>
              </a:buClr>
              <a:buSzPts val="1100"/>
              <a:buFont typeface="Arial"/>
              <a:buNone/>
            </a:pPr>
            <a:r>
              <a:rPr b="1" lang="en" sz="1400" u="sng">
                <a:solidFill>
                  <a:srgbClr val="0563C1"/>
                </a:solidFill>
                <a:hlinkClick r:id="rId5">
                  <a:extLst>
                    <a:ext uri="{A12FA001-AC4F-418D-AE19-62706E023703}">
                      <ahyp:hlinkClr val="tx"/>
                    </a:ext>
                  </a:extLst>
                </a:hlinkClick>
              </a:rPr>
              <a:t>www.theconversation.com</a:t>
            </a:r>
            <a:endParaRPr b="1" sz="1400" u="sng">
              <a:solidFill>
                <a:schemeClr val="dk1"/>
              </a:solidFill>
            </a:endParaRPr>
          </a:p>
          <a:p>
            <a:pPr indent="0" lvl="0" marL="0" rtl="0" algn="l">
              <a:lnSpc>
                <a:spcPct val="150000"/>
              </a:lnSpc>
              <a:spcBef>
                <a:spcPts val="800"/>
              </a:spcBef>
              <a:spcAft>
                <a:spcPts val="0"/>
              </a:spcAft>
              <a:buClr>
                <a:schemeClr val="dk1"/>
              </a:buClr>
              <a:buSzPts val="1100"/>
              <a:buFont typeface="Arial"/>
              <a:buNone/>
            </a:pPr>
            <a:r>
              <a:t/>
            </a:r>
            <a:endParaRPr b="1" sz="1400" u="sng">
              <a:solidFill>
                <a:schemeClr val="dk1"/>
              </a:solidFill>
            </a:endParaRPr>
          </a:p>
          <a:p>
            <a:pPr indent="0" lvl="0" marL="0" rtl="0" algn="l">
              <a:lnSpc>
                <a:spcPct val="150000"/>
              </a:lnSpc>
              <a:spcBef>
                <a:spcPts val="800"/>
              </a:spcBef>
              <a:spcAft>
                <a:spcPts val="800"/>
              </a:spcAft>
              <a:buClr>
                <a:schemeClr val="dk1"/>
              </a:buClr>
              <a:buSzPts val="1100"/>
              <a:buFont typeface="Arial"/>
              <a:buNone/>
            </a:pPr>
            <a:r>
              <a:rPr b="1" lang="en" sz="1400" u="sng">
                <a:solidFill>
                  <a:srgbClr val="0563C1"/>
                </a:solidFill>
                <a:hlinkClick r:id="rId6">
                  <a:extLst>
                    <a:ext uri="{A12FA001-AC4F-418D-AE19-62706E023703}">
                      <ahyp:hlinkClr val="tx"/>
                    </a:ext>
                  </a:extLst>
                </a:hlinkClick>
              </a:rPr>
              <a:t>www.papers.ssrn.com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u="sng">
                <a:solidFill>
                  <a:srgbClr val="292929"/>
                </a:solidFill>
                <a:highlight>
                  <a:srgbClr val="FFFFFF"/>
                </a:highlight>
              </a:rPr>
              <a:t>Business Problem</a:t>
            </a:r>
            <a:r>
              <a:rPr b="1" lang="en" sz="1600" u="sng"/>
              <a:t>:</a:t>
            </a:r>
            <a:endParaRPr b="1" sz="1600" u="sng"/>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Arial"/>
              <a:buChar char="-"/>
            </a:pPr>
            <a:r>
              <a:rPr lang="en" sz="1400">
                <a:solidFill>
                  <a:srgbClr val="292929"/>
                </a:solidFill>
                <a:highlight>
                  <a:srgbClr val="FFFFFF"/>
                </a:highlight>
              </a:rPr>
              <a:t>Here we are working on a Brazilian E-commerce dataset where we would perform some exploratory data analysis (EDA) and derive meaningful insights from our analysis. This project has multiple datasets containing different fields such as orders, payments, geolocation, products, products_category, etc. but we would be mainly focusing on the customer orders dataset for our analysis.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563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u="sng">
                <a:solidFill>
                  <a:srgbClr val="292929"/>
                </a:solidFill>
                <a:highlight>
                  <a:srgbClr val="FFFFFF"/>
                </a:highlight>
              </a:rPr>
              <a:t>Dataset and Domain:</a:t>
            </a:r>
            <a:endParaRPr b="1" sz="1600" u="sng">
              <a:solidFill>
                <a:srgbClr val="292929"/>
              </a:solidFill>
              <a:highlight>
                <a:srgbClr val="FFFFFF"/>
              </a:highlight>
            </a:endParaRPr>
          </a:p>
          <a:p>
            <a:pPr indent="0" lvl="0" marL="0" rtl="0" algn="l">
              <a:spcBef>
                <a:spcPts val="800"/>
              </a:spcBef>
              <a:spcAft>
                <a:spcPts val="0"/>
              </a:spcAft>
              <a:buNone/>
            </a:pPr>
            <a:r>
              <a:t/>
            </a:r>
            <a:endParaRPr/>
          </a:p>
        </p:txBody>
      </p:sp>
      <p:sp>
        <p:nvSpPr>
          <p:cNvPr id="72" name="Google Shape;72;p16"/>
          <p:cNvSpPr txBox="1"/>
          <p:nvPr>
            <p:ph idx="1" type="body"/>
          </p:nvPr>
        </p:nvSpPr>
        <p:spPr>
          <a:xfrm>
            <a:off x="311700" y="337150"/>
            <a:ext cx="8894700" cy="4132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292929"/>
              </a:buClr>
              <a:buSzPts val="1400"/>
              <a:buAutoNum type="arabicPeriod"/>
            </a:pPr>
            <a:r>
              <a:rPr b="1" lang="en" sz="1400">
                <a:solidFill>
                  <a:srgbClr val="292929"/>
                </a:solidFill>
                <a:highlight>
                  <a:srgbClr val="FFFFFF"/>
                </a:highlight>
              </a:rPr>
              <a:t>olist_orders_dataset</a:t>
            </a:r>
            <a:r>
              <a:rPr lang="en" sz="1400">
                <a:solidFill>
                  <a:srgbClr val="292929"/>
                </a:solidFill>
                <a:highlight>
                  <a:srgbClr val="FFFFFF"/>
                </a:highlight>
              </a:rPr>
              <a:t>: This table is connected to 4 other tables. It is used to connect all the details related to an order.</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olist_order_items_dataset</a:t>
            </a:r>
            <a:r>
              <a:rPr lang="en" sz="1400">
                <a:solidFill>
                  <a:srgbClr val="292929"/>
                </a:solidFill>
                <a:highlight>
                  <a:srgbClr val="FFFFFF"/>
                </a:highlight>
              </a:rPr>
              <a:t>: It contains the details of an item that had been purchased such as shipping date, price and so on.</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olist_order_reviews_dataset</a:t>
            </a:r>
            <a:r>
              <a:rPr lang="en" sz="1400">
                <a:solidFill>
                  <a:srgbClr val="292929"/>
                </a:solidFill>
                <a:highlight>
                  <a:srgbClr val="FFFFFF"/>
                </a:highlight>
              </a:rPr>
              <a:t>: It contains details related to any reviews posted by the customer on a particular product that he had purchased.</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olist_products_dataset</a:t>
            </a:r>
            <a:r>
              <a:rPr lang="en" sz="1400">
                <a:solidFill>
                  <a:srgbClr val="292929"/>
                </a:solidFill>
                <a:highlight>
                  <a:srgbClr val="FFFFFF"/>
                </a:highlight>
              </a:rPr>
              <a:t>: It contains related to a product such as the ID, category name and measurements.</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olist_order_payments_dataset</a:t>
            </a:r>
            <a:r>
              <a:rPr lang="en" sz="1400">
                <a:solidFill>
                  <a:srgbClr val="292929"/>
                </a:solidFill>
                <a:highlight>
                  <a:srgbClr val="FFFFFF"/>
                </a:highlight>
              </a:rPr>
              <a:t>: The information contained in this table is related to the payment details associated with a particular order.</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olist_customers_dataset</a:t>
            </a:r>
            <a:r>
              <a:rPr lang="en" sz="1400">
                <a:solidFill>
                  <a:srgbClr val="292929"/>
                </a:solidFill>
                <a:highlight>
                  <a:srgbClr val="FFFFFF"/>
                </a:highlight>
              </a:rPr>
              <a:t>: Details the customer base information of this firm.</a:t>
            </a:r>
            <a:endParaRPr sz="1400">
              <a:solidFill>
                <a:srgbClr val="292929"/>
              </a:solidFill>
              <a:highlight>
                <a:srgbClr val="FFFFFF"/>
              </a:highlight>
            </a:endParaRPr>
          </a:p>
          <a:p>
            <a:pPr indent="-317500" lvl="0" marL="457200" rtl="0" algn="l">
              <a:lnSpc>
                <a:spcPct val="150000"/>
              </a:lnSpc>
              <a:spcBef>
                <a:spcPts val="0"/>
              </a:spcBef>
              <a:spcAft>
                <a:spcPts val="0"/>
              </a:spcAft>
              <a:buClr>
                <a:srgbClr val="292929"/>
              </a:buClr>
              <a:buSzPts val="1400"/>
              <a:buAutoNum type="arabicPeriod"/>
            </a:pPr>
            <a:r>
              <a:rPr b="1" lang="en" sz="1400">
                <a:solidFill>
                  <a:srgbClr val="292929"/>
                </a:solidFill>
                <a:highlight>
                  <a:srgbClr val="FFFFFF"/>
                </a:highlight>
              </a:rPr>
              <a:t>olist_geolocation_dataset</a:t>
            </a:r>
            <a:r>
              <a:rPr lang="en" sz="1400">
                <a:solidFill>
                  <a:srgbClr val="292929"/>
                </a:solidFill>
                <a:highlight>
                  <a:srgbClr val="FFFFFF"/>
                </a:highlight>
              </a:rPr>
              <a:t>: It contains geographical information related to both the sellers and customers.</a:t>
            </a:r>
            <a:endParaRPr sz="1400">
              <a:solidFill>
                <a:srgbClr val="292929"/>
              </a:solidFill>
            </a:endParaRPr>
          </a:p>
          <a:p>
            <a:pPr indent="-317500" lvl="0" marL="457200" rtl="0" algn="l">
              <a:lnSpc>
                <a:spcPct val="150000"/>
              </a:lnSpc>
              <a:spcBef>
                <a:spcPts val="0"/>
              </a:spcBef>
              <a:spcAft>
                <a:spcPts val="0"/>
              </a:spcAft>
              <a:buClr>
                <a:srgbClr val="292929"/>
              </a:buClr>
              <a:buSzPts val="1400"/>
              <a:buAutoNum type="arabicPeriod"/>
            </a:pPr>
            <a:r>
              <a:rPr lang="en" sz="1400">
                <a:solidFill>
                  <a:srgbClr val="292929"/>
                </a:solidFill>
                <a:highlight>
                  <a:srgbClr val="FFFFFF"/>
                </a:highlight>
              </a:rPr>
              <a:t> </a:t>
            </a:r>
            <a:r>
              <a:rPr b="1" lang="en" sz="1400">
                <a:solidFill>
                  <a:srgbClr val="292929"/>
                </a:solidFill>
                <a:highlight>
                  <a:srgbClr val="FFFFFF"/>
                </a:highlight>
              </a:rPr>
              <a:t>olist_sellers_dataset</a:t>
            </a:r>
            <a:r>
              <a:rPr lang="en" sz="1400">
                <a:solidFill>
                  <a:srgbClr val="292929"/>
                </a:solidFill>
                <a:highlight>
                  <a:srgbClr val="FFFFFF"/>
                </a:highlight>
              </a:rPr>
              <a:t>: This table contains the information related to all the sellers who have registered with this firm.</a:t>
            </a:r>
            <a:endParaRPr sz="1400">
              <a:solidFill>
                <a:srgbClr val="292929"/>
              </a:solidFill>
              <a:highlight>
                <a:srgbClr val="FFFFFF"/>
              </a:highlight>
            </a:endParaRPr>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https://miro.medium.com/max/938/1*b00aSwBGjIp2waglN3Syqw.png" id="77" name="Google Shape;77;p17"/>
          <p:cNvPicPr preferRelativeResize="0"/>
          <p:nvPr/>
        </p:nvPicPr>
        <p:blipFill rotWithShape="1">
          <a:blip r:embed="rId3">
            <a:alphaModFix/>
          </a:blip>
          <a:srcRect b="7229" l="560" r="-559" t="-7230"/>
          <a:stretch/>
        </p:blipFill>
        <p:spPr>
          <a:xfrm>
            <a:off x="794376" y="164250"/>
            <a:ext cx="7172625" cy="440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228900"/>
            <a:ext cx="8520600" cy="572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92929"/>
              </a:buClr>
              <a:buSzPts val="1600"/>
              <a:buFont typeface="Arial"/>
              <a:buChar char="-"/>
            </a:pPr>
            <a:r>
              <a:rPr b="1" lang="en" sz="1600">
                <a:solidFill>
                  <a:srgbClr val="292929"/>
                </a:solidFill>
              </a:rPr>
              <a:t>Variable categorization: categorical vs numerical</a:t>
            </a:r>
            <a:endParaRPr b="1" sz="1600">
              <a:solidFill>
                <a:srgbClr val="292929"/>
              </a:solidFill>
            </a:endParaRPr>
          </a:p>
          <a:p>
            <a:pPr indent="0" lvl="0" marL="0" rtl="0" algn="l">
              <a:spcBef>
                <a:spcPts val="0"/>
              </a:spcBef>
              <a:spcAft>
                <a:spcPts val="0"/>
              </a:spcAft>
              <a:buNone/>
            </a:pPr>
            <a:r>
              <a:t/>
            </a:r>
            <a:endParaRPr/>
          </a:p>
        </p:txBody>
      </p:sp>
      <p:pic>
        <p:nvPicPr>
          <p:cNvPr id="83" name="Google Shape;83;p18"/>
          <p:cNvPicPr preferRelativeResize="0"/>
          <p:nvPr/>
        </p:nvPicPr>
        <p:blipFill>
          <a:blip r:embed="rId3">
            <a:alphaModFix/>
          </a:blip>
          <a:stretch>
            <a:fillRect/>
          </a:stretch>
        </p:blipFill>
        <p:spPr>
          <a:xfrm>
            <a:off x="1060075" y="750888"/>
            <a:ext cx="6191250" cy="421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600" u="sng">
                <a:solidFill>
                  <a:srgbClr val="292929"/>
                </a:solidFill>
              </a:rPr>
              <a:t>Observations:</a:t>
            </a:r>
            <a:endParaRPr b="1" sz="1600" u="sng">
              <a:solidFill>
                <a:srgbClr val="292929"/>
              </a:solidFill>
            </a:endParaRPr>
          </a:p>
          <a:p>
            <a:pPr indent="0" lvl="0" marL="0" rtl="0" algn="l">
              <a:spcBef>
                <a:spcPts val="0"/>
              </a:spcBef>
              <a:spcAft>
                <a:spcPts val="0"/>
              </a:spcAft>
              <a:buNone/>
            </a:pPr>
            <a:r>
              <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914400" rtl="0" algn="l">
              <a:lnSpc>
                <a:spcPct val="150000"/>
              </a:lnSpc>
              <a:spcBef>
                <a:spcPts val="0"/>
              </a:spcBef>
              <a:spcAft>
                <a:spcPts val="0"/>
              </a:spcAft>
              <a:buClr>
                <a:srgbClr val="292929"/>
              </a:buClr>
              <a:buSzPts val="1400"/>
              <a:buFont typeface="Arial"/>
              <a:buChar char="●"/>
            </a:pPr>
            <a:r>
              <a:rPr lang="en" sz="1400">
                <a:solidFill>
                  <a:srgbClr val="292929"/>
                </a:solidFill>
              </a:rPr>
              <a:t>Products dataset has maximum number of numeric features(i.e dtype:</a:t>
            </a:r>
            <a:r>
              <a:rPr lang="en" sz="1400">
                <a:solidFill>
                  <a:srgbClr val="151515"/>
                </a:solidFill>
              </a:rPr>
              <a:t> 'int16', 'int32', 'int64', 'float16', 'float32', 'float64')</a:t>
            </a:r>
            <a:endParaRPr sz="1400">
              <a:solidFill>
                <a:srgbClr val="292929"/>
              </a:solidFill>
            </a:endParaRPr>
          </a:p>
          <a:p>
            <a:pPr indent="-317500" lvl="0" marL="914400" rtl="0" algn="l">
              <a:lnSpc>
                <a:spcPct val="150000"/>
              </a:lnSpc>
              <a:spcBef>
                <a:spcPts val="0"/>
              </a:spcBef>
              <a:spcAft>
                <a:spcPts val="0"/>
              </a:spcAft>
              <a:buClr>
                <a:srgbClr val="292929"/>
              </a:buClr>
              <a:buSzPts val="1400"/>
              <a:buFont typeface="Arial"/>
              <a:buChar char="●"/>
            </a:pPr>
            <a:r>
              <a:rPr lang="en" sz="1400">
                <a:solidFill>
                  <a:srgbClr val="151515"/>
                </a:solidFill>
              </a:rPr>
              <a:t>Orders dataset has maximum number of features of object dtype.</a:t>
            </a:r>
            <a:endParaRPr sz="1400">
              <a:solidFill>
                <a:srgbClr val="292929"/>
              </a:solidFill>
            </a:endParaRPr>
          </a:p>
          <a:p>
            <a:pPr indent="-317500" lvl="0" marL="914400" rtl="0" algn="l">
              <a:lnSpc>
                <a:spcPct val="150000"/>
              </a:lnSpc>
              <a:spcBef>
                <a:spcPts val="0"/>
              </a:spcBef>
              <a:spcAft>
                <a:spcPts val="0"/>
              </a:spcAft>
              <a:buClr>
                <a:srgbClr val="292929"/>
              </a:buClr>
              <a:buSzPts val="1400"/>
              <a:buFont typeface="Arial"/>
              <a:buChar char="●"/>
            </a:pPr>
            <a:r>
              <a:rPr lang="en" sz="1400">
                <a:solidFill>
                  <a:srgbClr val="151515"/>
                </a:solidFill>
              </a:rPr>
              <a:t>We can also observe that all the timestamps are in object datatypes .So, we have to convert it into datetime type to do analysis on these features.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1338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1600" u="sng"/>
              <a:t>Missing values</a:t>
            </a:r>
            <a:endParaRPr b="1" sz="1600" u="sng"/>
          </a:p>
          <a:p>
            <a:pPr indent="0" lvl="0" marL="0" rtl="0" algn="l">
              <a:spcBef>
                <a:spcPts val="0"/>
              </a:spcBef>
              <a:spcAft>
                <a:spcPts val="0"/>
              </a:spcAft>
              <a:buNone/>
            </a:pPr>
            <a:r>
              <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lang="en" sz="1100" u="sng">
                <a:solidFill>
                  <a:schemeClr val="dk1"/>
                </a:solidFill>
              </a:rPr>
              <a:t>olist_products_datas</a:t>
            </a:r>
            <a:endParaRPr sz="1100" u="sng">
              <a:solidFill>
                <a:schemeClr val="dk1"/>
              </a:solidFill>
            </a:endParaRPr>
          </a:p>
          <a:p>
            <a:pPr indent="0" lvl="0" marL="0" rtl="0" algn="l">
              <a:spcBef>
                <a:spcPts val="800"/>
              </a:spcBef>
              <a:spcAft>
                <a:spcPts val="1200"/>
              </a:spcAft>
              <a:buNone/>
            </a:pPr>
            <a:r>
              <a:t/>
            </a:r>
            <a:endParaRPr/>
          </a:p>
        </p:txBody>
      </p:sp>
      <p:pic>
        <p:nvPicPr>
          <p:cNvPr id="96" name="Google Shape;96;p20"/>
          <p:cNvPicPr preferRelativeResize="0"/>
          <p:nvPr/>
        </p:nvPicPr>
        <p:blipFill>
          <a:blip r:embed="rId3">
            <a:alphaModFix/>
          </a:blip>
          <a:stretch>
            <a:fillRect/>
          </a:stretch>
        </p:blipFill>
        <p:spPr>
          <a:xfrm>
            <a:off x="0" y="455000"/>
            <a:ext cx="4878725" cy="2261075"/>
          </a:xfrm>
          <a:prstGeom prst="rect">
            <a:avLst/>
          </a:prstGeom>
          <a:noFill/>
          <a:ln>
            <a:noFill/>
          </a:ln>
        </p:spPr>
      </p:pic>
      <p:pic>
        <p:nvPicPr>
          <p:cNvPr id="97" name="Google Shape;97;p20"/>
          <p:cNvPicPr preferRelativeResize="0"/>
          <p:nvPr/>
        </p:nvPicPr>
        <p:blipFill>
          <a:blip r:embed="rId4">
            <a:alphaModFix/>
          </a:blip>
          <a:stretch>
            <a:fillRect/>
          </a:stretch>
        </p:blipFill>
        <p:spPr>
          <a:xfrm>
            <a:off x="67988" y="2760000"/>
            <a:ext cx="4742743" cy="2261075"/>
          </a:xfrm>
          <a:prstGeom prst="rect">
            <a:avLst/>
          </a:prstGeom>
          <a:noFill/>
          <a:ln>
            <a:noFill/>
          </a:ln>
        </p:spPr>
      </p:pic>
      <p:pic>
        <p:nvPicPr>
          <p:cNvPr id="98" name="Google Shape;98;p20"/>
          <p:cNvPicPr preferRelativeResize="0"/>
          <p:nvPr/>
        </p:nvPicPr>
        <p:blipFill rotWithShape="1">
          <a:blip r:embed="rId5">
            <a:alphaModFix/>
          </a:blip>
          <a:srcRect b="-6609" l="-6609" r="0" t="0"/>
          <a:stretch/>
        </p:blipFill>
        <p:spPr>
          <a:xfrm>
            <a:off x="3886450" y="506874"/>
            <a:ext cx="5071025" cy="2358600"/>
          </a:xfrm>
          <a:prstGeom prst="rect">
            <a:avLst/>
          </a:prstGeom>
          <a:noFill/>
          <a:ln>
            <a:noFill/>
          </a:ln>
        </p:spPr>
      </p:pic>
      <p:pic>
        <p:nvPicPr>
          <p:cNvPr id="99" name="Google Shape;99;p20"/>
          <p:cNvPicPr preferRelativeResize="0"/>
          <p:nvPr/>
        </p:nvPicPr>
        <p:blipFill>
          <a:blip r:embed="rId6">
            <a:alphaModFix/>
          </a:blip>
          <a:stretch>
            <a:fillRect/>
          </a:stretch>
        </p:blipFill>
        <p:spPr>
          <a:xfrm>
            <a:off x="4572000" y="3046750"/>
            <a:ext cx="3975050" cy="1974325"/>
          </a:xfrm>
          <a:prstGeom prst="rect">
            <a:avLst/>
          </a:prstGeom>
          <a:noFill/>
          <a:ln>
            <a:noFill/>
          </a:ln>
        </p:spPr>
      </p:pic>
      <p:sp>
        <p:nvSpPr>
          <p:cNvPr id="100" name="Google Shape;100;p20"/>
          <p:cNvSpPr txBox="1"/>
          <p:nvPr/>
        </p:nvSpPr>
        <p:spPr>
          <a:xfrm>
            <a:off x="488575" y="2571013"/>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800"/>
              </a:spcAft>
              <a:buNone/>
            </a:pPr>
            <a:r>
              <a:rPr lang="en" sz="1100" u="sng">
                <a:solidFill>
                  <a:srgbClr val="FF0000"/>
                </a:solidFill>
              </a:rPr>
              <a:t>olist_orders_dataset</a:t>
            </a:r>
            <a:endParaRPr sz="1100" u="sng">
              <a:solidFill>
                <a:srgbClr val="FF0000"/>
              </a:solidFill>
            </a:endParaRPr>
          </a:p>
        </p:txBody>
      </p:sp>
      <p:sp>
        <p:nvSpPr>
          <p:cNvPr id="101" name="Google Shape;101;p20"/>
          <p:cNvSpPr txBox="1"/>
          <p:nvPr/>
        </p:nvSpPr>
        <p:spPr>
          <a:xfrm>
            <a:off x="753375" y="4865700"/>
            <a:ext cx="3000000" cy="354000"/>
          </a:xfrm>
          <a:prstGeom prst="rect">
            <a:avLst/>
          </a:prstGeom>
          <a:noFill/>
          <a:ln>
            <a:noFill/>
          </a:ln>
        </p:spPr>
        <p:txBody>
          <a:bodyPr anchorCtr="0" anchor="t" bIns="91425" lIns="91425" spcFirstLastPara="1" rIns="91425" wrap="square" tIns="91425">
            <a:spAutoFit/>
          </a:bodyPr>
          <a:lstStyle/>
          <a:p>
            <a:pPr indent="0" lvl="0" marL="228600" rtl="0" algn="ctr">
              <a:lnSpc>
                <a:spcPct val="150000"/>
              </a:lnSpc>
              <a:spcBef>
                <a:spcPts val="0"/>
              </a:spcBef>
              <a:spcAft>
                <a:spcPts val="800"/>
              </a:spcAft>
              <a:buNone/>
            </a:pPr>
            <a:r>
              <a:rPr lang="en" sz="1100" u="sng">
                <a:solidFill>
                  <a:srgbClr val="FF0000"/>
                </a:solidFill>
              </a:rPr>
              <a:t>olist_orders_reviews_dataset</a:t>
            </a:r>
            <a:endParaRPr sz="1100" u="sng">
              <a:solidFill>
                <a:srgbClr val="FF0000"/>
              </a:solidFill>
            </a:endParaRPr>
          </a:p>
        </p:txBody>
      </p:sp>
      <p:sp>
        <p:nvSpPr>
          <p:cNvPr id="102" name="Google Shape;102;p20"/>
          <p:cNvSpPr txBox="1"/>
          <p:nvPr/>
        </p:nvSpPr>
        <p:spPr>
          <a:xfrm>
            <a:off x="4921963" y="2683675"/>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800"/>
              </a:spcAft>
              <a:buNone/>
            </a:pPr>
            <a:r>
              <a:rPr lang="en" sz="1100" u="sng">
                <a:solidFill>
                  <a:srgbClr val="FF0000"/>
                </a:solidFill>
              </a:rPr>
              <a:t>olist_products_dataset</a:t>
            </a:r>
            <a:endParaRPr sz="1100" u="sng">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292929"/>
                </a:solidFill>
              </a:rPr>
              <a:t>Project Justification:</a:t>
            </a:r>
            <a:endParaRPr b="1" sz="1600">
              <a:solidFill>
                <a:srgbClr val="292929"/>
              </a:solidFill>
            </a:endParaRPr>
          </a:p>
          <a:p>
            <a:pPr indent="0" lvl="0" marL="0" rtl="0" algn="l">
              <a:spcBef>
                <a:spcPts val="0"/>
              </a:spcBef>
              <a:spcAft>
                <a:spcPts val="0"/>
              </a:spcAft>
              <a:buSzPts val="990"/>
              <a:buNone/>
            </a:pPr>
            <a:r>
              <a:t/>
            </a:r>
            <a:endParaRPr sz="2520"/>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b="1" lang="en" sz="1400" u="sng">
                <a:solidFill>
                  <a:srgbClr val="292929"/>
                </a:solidFill>
              </a:rPr>
              <a:t>Problem statement:</a:t>
            </a:r>
            <a:endParaRPr b="1" sz="1400" u="sng">
              <a:solidFill>
                <a:srgbClr val="292929"/>
              </a:solidFill>
            </a:endParaRPr>
          </a:p>
          <a:p>
            <a:pPr indent="0" lvl="0" marL="45720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292929"/>
                </a:solidFill>
              </a:rPr>
              <a:t>To understand the product placement as per the consumer needs that would help the retailers understand the consumer demands.</a:t>
            </a:r>
            <a:endParaRPr sz="1400">
              <a:solidFill>
                <a:srgbClr val="292929"/>
              </a:solidFill>
            </a:endParaRPr>
          </a:p>
          <a:p>
            <a:pPr indent="0" lvl="0" marL="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457200" rtl="0" algn="l">
              <a:lnSpc>
                <a:spcPct val="150000"/>
              </a:lnSpc>
              <a:spcBef>
                <a:spcPts val="0"/>
              </a:spcBef>
              <a:spcAft>
                <a:spcPts val="0"/>
              </a:spcAft>
              <a:buClr>
                <a:schemeClr val="dk1"/>
              </a:buClr>
              <a:buSzPts val="1100"/>
              <a:buFont typeface="Arial"/>
              <a:buNone/>
            </a:pPr>
            <a:r>
              <a:rPr b="1" lang="en" sz="1400" u="sng">
                <a:solidFill>
                  <a:srgbClr val="292929"/>
                </a:solidFill>
              </a:rPr>
              <a:t>Project Outcome:</a:t>
            </a:r>
            <a:endParaRPr b="1" sz="1400" u="sng">
              <a:solidFill>
                <a:srgbClr val="292929"/>
              </a:solidFill>
            </a:endParaRPr>
          </a:p>
          <a:p>
            <a:pPr indent="0" lvl="0" marL="45720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457200" rtl="0" algn="l">
              <a:lnSpc>
                <a:spcPct val="150000"/>
              </a:lnSpc>
              <a:spcBef>
                <a:spcPts val="0"/>
              </a:spcBef>
              <a:spcAft>
                <a:spcPts val="0"/>
              </a:spcAft>
              <a:buClr>
                <a:schemeClr val="dk1"/>
              </a:buClr>
              <a:buSzPts val="1100"/>
              <a:buFont typeface="Arial"/>
              <a:buNone/>
            </a:pPr>
            <a:r>
              <a:rPr lang="en" sz="1400">
                <a:solidFill>
                  <a:srgbClr val="292929"/>
                </a:solidFill>
              </a:rPr>
              <a:t>After the completion of the project, we will be predicting customer scores based on customer segmentation (recency, frequency, monetary value) for the company.</a:t>
            </a:r>
            <a:endParaRPr sz="1400">
              <a:solidFill>
                <a:srgbClr val="292929"/>
              </a:solidFill>
            </a:endParaRPr>
          </a:p>
          <a:p>
            <a:pPr indent="0" lvl="0" marL="45720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457200" rtl="0" algn="l">
              <a:lnSpc>
                <a:spcPct val="150000"/>
              </a:lnSpc>
              <a:spcBef>
                <a:spcPts val="0"/>
              </a:spcBef>
              <a:spcAft>
                <a:spcPts val="0"/>
              </a:spcAft>
              <a:buClr>
                <a:schemeClr val="dk1"/>
              </a:buClr>
              <a:buSzPts val="1100"/>
              <a:buFont typeface="Arial"/>
              <a:buNone/>
            </a:pPr>
            <a:r>
              <a:t/>
            </a:r>
            <a:endParaRPr sz="1400">
              <a:solidFill>
                <a:srgbClr val="292929"/>
              </a:solidFill>
            </a:endParaRPr>
          </a:p>
          <a:p>
            <a:pPr indent="0" lvl="0" marL="0" rtl="0" algn="l">
              <a:spcBef>
                <a:spcPts val="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