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1.png" ContentType="image/png"/>
  <Override PartName="/ppt/media/image30.png" ContentType="image/png"/>
  <Override PartName="/ppt/media/image29.png" ContentType="image/png"/>
  <Override PartName="/ppt/media/image28.png" ContentType="image/png"/>
  <Override PartName="/ppt/media/image27.jpeg" ContentType="image/jpeg"/>
  <Override PartName="/ppt/media/image26.png" ContentType="image/png"/>
  <Override PartName="/ppt/media/image25.png" ContentType="image/png"/>
  <Override PartName="/ppt/media/image24.jpeg" ContentType="image/jpeg"/>
  <Override PartName="/ppt/media/image10.png" ContentType="image/png"/>
  <Override PartName="/ppt/media/image9.jpeg" ContentType="image/jpeg"/>
  <Override PartName="/ppt/media/image7.png" ContentType="image/png"/>
  <Override PartName="/ppt/media/image23.png" ContentType="image/png"/>
  <Override PartName="/ppt/media/image8.png" ContentType="image/png"/>
  <Override PartName="/ppt/media/image5.jpeg" ContentType="image/jpeg"/>
  <Override PartName="/ppt/media/image22.jpeg" ContentType="image/jpeg"/>
  <Override PartName="/ppt/media/image1.jpeg" ContentType="image/jpeg"/>
  <Override PartName="/ppt/media/image2.png" ContentType="image/png"/>
  <Override PartName="/ppt/media/image4.png" ContentType="image/png"/>
  <Override PartName="/ppt/media/image11.jpeg" ContentType="image/jpeg"/>
  <Override PartName="/ppt/media/image12.png" ContentType="image/png"/>
  <Override PartName="/ppt/media/image13.png" ContentType="image/png"/>
  <Override PartName="/ppt/media/image20.png" ContentType="image/png"/>
  <Override PartName="/ppt/media/image15.png" ContentType="image/png"/>
  <Override PartName="/ppt/media/image16.png" ContentType="image/png"/>
  <Override PartName="/ppt/media/image17.jpeg" ContentType="image/jpeg"/>
  <Override PartName="/ppt/media/image18.png" ContentType="image/png"/>
  <Override PartName="/ppt/media/image3.png" ContentType="image/png"/>
  <Override PartName="/ppt/media/image19.jpeg" ContentType="image/jpeg"/>
  <Override PartName="/ppt/media/image6.png" ContentType="image/png"/>
  <Override PartName="/ppt/media/image14.jpeg" ContentType="image/jpe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0" y="0"/>
            <a:ext cx="12188160" cy="6855480"/>
          </a:xfrm>
          <a:prstGeom prst="rect">
            <a:avLst/>
          </a:prstGeom>
          <a:ln>
            <a:noFill/>
          </a:ln>
        </p:spPr>
      </p:pic>
      <p:sp>
        <p:nvSpPr>
          <p:cNvPr id="1" name="PlaceHolder 1"/>
          <p:cNvSpPr>
            <a:spLocks noGrp="1"/>
          </p:cNvSpPr>
          <p:nvPr>
            <p:ph type="title"/>
          </p:nvPr>
        </p:nvSpPr>
        <p:spPr>
          <a:xfrm>
            <a:off x="685800" y="609480"/>
            <a:ext cx="10130760" cy="145548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37" name="Picture 6" descr=""/>
          <p:cNvPicPr/>
          <p:nvPr/>
        </p:nvPicPr>
        <p:blipFill>
          <a:blip r:embed="rId3"/>
          <a:stretch/>
        </p:blipFill>
        <p:spPr>
          <a:xfrm>
            <a:off x="0" y="0"/>
            <a:ext cx="12188160" cy="685548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44240" y="1964160"/>
            <a:ext cx="10715400" cy="242064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US" sz="4800" spc="-1" strike="noStrike" cap="all">
                <a:solidFill>
                  <a:srgbClr val="ffffff"/>
                </a:solidFill>
                <a:uFill>
                  <a:solidFill>
                    <a:srgbClr val="ffffff"/>
                  </a:solidFill>
                </a:uFill>
                <a:latin typeface="Calibri Light"/>
              </a:rPr>
              <a:t>Machine learning assignment</a:t>
            </a:r>
            <a:endParaRPr b="0" lang="en-US" sz="1800" spc="-1" strike="noStrike">
              <a:solidFill>
                <a:srgbClr val="ffffff"/>
              </a:solidFill>
              <a:uFill>
                <a:solidFill>
                  <a:srgbClr val="ffffff"/>
                </a:solidFill>
              </a:uFill>
              <a:latin typeface="Arial"/>
            </a:endParaRPr>
          </a:p>
        </p:txBody>
      </p:sp>
      <p:sp>
        <p:nvSpPr>
          <p:cNvPr id="75" name="CustomShape 2"/>
          <p:cNvSpPr/>
          <p:nvPr/>
        </p:nvSpPr>
        <p:spPr>
          <a:xfrm>
            <a:off x="3962520" y="4385880"/>
            <a:ext cx="7197120" cy="140472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cap="all">
                <a:solidFill>
                  <a:srgbClr val="ffffff"/>
                </a:solidFill>
                <a:uFill>
                  <a:solidFill>
                    <a:srgbClr val="ffffff"/>
                  </a:solidFill>
                </a:uFill>
                <a:latin typeface="Calibri"/>
              </a:rPr>
              <a:t>Anna Nyulund</a:t>
            </a:r>
            <a:endParaRPr b="0" lang="en-US" sz="1800" spc="-1" strike="noStrike">
              <a:solidFill>
                <a:srgbClr val="ffffff"/>
              </a:solidFill>
              <a:uFill>
                <a:solidFill>
                  <a:srgbClr val="ffffff"/>
                </a:solidFill>
              </a:uFill>
              <a:latin typeface="Arial"/>
            </a:endParaRPr>
          </a:p>
          <a:p>
            <a:pPr algn="r">
              <a:lnSpc>
                <a:spcPct val="100000"/>
              </a:lnSpc>
            </a:pPr>
            <a:r>
              <a:rPr b="0" lang="en-US" sz="1800" spc="-1" strike="noStrike" cap="all">
                <a:solidFill>
                  <a:srgbClr val="ffffff"/>
                </a:solidFill>
                <a:uFill>
                  <a:solidFill>
                    <a:srgbClr val="ffffff"/>
                  </a:solidFill>
                </a:uFill>
                <a:latin typeface="Calibri"/>
              </a:rPr>
              <a:t>28 march 2019</a:t>
            </a:r>
            <a:endParaRPr b="0" lang="en-US"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8" name="CustomShape 1"/>
          <p:cNvSpPr/>
          <p:nvPr/>
        </p:nvSpPr>
        <p:spPr>
          <a:xfrm>
            <a:off x="825840" y="808200"/>
            <a:ext cx="3978360" cy="14526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300" spc="-1" strike="noStrike" cap="all">
                <a:solidFill>
                  <a:srgbClr val="ffffff"/>
                </a:solidFill>
                <a:uFill>
                  <a:solidFill>
                    <a:srgbClr val="ffffff"/>
                  </a:solidFill>
                </a:uFill>
                <a:latin typeface="Calibri Light"/>
              </a:rPr>
              <a:t>Step1 - Eda: correlation Heat map</a:t>
            </a:r>
            <a:endParaRPr b="0" lang="en-US" sz="1800" spc="-1" strike="noStrike">
              <a:solidFill>
                <a:srgbClr val="ffffff"/>
              </a:solidFill>
              <a:uFill>
                <a:solidFill>
                  <a:srgbClr val="ffffff"/>
                </a:solidFill>
              </a:uFill>
              <a:latin typeface="Arial"/>
            </a:endParaRPr>
          </a:p>
        </p:txBody>
      </p:sp>
      <p:sp>
        <p:nvSpPr>
          <p:cNvPr id="99" name="CustomShape 2"/>
          <p:cNvSpPr/>
          <p:nvPr/>
        </p:nvSpPr>
        <p:spPr>
          <a:xfrm>
            <a:off x="802080" y="2261520"/>
            <a:ext cx="4002120" cy="363708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Pearson correlation with values higher than 0.7</a:t>
            </a:r>
            <a:endParaRPr b="0" lang="en-US" sz="1800" spc="-1" strike="noStrike">
              <a:solidFill>
                <a:srgbClr val="ffffff"/>
              </a:solidFill>
              <a:uFill>
                <a:solidFill>
                  <a:srgbClr val="ffffff"/>
                </a:solidFill>
              </a:uFill>
              <a:latin typeface="Arial"/>
            </a:endParaRPr>
          </a:p>
        </p:txBody>
      </p:sp>
      <p:pic>
        <p:nvPicPr>
          <p:cNvPr id="100" name="Content Placeholder 4" descr=""/>
          <p:cNvPicPr/>
          <p:nvPr/>
        </p:nvPicPr>
        <p:blipFill>
          <a:blip r:embed="rId2"/>
          <a:stretch/>
        </p:blipFill>
        <p:spPr>
          <a:xfrm>
            <a:off x="5387760" y="796320"/>
            <a:ext cx="5898600" cy="5102280"/>
          </a:xfrm>
          <a:prstGeom prst="rect">
            <a:avLst/>
          </a:prstGeom>
          <a:ln w="50760">
            <a:solidFill>
              <a:srgbClr val="ffffff"/>
            </a:solidFill>
            <a:miter/>
          </a:ln>
          <a:effectLst>
            <a:outerShdw algn="tl" blurRad="254000" rotWithShape="0">
              <a:srgbClr val="000000">
                <a:alpha val="43000"/>
              </a:srgbClr>
            </a:outerShdw>
          </a:effectLst>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1" name="CustomShape 1"/>
          <p:cNvSpPr/>
          <p:nvPr/>
        </p:nvSpPr>
        <p:spPr>
          <a:xfrm>
            <a:off x="1327320" y="1030320"/>
            <a:ext cx="4099320" cy="10350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3300" spc="-1" strike="noStrike" cap="all">
                <a:solidFill>
                  <a:srgbClr val="ffffff"/>
                </a:solidFill>
                <a:uFill>
                  <a:solidFill>
                    <a:srgbClr val="ffffff"/>
                  </a:solidFill>
                </a:uFill>
                <a:latin typeface="Calibri Light"/>
              </a:rPr>
              <a:t>Step1 - Eda: density plot example</a:t>
            </a:r>
            <a:endParaRPr b="0" lang="en-US" sz="1800" spc="-1" strike="noStrike">
              <a:solidFill>
                <a:srgbClr val="ffffff"/>
              </a:solidFill>
              <a:uFill>
                <a:solidFill>
                  <a:srgbClr val="ffffff"/>
                </a:solidFill>
              </a:uFill>
              <a:latin typeface="Arial"/>
            </a:endParaRPr>
          </a:p>
        </p:txBody>
      </p:sp>
      <p:sp>
        <p:nvSpPr>
          <p:cNvPr id="102" name="CustomShape 2"/>
          <p:cNvSpPr/>
          <p:nvPr/>
        </p:nvSpPr>
        <p:spPr>
          <a:xfrm>
            <a:off x="1327320" y="2142000"/>
            <a:ext cx="4099320" cy="364824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1" lang="en-US" sz="1800" spc="-1" strike="noStrike">
                <a:solidFill>
                  <a:srgbClr val="ffffff"/>
                </a:solidFill>
                <a:uFill>
                  <a:solidFill>
                    <a:srgbClr val="ffffff"/>
                  </a:solidFill>
                </a:uFill>
                <a:latin typeface="Calibri"/>
              </a:rPr>
              <a:t>The data is skewed and will require normalization</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pic>
        <p:nvPicPr>
          <p:cNvPr id="103" name="Picture 6" descr=""/>
          <p:cNvPicPr/>
          <p:nvPr/>
        </p:nvPicPr>
        <p:blipFill>
          <a:blip r:embed="rId2"/>
          <a:stretch/>
        </p:blipFill>
        <p:spPr>
          <a:xfrm>
            <a:off x="7059240" y="639000"/>
            <a:ext cx="3450600" cy="2691720"/>
          </a:xfrm>
          <a:prstGeom prst="rect">
            <a:avLst/>
          </a:prstGeom>
          <a:ln w="50760">
            <a:solidFill>
              <a:srgbClr val="ffffff"/>
            </a:solidFill>
            <a:miter/>
          </a:ln>
          <a:effectLst>
            <a:outerShdw algn="tl" blurRad="254000" rotWithShape="0">
              <a:srgbClr val="000000">
                <a:alpha val="43000"/>
              </a:srgbClr>
            </a:outerShdw>
          </a:effectLst>
        </p:spPr>
      </p:pic>
      <p:pic>
        <p:nvPicPr>
          <p:cNvPr id="104" name="Picture 4" descr=""/>
          <p:cNvPicPr/>
          <p:nvPr/>
        </p:nvPicPr>
        <p:blipFill>
          <a:blip r:embed="rId3"/>
          <a:stretch/>
        </p:blipFill>
        <p:spPr>
          <a:xfrm>
            <a:off x="6989760" y="3522240"/>
            <a:ext cx="3589200" cy="2691720"/>
          </a:xfrm>
          <a:prstGeom prst="rect">
            <a:avLst/>
          </a:prstGeom>
          <a:ln w="50760">
            <a:solidFill>
              <a:srgbClr val="ffffff"/>
            </a:solidFill>
            <a:miter/>
          </a:ln>
          <a:effectLst>
            <a:outerShdw algn="tl" blurRad="254000" rotWithShape="0">
              <a:srgbClr val="000000">
                <a:alpha val="43000"/>
              </a:srgbClr>
            </a:outerShdw>
          </a:effectLst>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Step2 - data processing</a:t>
            </a:r>
            <a:endParaRPr b="0" lang="en-US" sz="1800" spc="-1" strike="noStrike">
              <a:solidFill>
                <a:srgbClr val="ffffff"/>
              </a:solidFill>
              <a:uFill>
                <a:solidFill>
                  <a:srgbClr val="ffffff"/>
                </a:solidFill>
              </a:uFill>
              <a:latin typeface="Arial"/>
            </a:endParaRPr>
          </a:p>
        </p:txBody>
      </p:sp>
      <p:sp>
        <p:nvSpPr>
          <p:cNvPr id="106" name="CustomShape 2"/>
          <p:cNvSpPr/>
          <p:nvPr/>
        </p:nvSpPr>
        <p:spPr>
          <a:xfrm>
            <a:off x="685800" y="2142000"/>
            <a:ext cx="10130760" cy="364824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Data drop based on EDA</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Encode categorical values (alternative – dummy variables)</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Normalize numerical values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SMOTEEN – Combine over- and under-sampling and clean noise</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Split into Test and Train (30/70 % ratio)</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7" name="CustomShape 1"/>
          <p:cNvSpPr/>
          <p:nvPr/>
        </p:nvSpPr>
        <p:spPr>
          <a:xfrm>
            <a:off x="825840" y="808200"/>
            <a:ext cx="3978360" cy="14526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2500" spc="-1" strike="noStrike" cap="all">
                <a:solidFill>
                  <a:srgbClr val="ffffff"/>
                </a:solidFill>
                <a:uFill>
                  <a:solidFill>
                    <a:srgbClr val="ffffff"/>
                  </a:solidFill>
                </a:uFill>
                <a:latin typeface="Calibri Light"/>
              </a:rPr>
              <a:t>Step3 – modeling and hyperparameter tuning</a:t>
            </a:r>
            <a:endParaRPr b="0" lang="en-US" sz="1800" spc="-1" strike="noStrike">
              <a:solidFill>
                <a:srgbClr val="ffffff"/>
              </a:solidFill>
              <a:uFill>
                <a:solidFill>
                  <a:srgbClr val="ffffff"/>
                </a:solidFill>
              </a:uFill>
              <a:latin typeface="Arial"/>
            </a:endParaRPr>
          </a:p>
        </p:txBody>
      </p:sp>
      <p:sp>
        <p:nvSpPr>
          <p:cNvPr id="108" name="CustomShape 2"/>
          <p:cNvSpPr/>
          <p:nvPr/>
        </p:nvSpPr>
        <p:spPr>
          <a:xfrm>
            <a:off x="802080" y="2261520"/>
            <a:ext cx="4002120" cy="363708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1" lang="en-US" sz="1800" spc="-1" strike="noStrike">
                <a:solidFill>
                  <a:srgbClr val="ffffff"/>
                </a:solidFill>
                <a:uFill>
                  <a:solidFill>
                    <a:srgbClr val="ffffff"/>
                  </a:solidFill>
                </a:uFill>
                <a:latin typeface="Calibri"/>
              </a:rPr>
              <a:t>Sklearn Random Forest</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1800" spc="-1" strike="noStrike">
                <a:solidFill>
                  <a:srgbClr val="ffffff"/>
                </a:solidFill>
                <a:uFill>
                  <a:solidFill>
                    <a:srgbClr val="ffffff"/>
                  </a:solidFill>
                </a:uFill>
                <a:latin typeface="Calibri"/>
              </a:rPr>
              <a:t>Ran statmodels first to check the stats and to see if any coefficients need to be omitted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1800" spc="-1" strike="noStrike">
                <a:solidFill>
                  <a:srgbClr val="ffffff"/>
                </a:solidFill>
                <a:uFill>
                  <a:solidFill>
                    <a:srgbClr val="ffffff"/>
                  </a:solidFill>
                </a:uFill>
                <a:latin typeface="Calibri"/>
              </a:rPr>
              <a:t>Used Sklearn second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1800" spc="-1" strike="noStrike">
                <a:solidFill>
                  <a:srgbClr val="ffffff"/>
                </a:solidFill>
                <a:uFill>
                  <a:solidFill>
                    <a:srgbClr val="ffffff"/>
                  </a:solidFill>
                </a:uFill>
                <a:latin typeface="Calibri"/>
              </a:rPr>
              <a:t>Performed GridSearch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pic>
        <p:nvPicPr>
          <p:cNvPr id="109" name="Picture 4" descr=""/>
          <p:cNvPicPr/>
          <p:nvPr/>
        </p:nvPicPr>
        <p:blipFill>
          <a:blip r:embed="rId2"/>
          <a:stretch/>
        </p:blipFill>
        <p:spPr>
          <a:xfrm>
            <a:off x="5678280" y="796320"/>
            <a:ext cx="5317920" cy="5102280"/>
          </a:xfrm>
          <a:prstGeom prst="rect">
            <a:avLst/>
          </a:prstGeom>
          <a:ln w="50760">
            <a:solidFill>
              <a:srgbClr val="ffffff"/>
            </a:solidFill>
            <a:miter/>
          </a:ln>
          <a:effectLst>
            <a:outerShdw algn="tl" blurRad="254000" rotWithShape="0">
              <a:srgbClr val="000000">
                <a:alpha val="43000"/>
              </a:srgbClr>
            </a:outerShdw>
          </a:effectLst>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10" name="CustomShape 1"/>
          <p:cNvSpPr/>
          <p:nvPr/>
        </p:nvSpPr>
        <p:spPr>
          <a:xfrm>
            <a:off x="1361160" y="1030320"/>
            <a:ext cx="4099320" cy="10350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2500" spc="-1" strike="noStrike" cap="all">
                <a:solidFill>
                  <a:srgbClr val="ffffff"/>
                </a:solidFill>
                <a:uFill>
                  <a:solidFill>
                    <a:srgbClr val="ffffff"/>
                  </a:solidFill>
                </a:uFill>
                <a:latin typeface="Calibri Light"/>
              </a:rPr>
              <a:t>Step4 – model evaluation: confusion matrix</a:t>
            </a:r>
            <a:endParaRPr b="0" lang="en-US" sz="1800" spc="-1" strike="noStrike">
              <a:solidFill>
                <a:srgbClr val="ffffff"/>
              </a:solidFill>
              <a:uFill>
                <a:solidFill>
                  <a:srgbClr val="ffffff"/>
                </a:solidFill>
              </a:uFill>
              <a:latin typeface="Arial"/>
            </a:endParaRPr>
          </a:p>
        </p:txBody>
      </p:sp>
      <p:sp>
        <p:nvSpPr>
          <p:cNvPr id="111" name="CustomShape 2"/>
          <p:cNvSpPr/>
          <p:nvPr/>
        </p:nvSpPr>
        <p:spPr>
          <a:xfrm rot="16200000">
            <a:off x="-1796400" y="4261680"/>
            <a:ext cx="2971080" cy="17028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3"/>
          <p:cNvSpPr/>
          <p:nvPr/>
        </p:nvSpPr>
        <p:spPr>
          <a:xfrm>
            <a:off x="1361160" y="2142000"/>
            <a:ext cx="4099320" cy="364824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1" lang="en-US" sz="1800" spc="-1" strike="noStrike">
                <a:solidFill>
                  <a:srgbClr val="ffffff"/>
                </a:solidFill>
                <a:uFill>
                  <a:solidFill>
                    <a:srgbClr val="ffffff"/>
                  </a:solidFill>
                </a:uFill>
                <a:latin typeface="Calibri"/>
              </a:rPr>
              <a:t>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
        <p:nvSpPr>
          <p:cNvPr id="113" name="CustomShape 4"/>
          <p:cNvSpPr/>
          <p:nvPr/>
        </p:nvSpPr>
        <p:spPr>
          <a:xfrm>
            <a:off x="6082560" y="639000"/>
            <a:ext cx="5433120" cy="5574600"/>
          </a:xfrm>
          <a:prstGeom prst="roundRect">
            <a:avLst>
              <a:gd name="adj" fmla="val 3449"/>
            </a:avLst>
          </a:prstGeom>
          <a:solidFill>
            <a:schemeClr val="tx1"/>
          </a:solidFill>
          <a:ln w="50760">
            <a:solidFill>
              <a:srgbClr val="ffffff"/>
            </a:solidFill>
            <a:miter/>
          </a:ln>
          <a:effectLst>
            <a:outerShdw algn="tl" blurRad="254000" rotWithShape="0">
              <a:srgbClr val="000000">
                <a:alpha val="43000"/>
              </a:srgbClr>
            </a:outerShdw>
          </a:effectLst>
        </p:spPr>
        <p:style>
          <a:lnRef idx="2">
            <a:schemeClr val="accent1">
              <a:shade val="50000"/>
            </a:schemeClr>
          </a:lnRef>
          <a:fillRef idx="1">
            <a:schemeClr val="accent1"/>
          </a:fillRef>
          <a:effectRef idx="0">
            <a:schemeClr val="accent1"/>
          </a:effectRef>
          <a:fontRef idx="minor"/>
        </p:style>
      </p:sp>
      <p:pic>
        <p:nvPicPr>
          <p:cNvPr id="114" name="Picture 6" descr=""/>
          <p:cNvPicPr/>
          <p:nvPr/>
        </p:nvPicPr>
        <p:blipFill>
          <a:blip r:embed="rId2"/>
          <a:stretch/>
        </p:blipFill>
        <p:spPr>
          <a:xfrm>
            <a:off x="7314840" y="732960"/>
            <a:ext cx="2960280" cy="2635920"/>
          </a:xfrm>
          <a:prstGeom prst="rect">
            <a:avLst/>
          </a:prstGeom>
          <a:ln w="50760">
            <a:noFill/>
          </a:ln>
        </p:spPr>
      </p:pic>
      <p:pic>
        <p:nvPicPr>
          <p:cNvPr id="115" name="Picture 4" descr=""/>
          <p:cNvPicPr/>
          <p:nvPr/>
        </p:nvPicPr>
        <p:blipFill>
          <a:blip r:embed="rId3"/>
          <a:stretch/>
        </p:blipFill>
        <p:spPr>
          <a:xfrm>
            <a:off x="7300080" y="3484080"/>
            <a:ext cx="2989800" cy="2635920"/>
          </a:xfrm>
          <a:prstGeom prst="rect">
            <a:avLst/>
          </a:prstGeom>
          <a:ln w="5076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16" name="CustomShape 1"/>
          <p:cNvSpPr/>
          <p:nvPr/>
        </p:nvSpPr>
        <p:spPr>
          <a:xfrm>
            <a:off x="1327320" y="1030320"/>
            <a:ext cx="4099320" cy="10350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Step4 – auc, roc, f1, precision and recall</a:t>
            </a:r>
            <a:endParaRPr b="0" lang="en-US" sz="1800" spc="-1" strike="noStrike">
              <a:solidFill>
                <a:srgbClr val="ffffff"/>
              </a:solidFill>
              <a:uFill>
                <a:solidFill>
                  <a:srgbClr val="ffffff"/>
                </a:solidFill>
              </a:uFill>
              <a:latin typeface="Arial"/>
            </a:endParaRPr>
          </a:p>
        </p:txBody>
      </p:sp>
      <p:pic>
        <p:nvPicPr>
          <p:cNvPr id="117" name="" descr=""/>
          <p:cNvPicPr/>
          <p:nvPr/>
        </p:nvPicPr>
        <p:blipFill>
          <a:blip r:embed="rId2"/>
          <a:stretch/>
        </p:blipFill>
        <p:spPr>
          <a:xfrm>
            <a:off x="6491880" y="127440"/>
            <a:ext cx="4389120" cy="3346920"/>
          </a:xfrm>
          <a:prstGeom prst="rect">
            <a:avLst/>
          </a:prstGeom>
          <a:ln>
            <a:noFill/>
          </a:ln>
        </p:spPr>
      </p:pic>
      <p:pic>
        <p:nvPicPr>
          <p:cNvPr id="118" name="" descr=""/>
          <p:cNvPicPr/>
          <p:nvPr/>
        </p:nvPicPr>
        <p:blipFill>
          <a:blip r:embed="rId3"/>
          <a:stretch/>
        </p:blipFill>
        <p:spPr>
          <a:xfrm>
            <a:off x="6492240" y="3523320"/>
            <a:ext cx="4388760" cy="3242880"/>
          </a:xfrm>
          <a:prstGeom prst="rect">
            <a:avLst/>
          </a:prstGeom>
          <a:ln>
            <a:noFill/>
          </a:ln>
        </p:spPr>
      </p:pic>
      <p:pic>
        <p:nvPicPr>
          <p:cNvPr id="119" name="Content Placeholder 8" descr=""/>
          <p:cNvPicPr/>
          <p:nvPr/>
        </p:nvPicPr>
        <p:blipFill>
          <a:blip r:embed="rId4"/>
          <a:stretch/>
        </p:blipFill>
        <p:spPr>
          <a:xfrm>
            <a:off x="640080" y="3200400"/>
            <a:ext cx="5233680" cy="1554120"/>
          </a:xfrm>
          <a:prstGeom prst="rect">
            <a:avLst/>
          </a:prstGeom>
          <a:ln>
            <a:noFill/>
          </a:ln>
        </p:spPr>
      </p:pic>
      <p:pic>
        <p:nvPicPr>
          <p:cNvPr id="120" name="Picture 10" descr=""/>
          <p:cNvPicPr/>
          <p:nvPr/>
        </p:nvPicPr>
        <p:blipFill>
          <a:blip r:embed="rId5"/>
          <a:stretch/>
        </p:blipFill>
        <p:spPr>
          <a:xfrm>
            <a:off x="640080" y="5239800"/>
            <a:ext cx="5211720" cy="9777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Results and recommendations</a:t>
            </a:r>
            <a:endParaRPr b="0" lang="en-US" sz="1800" spc="-1" strike="noStrike">
              <a:solidFill>
                <a:srgbClr val="ffffff"/>
              </a:solidFill>
              <a:uFill>
                <a:solidFill>
                  <a:srgbClr val="ffffff"/>
                </a:solidFill>
              </a:uFill>
              <a:latin typeface="Arial"/>
            </a:endParaRPr>
          </a:p>
        </p:txBody>
      </p:sp>
      <p:sp>
        <p:nvSpPr>
          <p:cNvPr id="122" name="CustomShape 2"/>
          <p:cNvSpPr/>
          <p:nvPr/>
        </p:nvSpPr>
        <p:spPr>
          <a:xfrm>
            <a:off x="685800" y="2142000"/>
            <a:ext cx="10130760" cy="36482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a:solidFill>
                  <a:srgbClr val="ffffff"/>
                </a:solidFill>
                <a:uFill>
                  <a:solidFill>
                    <a:srgbClr val="ffffff"/>
                  </a:solidFill>
                </a:uFill>
                <a:latin typeface="Calibri"/>
              </a:rPr>
              <a:t>Random Forest</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Abandoned trade studies due to the time pressure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Having more time would perform more trade studies</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The result was MAE of 0.78.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Winning result was 10 attempts with MAE of 0.5</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references</a:t>
            </a:r>
            <a:endParaRPr b="0" lang="en-US" sz="1800" spc="-1" strike="noStrike">
              <a:solidFill>
                <a:srgbClr val="ffffff"/>
              </a:solidFill>
              <a:uFill>
                <a:solidFill>
                  <a:srgbClr val="ffffff"/>
                </a:solidFill>
              </a:uFill>
              <a:latin typeface="Arial"/>
            </a:endParaRPr>
          </a:p>
        </p:txBody>
      </p:sp>
      <p:sp>
        <p:nvSpPr>
          <p:cNvPr id="124" name="CustomShape 2"/>
          <p:cNvSpPr/>
          <p:nvPr/>
        </p:nvSpPr>
        <p:spPr>
          <a:xfrm>
            <a:off x="685800" y="2142000"/>
            <a:ext cx="10130760" cy="36482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a:solidFill>
                  <a:srgbClr val="ffffff"/>
                </a:solidFill>
                <a:uFill>
                  <a:solidFill>
                    <a:srgbClr val="ffffff"/>
                  </a:solidFill>
                </a:uFill>
                <a:latin typeface="Calibri"/>
              </a:rPr>
              <a:t>https://www.edvancer.in/logistic-regression-vs-decision-trees-vs-svm-part2/</a:t>
            </a:r>
            <a:endParaRPr b="0" lang="en-US" sz="1800" spc="-1" strike="noStrike">
              <a:solidFill>
                <a:srgbClr val="ffffff"/>
              </a:solidFill>
              <a:uFill>
                <a:solidFill>
                  <a:srgbClr val="ffffff"/>
                </a:solidFill>
              </a:uFill>
              <a:latin typeface="Arial"/>
            </a:endParaRPr>
          </a:p>
          <a:p>
            <a:pPr>
              <a:lnSpc>
                <a:spcPct val="100000"/>
              </a:lnSpc>
            </a:pPr>
            <a:r>
              <a:rPr b="1" lang="en-US" sz="2200" spc="-1" strike="noStrike">
                <a:solidFill>
                  <a:srgbClr val="ffffff"/>
                </a:solidFill>
                <a:uFill>
                  <a:solidFill>
                    <a:srgbClr val="ffffff"/>
                  </a:solidFill>
                </a:uFill>
                <a:latin typeface="Calibri"/>
              </a:rPr>
              <a:t>https://towardsdatascience.com/logistic-regression-model-tuning-with-scikit-learn-part-1-425142e01af5</a:t>
            </a:r>
            <a:endParaRPr b="0" lang="en-US" sz="1800" spc="-1" strike="noStrike">
              <a:solidFill>
                <a:srgbClr val="ffffff"/>
              </a:solidFill>
              <a:uFill>
                <a:solidFill>
                  <a:srgbClr val="ffffff"/>
                </a:solidFill>
              </a:uFill>
              <a:latin typeface="Arial"/>
            </a:endParaRPr>
          </a:p>
          <a:p>
            <a:pPr>
              <a:lnSpc>
                <a:spcPct val="100000"/>
              </a:lnSpc>
            </a:pPr>
            <a:r>
              <a:rPr b="1" lang="en-US" sz="2200" spc="-1" strike="noStrike">
                <a:solidFill>
                  <a:srgbClr val="ffffff"/>
                </a:solidFill>
                <a:uFill>
                  <a:solidFill>
                    <a:srgbClr val="ffffff"/>
                  </a:solidFill>
                </a:uFill>
                <a:latin typeface="Calibri"/>
              </a:rPr>
              <a:t>https://scikit-learn.org/stable/modules/grid_search.html</a:t>
            </a:r>
            <a:endParaRPr b="0" lang="en-US" sz="1800" spc="-1" strike="noStrike">
              <a:solidFill>
                <a:srgbClr val="ffffff"/>
              </a:solidFill>
              <a:uFill>
                <a:solidFill>
                  <a:srgbClr val="ffffff"/>
                </a:solidFill>
              </a:uFill>
              <a:latin typeface="Arial"/>
            </a:endParaRPr>
          </a:p>
          <a:p>
            <a:pPr>
              <a:lnSpc>
                <a:spcPct val="100000"/>
              </a:lnSpc>
            </a:pPr>
            <a:r>
              <a:rPr b="1" lang="en-US" sz="2200" spc="-1" strike="noStrike">
                <a:solidFill>
                  <a:srgbClr val="ffffff"/>
                </a:solidFill>
                <a:uFill>
                  <a:solidFill>
                    <a:srgbClr val="ffffff"/>
                  </a:solidFill>
                </a:uFill>
                <a:latin typeface="Calibri"/>
              </a:rPr>
              <a:t>https://stats.stackexchange.com/questions/203740/logistic-regression-scikit-learn-vs-statsmodels</a:t>
            </a:r>
            <a:endParaRPr b="0" lang="en-US" sz="1800" spc="-1" strike="noStrike">
              <a:solidFill>
                <a:srgbClr val="ffffff"/>
              </a:solidFill>
              <a:uFill>
                <a:solidFill>
                  <a:srgbClr val="ffffff"/>
                </a:solidFill>
              </a:uFill>
              <a:latin typeface="Arial"/>
            </a:endParaRPr>
          </a:p>
          <a:p>
            <a:pPr>
              <a:lnSpc>
                <a:spcPct val="100000"/>
              </a:lnSpc>
            </a:pPr>
            <a:r>
              <a:rPr b="1" lang="en-US" sz="2200" spc="-1" strike="noStrike">
                <a:solidFill>
                  <a:srgbClr val="ffffff"/>
                </a:solidFill>
                <a:uFill>
                  <a:solidFill>
                    <a:srgbClr val="ffffff"/>
                  </a:solidFill>
                </a:uFill>
                <a:latin typeface="Calibri"/>
              </a:rPr>
              <a:t>https://anujkatiyal.com/blog/2017/10/01/aml-kaggle/#.XJXZpnVKjCI</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35280" y="2466000"/>
            <a:ext cx="10130760" cy="14554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cap="all">
                <a:solidFill>
                  <a:srgbClr val="ffffff"/>
                </a:solidFill>
                <a:uFill>
                  <a:solidFill>
                    <a:srgbClr val="ffffff"/>
                  </a:solidFill>
                </a:uFill>
                <a:latin typeface="Calibri Light"/>
              </a:rPr>
              <a:t>Questions? </a:t>
            </a:r>
            <a:endParaRPr b="0" lang="en-US" sz="1800" spc="-1" strike="noStrike">
              <a:solidFill>
                <a:srgbClr val="ffffff"/>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Anna nyulund</a:t>
            </a:r>
            <a:endParaRPr b="0" lang="en-US" sz="1800" spc="-1" strike="noStrike">
              <a:solidFill>
                <a:srgbClr val="ffffff"/>
              </a:solidFill>
              <a:uFill>
                <a:solidFill>
                  <a:srgbClr val="ffffff"/>
                </a:solidFill>
              </a:uFill>
              <a:latin typeface="Arial"/>
            </a:endParaRPr>
          </a:p>
        </p:txBody>
      </p:sp>
      <p:sp>
        <p:nvSpPr>
          <p:cNvPr id="77" name="CustomShape 2"/>
          <p:cNvSpPr/>
          <p:nvPr/>
        </p:nvSpPr>
        <p:spPr>
          <a:xfrm>
            <a:off x="685800" y="1648800"/>
            <a:ext cx="10130760" cy="468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The University of Texas at Austin – Aerospace Engineering – BS</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University of Alaska Fairbanks – Petroleum Engineering – MS</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Schlumberger (SIS)</a:t>
            </a:r>
            <a:r>
              <a:rPr b="0" lang="en-US" sz="2200" spc="-1" strike="noStrike">
                <a:solidFill>
                  <a:srgbClr val="ffffff"/>
                </a:solidFill>
                <a:uFill>
                  <a:solidFill>
                    <a:srgbClr val="ffffff"/>
                  </a:solidFill>
                </a:uFill>
                <a:latin typeface="Calibri"/>
              </a:rPr>
              <a:t> – Reservoir Engineering Group – Research and Development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Devon Energy </a:t>
            </a:r>
            <a:r>
              <a:rPr b="0" lang="en-US" sz="2200" spc="-1" strike="noStrike">
                <a:solidFill>
                  <a:srgbClr val="ffffff"/>
                </a:solidFill>
                <a:uFill>
                  <a:solidFill>
                    <a:srgbClr val="ffffff"/>
                  </a:solidFill>
                </a:uFill>
                <a:latin typeface="Calibri"/>
              </a:rPr>
              <a:t>– Reservoir Characterization Data Scientist</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Parsley Energy </a:t>
            </a:r>
            <a:r>
              <a:rPr b="0" lang="en-US" sz="2200" spc="-1" strike="noStrike">
                <a:solidFill>
                  <a:srgbClr val="ffffff"/>
                </a:solidFill>
                <a:uFill>
                  <a:solidFill>
                    <a:srgbClr val="ffffff"/>
                  </a:solidFill>
                </a:uFill>
                <a:latin typeface="Calibri"/>
              </a:rPr>
              <a:t>– Spotfire Engineer</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DataJudo</a:t>
            </a:r>
            <a:r>
              <a:rPr b="0" lang="en-US" sz="2200" spc="-1" strike="noStrike">
                <a:solidFill>
                  <a:srgbClr val="ffffff"/>
                </a:solidFill>
                <a:uFill>
                  <a:solidFill>
                    <a:srgbClr val="ffffff"/>
                  </a:solidFill>
                </a:uFill>
                <a:latin typeface="Calibri"/>
              </a:rPr>
              <a:t> – contracting in Engineering and Data Science</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2200" spc="-1" strike="noStrike">
                <a:solidFill>
                  <a:srgbClr val="ffffff"/>
                </a:solidFill>
                <a:uFill>
                  <a:solidFill>
                    <a:srgbClr val="ffffff"/>
                  </a:solidFill>
                </a:uFill>
                <a:latin typeface="Calibri"/>
              </a:rPr>
              <a:t>Short experiences as a mechanical engineer and directional driller</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Machine learning assignment: Predicting the success of telemarketing calls for selling long-term deposits</a:t>
            </a:r>
            <a:endParaRPr b="0" lang="en-US" sz="1800" spc="-1" strike="noStrike">
              <a:solidFill>
                <a:srgbClr val="ffffff"/>
              </a:solidFill>
              <a:uFill>
                <a:solidFill>
                  <a:srgbClr val="ffffff"/>
                </a:solidFill>
              </a:uFill>
              <a:latin typeface="Arial"/>
            </a:endParaRPr>
          </a:p>
        </p:txBody>
      </p:sp>
      <p:sp>
        <p:nvSpPr>
          <p:cNvPr id="79" name="CustomShape 2"/>
          <p:cNvSpPr/>
          <p:nvPr/>
        </p:nvSpPr>
        <p:spPr>
          <a:xfrm>
            <a:off x="318600" y="2142000"/>
            <a:ext cx="11623320" cy="435492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This study considers real data collected from a Portuguese retail bank, from May 2008 to June 2013, in a total of 52,944 phone contacts.</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 dataset is unbalanced, as only 6557 (12.38%) records are related with successes.</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workflow</a:t>
            </a:r>
            <a:endParaRPr b="0" lang="en-US" sz="1800" spc="-1" strike="noStrike">
              <a:solidFill>
                <a:srgbClr val="ffffff"/>
              </a:solidFill>
              <a:uFill>
                <a:solidFill>
                  <a:srgbClr val="ffffff"/>
                </a:solidFill>
              </a:uFill>
              <a:latin typeface="Arial"/>
            </a:endParaRPr>
          </a:p>
        </p:txBody>
      </p:sp>
      <p:graphicFrame>
        <p:nvGraphicFramePr>
          <p:cNvPr id="81" name="Table 2"/>
          <p:cNvGraphicFramePr/>
          <p:nvPr/>
        </p:nvGraphicFramePr>
        <p:xfrm>
          <a:off x="685800" y="1802880"/>
          <a:ext cx="10130760" cy="4760640"/>
        </p:xfrm>
        <a:graphic>
          <a:graphicData uri="http://schemas.openxmlformats.org/drawingml/2006/table">
            <a:tbl>
              <a:tblPr/>
              <a:tblGrid>
                <a:gridCol w="5065560"/>
                <a:gridCol w="5065560"/>
              </a:tblGrid>
              <a:tr h="622440">
                <a:tc gridSpan="2">
                  <a:txBody>
                    <a:bodyPr/>
                    <a:p>
                      <a:pPr>
                        <a:lnSpc>
                          <a:spcPct val="100000"/>
                        </a:lnSpc>
                      </a:pPr>
                      <a:r>
                        <a:rPr b="1" lang="en-US" sz="1800" spc="-1" strike="noStrike">
                          <a:solidFill>
                            <a:srgbClr val="ffffff"/>
                          </a:solidFill>
                          <a:uFill>
                            <a:solidFill>
                              <a:srgbClr val="ffffff"/>
                            </a:solidFill>
                          </a:uFill>
                          <a:latin typeface="Calibri"/>
                        </a:rPr>
                        <a:t>Methodology</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hMerge="1">
                  <a:tcPr>
                    <a:solidFill>
                      <a:srgbClr val="729fcf"/>
                    </a:solidFill>
                  </a:tcPr>
                </a:tc>
              </a:tr>
              <a:tr h="1964880">
                <a:tc>
                  <a:txBody>
                    <a:bodyPr/>
                    <a:p>
                      <a:pPr>
                        <a:lnSpc>
                          <a:spcPct val="100000"/>
                        </a:lnSpc>
                      </a:pPr>
                      <a:r>
                        <a:rPr b="1" lang="en-US" sz="2400" spc="-1" strike="noStrike">
                          <a:solidFill>
                            <a:srgbClr val="000000"/>
                          </a:solidFill>
                          <a:uFill>
                            <a:solidFill>
                              <a:srgbClr val="ffffff"/>
                            </a:solidFill>
                          </a:uFill>
                          <a:latin typeface="Calibri"/>
                        </a:rPr>
                        <a:t>Step 1: </a:t>
                      </a:r>
                      <a:r>
                        <a:rPr b="0" lang="en-US" sz="2400" spc="-1" strike="noStrike">
                          <a:solidFill>
                            <a:srgbClr val="000000"/>
                          </a:solidFill>
                          <a:uFill>
                            <a:solidFill>
                              <a:srgbClr val="ffffff"/>
                            </a:solidFill>
                          </a:uFill>
                          <a:latin typeface="Calibri"/>
                        </a:rPr>
                        <a:t>EDA</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Check if data is balanced</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Categorical variables frequency plots</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Categorical variables group by tables </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Violin plots</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Numerical variables correlation heat map</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Numerical variables density plots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p>
                      <a:pPr>
                        <a:lnSpc>
                          <a:spcPct val="100000"/>
                        </a:lnSpc>
                      </a:pPr>
                      <a:r>
                        <a:rPr b="1" lang="en-US" sz="2400" spc="-1" strike="noStrike">
                          <a:solidFill>
                            <a:srgbClr val="000000"/>
                          </a:solidFill>
                          <a:uFill>
                            <a:solidFill>
                              <a:srgbClr val="ffffff"/>
                            </a:solidFill>
                          </a:uFill>
                          <a:latin typeface="Calibri"/>
                        </a:rPr>
                        <a:t>Step 3: </a:t>
                      </a:r>
                      <a:r>
                        <a:rPr b="0" lang="en-US" sz="2400" spc="-1" strike="noStrike">
                          <a:solidFill>
                            <a:srgbClr val="000000"/>
                          </a:solidFill>
                          <a:uFill>
                            <a:solidFill>
                              <a:srgbClr val="ffffff"/>
                            </a:solidFill>
                          </a:uFill>
                          <a:latin typeface="Calibri"/>
                        </a:rPr>
                        <a:t>Model Selection</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Random Forest Classifier</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Logistic Regression</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Tuning Hyperparameters - GridSearch</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2173680">
                <a:tc>
                  <a:txBody>
                    <a:bodyPr/>
                    <a:p>
                      <a:pPr>
                        <a:lnSpc>
                          <a:spcPct val="100000"/>
                        </a:lnSpc>
                      </a:pPr>
                      <a:r>
                        <a:rPr b="1" lang="en-US" sz="2400" spc="-1" strike="noStrike">
                          <a:solidFill>
                            <a:srgbClr val="000000"/>
                          </a:solidFill>
                          <a:uFill>
                            <a:solidFill>
                              <a:srgbClr val="ffffff"/>
                            </a:solidFill>
                          </a:uFill>
                          <a:latin typeface="Calibri"/>
                        </a:rPr>
                        <a:t>Step 2: </a:t>
                      </a:r>
                      <a:r>
                        <a:rPr b="0" lang="en-US" sz="2400" spc="-1" strike="noStrike">
                          <a:solidFill>
                            <a:srgbClr val="000000"/>
                          </a:solidFill>
                          <a:uFill>
                            <a:solidFill>
                              <a:srgbClr val="ffffff"/>
                            </a:solidFill>
                          </a:uFill>
                          <a:latin typeface="Calibri"/>
                        </a:rPr>
                        <a:t>Data Processing</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Data drop based on EDA</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Encode categorical values (alternative – dummy variables)</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Normalize numerical values </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SMOTEEN – Combine over- and under-sampling and clean noise</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Split into Test and Train (30/70 % ratio)</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p>
                      <a:pPr>
                        <a:lnSpc>
                          <a:spcPct val="100000"/>
                        </a:lnSpc>
                      </a:pPr>
                      <a:r>
                        <a:rPr b="1" lang="en-US" sz="2400" spc="-1" strike="noStrike">
                          <a:solidFill>
                            <a:srgbClr val="000000"/>
                          </a:solidFill>
                          <a:uFill>
                            <a:solidFill>
                              <a:srgbClr val="ffffff"/>
                            </a:solidFill>
                          </a:uFill>
                          <a:latin typeface="Calibri"/>
                        </a:rPr>
                        <a:t>Step 4: </a:t>
                      </a:r>
                      <a:r>
                        <a:rPr b="0" lang="en-US" sz="2400" spc="-1" strike="noStrike">
                          <a:solidFill>
                            <a:srgbClr val="000000"/>
                          </a:solidFill>
                          <a:uFill>
                            <a:solidFill>
                              <a:srgbClr val="ffffff"/>
                            </a:solidFill>
                          </a:uFill>
                          <a:latin typeface="Calibri"/>
                        </a:rPr>
                        <a:t>Model Evaluation</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Confusion Matrix</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F1 Score</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Precision</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Recall</a:t>
                      </a:r>
                      <a:endParaRPr b="0" lang="en-US" sz="1800" spc="-1" strike="noStrike">
                        <a:solidFill>
                          <a:srgbClr val="ffffff"/>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ROC</a:t>
                      </a:r>
                      <a:endParaRPr b="0" lang="en-US" sz="1800" spc="-1" strike="noStrike">
                        <a:solidFill>
                          <a:srgbClr val="ffffff"/>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825840" y="808200"/>
            <a:ext cx="3978360" cy="1452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Step1 - eda: unbalanced data</a:t>
            </a:r>
            <a:endParaRPr b="0" lang="en-US" sz="1800" spc="-1" strike="noStrike">
              <a:solidFill>
                <a:srgbClr val="ffffff"/>
              </a:solidFill>
              <a:uFill>
                <a:solidFill>
                  <a:srgbClr val="ffffff"/>
                </a:solidFill>
              </a:uFill>
              <a:latin typeface="Arial"/>
            </a:endParaRPr>
          </a:p>
        </p:txBody>
      </p:sp>
      <p:pic>
        <p:nvPicPr>
          <p:cNvPr id="83" name="Content Placeholder 4" descr=""/>
          <p:cNvPicPr/>
          <p:nvPr/>
        </p:nvPicPr>
        <p:blipFill>
          <a:blip r:embed="rId2"/>
          <a:stretch/>
        </p:blipFill>
        <p:spPr>
          <a:xfrm>
            <a:off x="5289840" y="1153440"/>
            <a:ext cx="6094800" cy="4388040"/>
          </a:xfrm>
          <a:prstGeom prst="rect">
            <a:avLst/>
          </a:prstGeom>
          <a:ln w="50760">
            <a:solidFill>
              <a:srgbClr val="ffffff"/>
            </a:solidFill>
            <a:miter/>
          </a:ln>
          <a:effectLst>
            <a:outerShdw algn="tl" blurRad="254000" rotWithShape="0">
              <a:srgbClr val="000000">
                <a:alpha val="43000"/>
              </a:srgbClr>
            </a:outerShdw>
          </a:effectLst>
        </p:spPr>
      </p:pic>
      <p:sp>
        <p:nvSpPr>
          <p:cNvPr id="84" name="CustomShape 2"/>
          <p:cNvSpPr/>
          <p:nvPr/>
        </p:nvSpPr>
        <p:spPr>
          <a:xfrm>
            <a:off x="685800" y="2142000"/>
            <a:ext cx="10130760" cy="364824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Percentage of no subscription: 88.7%</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Percentage of subscription 11.2%</a:t>
            </a:r>
            <a:endParaRPr b="0" lang="en-US"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Solutions to unbalanced data</a:t>
            </a:r>
            <a:endParaRPr b="0" lang="en-US" sz="1800" spc="-1" strike="noStrike">
              <a:solidFill>
                <a:srgbClr val="ffffff"/>
              </a:solidFill>
              <a:uFill>
                <a:solidFill>
                  <a:srgbClr val="ffffff"/>
                </a:solidFill>
              </a:uFill>
              <a:latin typeface="Arial"/>
            </a:endParaRPr>
          </a:p>
        </p:txBody>
      </p:sp>
      <p:sp>
        <p:nvSpPr>
          <p:cNvPr id="86" name="CustomShape 2"/>
          <p:cNvSpPr/>
          <p:nvPr/>
        </p:nvSpPr>
        <p:spPr>
          <a:xfrm>
            <a:off x="685800" y="2142000"/>
            <a:ext cx="10130760" cy="364824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Random Forest w/ SMOTE Boosting</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XGBoost w/ hyper-parameter optimizaiton</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1" lang="en-US" sz="2200" spc="-1" strike="noStrike">
                <a:solidFill>
                  <a:srgbClr val="ffffff"/>
                </a:solidFill>
                <a:uFill>
                  <a:solidFill>
                    <a:srgbClr val="ffffff"/>
                  </a:solidFill>
                </a:uFill>
                <a:latin typeface="Calibri"/>
              </a:rPr>
              <a:t>Support Vector Machines w/ Cost Sensitive Training</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7" name="CustomShape 1"/>
          <p:cNvSpPr/>
          <p:nvPr/>
        </p:nvSpPr>
        <p:spPr>
          <a:xfrm>
            <a:off x="1361160" y="1030320"/>
            <a:ext cx="4099320" cy="10350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2800" spc="-1" strike="noStrike" cap="all">
                <a:solidFill>
                  <a:srgbClr val="ffffff"/>
                </a:solidFill>
                <a:uFill>
                  <a:solidFill>
                    <a:srgbClr val="ffffff"/>
                  </a:solidFill>
                </a:uFill>
                <a:latin typeface="Calibri Light"/>
              </a:rPr>
              <a:t>Step1 - Eda: frequency plot example </a:t>
            </a:r>
            <a:endParaRPr b="0" lang="en-US" sz="1800" spc="-1" strike="noStrike">
              <a:solidFill>
                <a:srgbClr val="ffffff"/>
              </a:solidFill>
              <a:uFill>
                <a:solidFill>
                  <a:srgbClr val="ffffff"/>
                </a:solidFill>
              </a:uFill>
              <a:latin typeface="Arial"/>
            </a:endParaRPr>
          </a:p>
        </p:txBody>
      </p:sp>
      <p:sp>
        <p:nvSpPr>
          <p:cNvPr id="88" name="CustomShape 2"/>
          <p:cNvSpPr/>
          <p:nvPr/>
        </p:nvSpPr>
        <p:spPr>
          <a:xfrm rot="16200000">
            <a:off x="-1796400" y="4261680"/>
            <a:ext cx="2971080" cy="17028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9" name="CustomShape 3"/>
          <p:cNvSpPr/>
          <p:nvPr/>
        </p:nvSpPr>
        <p:spPr>
          <a:xfrm>
            <a:off x="1361160" y="2142000"/>
            <a:ext cx="4099320" cy="364824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Admin and tech are the highest subscribers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Admin and tech are comprise the highest percentage of the whole job category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p:txBody>
      </p:sp>
      <p:sp>
        <p:nvSpPr>
          <p:cNvPr id="90" name="CustomShape 4"/>
          <p:cNvSpPr/>
          <p:nvPr/>
        </p:nvSpPr>
        <p:spPr>
          <a:xfrm>
            <a:off x="6082560" y="639000"/>
            <a:ext cx="5433120" cy="5574600"/>
          </a:xfrm>
          <a:prstGeom prst="roundRect">
            <a:avLst>
              <a:gd name="adj" fmla="val 3449"/>
            </a:avLst>
          </a:prstGeom>
          <a:solidFill>
            <a:schemeClr val="tx1"/>
          </a:solidFill>
          <a:ln w="50760">
            <a:solidFill>
              <a:srgbClr val="ffffff"/>
            </a:solidFill>
            <a:miter/>
          </a:ln>
          <a:effectLst>
            <a:outerShdw algn="tl" blurRad="254000" rotWithShape="0">
              <a:srgbClr val="000000">
                <a:alpha val="43000"/>
              </a:srgbClr>
            </a:outerShdw>
          </a:effectLst>
        </p:spPr>
        <p:style>
          <a:lnRef idx="2">
            <a:schemeClr val="accent1">
              <a:shade val="50000"/>
            </a:schemeClr>
          </a:lnRef>
          <a:fillRef idx="1">
            <a:schemeClr val="accent1"/>
          </a:fillRef>
          <a:effectRef idx="0">
            <a:schemeClr val="accent1"/>
          </a:effectRef>
          <a:fontRef idx="minor"/>
        </p:style>
      </p:sp>
      <p:pic>
        <p:nvPicPr>
          <p:cNvPr id="91" name="Picture 12" descr=""/>
          <p:cNvPicPr/>
          <p:nvPr/>
        </p:nvPicPr>
        <p:blipFill>
          <a:blip r:embed="rId2"/>
          <a:stretch/>
        </p:blipFill>
        <p:spPr>
          <a:xfrm>
            <a:off x="6512400" y="732960"/>
            <a:ext cx="4564800" cy="2635920"/>
          </a:xfrm>
          <a:prstGeom prst="rect">
            <a:avLst/>
          </a:prstGeom>
          <a:ln w="50760">
            <a:noFill/>
          </a:ln>
        </p:spPr>
      </p:pic>
      <p:pic>
        <p:nvPicPr>
          <p:cNvPr id="92" name="Content Placeholder 8" descr=""/>
          <p:cNvPicPr/>
          <p:nvPr/>
        </p:nvPicPr>
        <p:blipFill>
          <a:blip r:embed="rId3"/>
          <a:stretch/>
        </p:blipFill>
        <p:spPr>
          <a:xfrm>
            <a:off x="6175080" y="3950640"/>
            <a:ext cx="5239080" cy="1702080"/>
          </a:xfrm>
          <a:prstGeom prst="rect">
            <a:avLst/>
          </a:prstGeom>
          <a:ln w="507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3" name="CustomShape 1"/>
          <p:cNvSpPr/>
          <p:nvPr/>
        </p:nvSpPr>
        <p:spPr>
          <a:xfrm>
            <a:off x="825840" y="808200"/>
            <a:ext cx="3978360" cy="1452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Step1 - Eda: Group by table example</a:t>
            </a:r>
            <a:endParaRPr b="0" lang="en-US" sz="1800" spc="-1" strike="noStrike">
              <a:solidFill>
                <a:srgbClr val="ffffff"/>
              </a:solidFill>
              <a:uFill>
                <a:solidFill>
                  <a:srgbClr val="ffffff"/>
                </a:solidFill>
              </a:uFill>
              <a:latin typeface="Arial"/>
            </a:endParaRPr>
          </a:p>
        </p:txBody>
      </p:sp>
      <p:sp>
        <p:nvSpPr>
          <p:cNvPr id="94" name="CustomShape 2"/>
          <p:cNvSpPr/>
          <p:nvPr/>
        </p:nvSpPr>
        <p:spPr>
          <a:xfrm>
            <a:off x="802080" y="2261520"/>
            <a:ext cx="4002120" cy="363708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The average age of customers who bought the term deposit is higher than that of the customers who didn’t.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The pdays (days since the customer was last contacted) is lower for the customers who bought it. The lower the pdays, the better the memory of the las call and hence the better chances of a sale. </a:t>
            </a:r>
            <a:endParaRPr b="0" lang="en-US" sz="1800" spc="-1" strike="noStrike">
              <a:solidFill>
                <a:srgbClr val="ffffff"/>
              </a:solidFill>
              <a:uFill>
                <a:solidFill>
                  <a:srgbClr val="ffffff"/>
                </a:solidFill>
              </a:uFill>
              <a:latin typeface="Arial"/>
            </a:endParaRPr>
          </a:p>
          <a:p>
            <a:pPr marL="285840" indent="-28512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Campaigns are lower for customers who bought the term deposit</a:t>
            </a:r>
            <a:endParaRPr b="0" lang="en-US" sz="1800" spc="-1" strike="noStrike">
              <a:solidFill>
                <a:srgbClr val="ffffff"/>
              </a:solidFill>
              <a:uFill>
                <a:solidFill>
                  <a:srgbClr val="ffffff"/>
                </a:solidFill>
              </a:uFill>
              <a:latin typeface="Arial"/>
            </a:endParaRPr>
          </a:p>
        </p:txBody>
      </p:sp>
      <p:pic>
        <p:nvPicPr>
          <p:cNvPr id="95" name="Content Placeholder 4" descr=""/>
          <p:cNvPicPr/>
          <p:nvPr/>
        </p:nvPicPr>
        <p:blipFill>
          <a:blip r:embed="rId2"/>
          <a:stretch/>
        </p:blipFill>
        <p:spPr>
          <a:xfrm>
            <a:off x="5289840" y="2174400"/>
            <a:ext cx="6094800" cy="2346120"/>
          </a:xfrm>
          <a:prstGeom prst="rect">
            <a:avLst/>
          </a:prstGeom>
          <a:ln w="50760">
            <a:solidFill>
              <a:srgbClr val="ffffff"/>
            </a:solidFill>
            <a:miter/>
          </a:ln>
          <a:effectLst>
            <a:outerShdw algn="tl" blurRad="254000" rotWithShape="0">
              <a:srgbClr val="000000">
                <a:alpha val="43000"/>
              </a:srgbClr>
            </a:outerShdw>
          </a:effectLst>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5800" y="609480"/>
            <a:ext cx="10130760" cy="1455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3600" spc="-1" strike="noStrike" cap="all">
                <a:solidFill>
                  <a:srgbClr val="ffffff"/>
                </a:solidFill>
                <a:uFill>
                  <a:solidFill>
                    <a:srgbClr val="ffffff"/>
                  </a:solidFill>
                </a:uFill>
                <a:latin typeface="Calibri Light"/>
              </a:rPr>
              <a:t>Step1 - Eda: violin plots</a:t>
            </a:r>
            <a:endParaRPr b="0" lang="en-US" sz="1800" spc="-1" strike="noStrike">
              <a:solidFill>
                <a:srgbClr val="ffffff"/>
              </a:solidFill>
              <a:uFill>
                <a:solidFill>
                  <a:srgbClr val="ffffff"/>
                </a:solidFill>
              </a:uFill>
              <a:latin typeface="Arial"/>
            </a:endParaRPr>
          </a:p>
        </p:txBody>
      </p:sp>
      <p:pic>
        <p:nvPicPr>
          <p:cNvPr id="97" name="Content Placeholder 4" descr=""/>
          <p:cNvPicPr/>
          <p:nvPr/>
        </p:nvPicPr>
        <p:blipFill>
          <a:blip r:embed="rId1"/>
          <a:stretch/>
        </p:blipFill>
        <p:spPr>
          <a:xfrm>
            <a:off x="685800" y="2547360"/>
            <a:ext cx="10130760" cy="28375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TotalTime>
  <Application>LibreOffice/5.1.6.2$Linux_X86_64 LibreOffice_project/10m0$Build-2</Application>
  <Words>646</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2019-03-27T19:02:22Z</dcterms:created>
  <dc:creator>Anna Nyulund</dc:creator>
  <dc:description/>
  <dc:language>en-US</dc:language>
  <cp:lastModifiedBy/>
  <dcterms:modified xsi:type="dcterms:W3CDTF">2019-03-27T18:44:29Z</dcterms:modified>
  <cp:revision>3</cp:revision>
  <dc:subject/>
  <dc:title>Machine learning assignment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