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34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0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3972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13" Type="http://schemas.openxmlformats.org/officeDocument/2006/relationships/oleObject" Target="../embeddings/oleObject1.bin"/><Relationship Id="rId3" Type="http://schemas.openxmlformats.org/officeDocument/2006/relationships/vmlDrawing" Target="../drawings/vmlDrawing1.vml"/><Relationship Id="rId7" Type="http://schemas.openxmlformats.org/officeDocument/2006/relationships/tags" Target="../tags/tag4.xml"/><Relationship Id="rId12" Type="http://schemas.openxmlformats.org/officeDocument/2006/relationships/tags" Target="../tags/tag9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11" Type="http://schemas.openxmlformats.org/officeDocument/2006/relationships/tags" Target="../tags/tag8.xml"/><Relationship Id="rId5" Type="http://schemas.openxmlformats.org/officeDocument/2006/relationships/tags" Target="../tags/tag2.xml"/><Relationship Id="rId15" Type="http://schemas.openxmlformats.org/officeDocument/2006/relationships/image" Target="../media/image2.png"/><Relationship Id="rId10" Type="http://schemas.openxmlformats.org/officeDocument/2006/relationships/tags" Target="../tags/tag7.xml"/><Relationship Id="rId4" Type="http://schemas.openxmlformats.org/officeDocument/2006/relationships/tags" Target="../tags/tag1.xml"/><Relationship Id="rId9" Type="http://schemas.openxmlformats.org/officeDocument/2006/relationships/tags" Target="../tags/tag6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" name="think-cell Slide" r:id="rId13" imgW="360" imgH="360" progId="">
                  <p:embed/>
                </p:oleObj>
              </mc:Choice>
              <mc:Fallback>
                <p:oleObj name="think-cell Slide" r:id="rId13" imgW="360" imgH="360" progId="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3" y="0"/>
            <a:ext cx="9143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6"/>
            </p:custDataLst>
          </p:nvPr>
        </p:nvSpPr>
        <p:spPr>
          <a:xfrm>
            <a:off x="298516" y="1501977"/>
            <a:ext cx="8845484" cy="4636540"/>
          </a:xfrm>
          <a:prstGeom prst="rect">
            <a:avLst/>
          </a:prstGeom>
        </p:spPr>
        <p:txBody>
          <a:bodyPr vert="horz" lIns="0" tIns="33059" rIns="33059" bIns="33059" rtlCol="0">
            <a:noAutofit/>
          </a:bodyPr>
          <a:lstStyle/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7"/>
            </p:custDataLst>
          </p:nvPr>
        </p:nvSpPr>
        <p:spPr>
          <a:xfrm>
            <a:off x="8827275" y="6661691"/>
            <a:ext cx="110608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defTabSz="957756"/>
            <a:fld id="{6A895693-0027-4F28-9367-92E39A51F51C}" type="slidenum">
              <a:rPr lang="en-US" sz="700">
                <a:solidFill>
                  <a:srgbClr val="998C85"/>
                </a:solidFill>
              </a:rPr>
              <a:pPr algn="ctr" defTabSz="957756"/>
              <a:t>‹#›</a:t>
            </a:fld>
            <a:endParaRPr lang="en-US" sz="700" dirty="0">
              <a:solidFill>
                <a:srgbClr val="998C85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3" y="676402"/>
            <a:ext cx="9143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pPr defTabSz="957756"/>
            <a:endParaRPr lang="fr-FR" sz="1900" dirty="0">
              <a:solidFill>
                <a:srgbClr val="263147"/>
              </a:solidFill>
            </a:endParaRPr>
          </a:p>
        </p:txBody>
      </p:sp>
      <p:grpSp>
        <p:nvGrpSpPr>
          <p:cNvPr id="4" name="Group 3"/>
          <p:cNvGrpSpPr/>
          <p:nvPr userDrawn="1"/>
        </p:nvGrpSpPr>
        <p:grpSpPr>
          <a:xfrm>
            <a:off x="6223228" y="6427228"/>
            <a:ext cx="2455979" cy="379683"/>
            <a:chOff x="6741830" y="6427223"/>
            <a:chExt cx="2660644" cy="379683"/>
          </a:xfrm>
        </p:grpSpPr>
        <p:sp>
          <p:nvSpPr>
            <p:cNvPr id="12" name="Rectangle 11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6741830" y="6623403"/>
              <a:ext cx="2660644" cy="18350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square" lIns="35997" tIns="35997" rIns="35997" bIns="35997" anchor="b" anchorCtr="0">
              <a:noAutofit/>
            </a:bodyPr>
            <a:lstStyle/>
            <a:p>
              <a:pPr algn="r" defTabSz="995445" eaLnBrk="0" hangingPunct="0">
                <a:lnSpc>
                  <a:spcPct val="90000"/>
                </a:lnSpc>
                <a:spcBef>
                  <a:spcPct val="10000"/>
                </a:spcBef>
                <a:defRPr/>
              </a:pPr>
              <a:r>
                <a:rPr lang="en-US" altLang="en-US" sz="700" dirty="0">
                  <a:solidFill>
                    <a:srgbClr val="998C85"/>
                  </a:solidFill>
                  <a:cs typeface="Helvetica Light"/>
                </a:rPr>
                <a:t>Copyright © Capgemini . All Rights Reserved</a:t>
              </a:r>
            </a:p>
          </p:txBody>
        </p:sp>
        <p:sp>
          <p:nvSpPr>
            <p:cNvPr id="13" name="Rectangle 12"/>
            <p:cNvSpPr/>
            <p:nvPr>
              <p:custDataLst>
                <p:tags r:id="rId12"/>
              </p:custDataLst>
            </p:nvPr>
          </p:nvSpPr>
          <p:spPr>
            <a:xfrm>
              <a:off x="7487920" y="6427223"/>
              <a:ext cx="1914554" cy="195814"/>
            </a:xfrm>
            <a:prstGeom prst="rect">
              <a:avLst/>
            </a:prstGeom>
          </p:spPr>
          <p:txBody>
            <a:bodyPr wrap="none" lIns="35997" tIns="35997" rIns="35997" bIns="35997" anchor="b" anchorCtr="0">
              <a:noAutofit/>
            </a:bodyPr>
            <a:lstStyle/>
            <a:p>
              <a:pPr algn="r" defTabSz="957756"/>
              <a:r>
                <a:rPr lang="en-US" sz="700" dirty="0">
                  <a:solidFill>
                    <a:srgbClr val="998C85"/>
                  </a:solidFill>
                </a:rPr>
                <a:t>Profiles</a:t>
              </a:r>
              <a:r>
                <a:rPr lang="en-US" sz="700" baseline="0" dirty="0">
                  <a:solidFill>
                    <a:srgbClr val="998C85"/>
                  </a:solidFill>
                </a:rPr>
                <a:t> with Account Experience for UOB- Capgemini</a:t>
              </a:r>
              <a:r>
                <a:rPr lang="en-US" sz="700" dirty="0">
                  <a:solidFill>
                    <a:srgbClr val="998C85"/>
                  </a:solidFill>
                </a:rPr>
                <a:t>  |  July 2017</a:t>
              </a:r>
            </a:p>
          </p:txBody>
        </p:sp>
      </p:grpSp>
      <p:cxnSp>
        <p:nvCxnSpPr>
          <p:cNvPr id="15" name="Straight Connector 5"/>
          <p:cNvCxnSpPr/>
          <p:nvPr>
            <p:custDataLst>
              <p:tags r:id="rId9"/>
            </p:custDataLst>
          </p:nvPr>
        </p:nvCxnSpPr>
        <p:spPr>
          <a:xfrm flipH="1">
            <a:off x="3" y="6362700"/>
            <a:ext cx="9143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03" descr="C:\Users\UserSim\Desktop\Capgemini\Capgemini_logo_cmyk.png"/>
          <p:cNvPicPr>
            <a:picLocks noChangeAspect="1" noChangeArrowheads="1"/>
          </p:cNvPicPr>
          <p:nvPr userDrawn="1">
            <p:custDataLst>
              <p:tags r:id="rId10"/>
            </p:custDataLst>
          </p:nvPr>
        </p:nvPicPr>
        <p:blipFill>
          <a:blip r:embed="rId15" cstate="email"/>
          <a:srcRect/>
          <a:stretch>
            <a:fillRect/>
          </a:stretch>
        </p:blipFill>
        <p:spPr bwMode="auto">
          <a:xfrm>
            <a:off x="167497" y="6478810"/>
            <a:ext cx="1305685" cy="3274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958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sldNum="0" hdr="0" dt="0"/>
  <p:txStyles>
    <p:titleStyle>
      <a:lvl1pPr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spcBef>
          <a:spcPts val="0"/>
        </a:spcBef>
        <a:buClr>
          <a:schemeClr val="accent5"/>
        </a:buClr>
        <a:buFont typeface="Wingdings" pitchFamily="2" charset="2"/>
        <a:buChar char="§"/>
        <a:defRPr sz="2200" b="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spcBef>
          <a:spcPts val="0"/>
        </a:spcBef>
        <a:buClr>
          <a:schemeClr val="accent3"/>
        </a:buClr>
        <a:buFont typeface="Wingdings" pitchFamily="2" charset="2"/>
        <a:buChar char="§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spcBef>
          <a:spcPts val="0"/>
        </a:spcBef>
        <a:buClr>
          <a:schemeClr val="accent2"/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spcBef>
          <a:spcPts val="0"/>
        </a:spcBef>
        <a:buClr>
          <a:schemeClr val="bg2"/>
        </a:buClr>
        <a:buFont typeface="Arial" pitchFamily="34" charset="0"/>
        <a:buChar char="–"/>
        <a:defRPr sz="15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>
            <a:spLocks/>
          </p:cNvSpPr>
          <p:nvPr/>
        </p:nvSpPr>
        <p:spPr>
          <a:xfrm>
            <a:off x="152400" y="1219201"/>
            <a:ext cx="1731082" cy="512298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0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756"/>
            <a:endParaRPr lang="en-US" sz="2400" dirty="0">
              <a:solidFill>
                <a:srgbClr val="998C85">
                  <a:lumMod val="50000"/>
                </a:srgbClr>
              </a:solidFill>
            </a:endParaRPr>
          </a:p>
        </p:txBody>
      </p:sp>
      <p:sp>
        <p:nvSpPr>
          <p:cNvPr id="64" name="Title 63"/>
          <p:cNvSpPr>
            <a:spLocks noGrp="1"/>
          </p:cNvSpPr>
          <p:nvPr>
            <p:ph type="title"/>
          </p:nvPr>
        </p:nvSpPr>
        <p:spPr>
          <a:xfrm>
            <a:off x="3" y="152401"/>
            <a:ext cx="9143999" cy="685799"/>
          </a:xfrm>
        </p:spPr>
        <p:txBody>
          <a:bodyPr/>
          <a:lstStyle/>
          <a:p>
            <a:r>
              <a:rPr lang="en-US" b="1" dirty="0" smtClean="0">
                <a:latin typeface="Arial Narrow" panose="020B0606020202030204" pitchFamily="34" charset="0"/>
              </a:rPr>
              <a:t>Manika Goel</a:t>
            </a:r>
            <a:endParaRPr lang="en-US" b="1" dirty="0">
              <a:latin typeface="Arial Narrow" panose="020B0606020202030204" pitchFamily="34" charset="0"/>
            </a:endParaRPr>
          </a:p>
        </p:txBody>
      </p:sp>
      <p:grpSp>
        <p:nvGrpSpPr>
          <p:cNvPr id="2" name="Group 26"/>
          <p:cNvGrpSpPr/>
          <p:nvPr/>
        </p:nvGrpSpPr>
        <p:grpSpPr>
          <a:xfrm>
            <a:off x="1676400" y="1219201"/>
            <a:ext cx="7162800" cy="821814"/>
            <a:chOff x="1816100" y="1495958"/>
            <a:chExt cx="7759700" cy="769493"/>
          </a:xfrm>
        </p:grpSpPr>
        <p:grpSp>
          <p:nvGrpSpPr>
            <p:cNvPr id="3" name="Group 30"/>
            <p:cNvGrpSpPr/>
            <p:nvPr/>
          </p:nvGrpSpPr>
          <p:grpSpPr>
            <a:xfrm>
              <a:off x="1816100" y="1495958"/>
              <a:ext cx="7714989" cy="341594"/>
              <a:chOff x="1816100" y="1495958"/>
              <a:chExt cx="7714989" cy="341594"/>
            </a:xfrm>
          </p:grpSpPr>
          <p:sp>
            <p:nvSpPr>
              <p:cNvPr id="46" name="Rectangle 45"/>
              <p:cNvSpPr>
                <a:spLocks/>
              </p:cNvSpPr>
              <p:nvPr/>
            </p:nvSpPr>
            <p:spPr>
              <a:xfrm>
                <a:off x="1816100" y="1495958"/>
                <a:ext cx="7714989" cy="21404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57756"/>
                <a:r>
                  <a:rPr lang="en-US" sz="1050" b="1" dirty="0">
                    <a:solidFill>
                      <a:prstClr val="white"/>
                    </a:solidFill>
                  </a:rPr>
                  <a:t>Profile</a:t>
                </a:r>
              </a:p>
            </p:txBody>
          </p:sp>
          <p:sp>
            <p:nvSpPr>
              <p:cNvPr id="47" name="Isosceles Triangle 4"/>
              <p:cNvSpPr/>
              <p:nvPr/>
            </p:nvSpPr>
            <p:spPr>
              <a:xfrm rot="16200000">
                <a:off x="1908037" y="1618070"/>
                <a:ext cx="127546" cy="311417"/>
              </a:xfrm>
              <a:custGeom>
                <a:avLst/>
                <a:gdLst>
                  <a:gd name="connsiteX0" fmla="*/ 0 w 138113"/>
                  <a:gd name="connsiteY0" fmla="*/ 344870 h 344870"/>
                  <a:gd name="connsiteX1" fmla="*/ 69057 w 138113"/>
                  <a:gd name="connsiteY1" fmla="*/ 0 h 344870"/>
                  <a:gd name="connsiteX2" fmla="*/ 138113 w 138113"/>
                  <a:gd name="connsiteY2" fmla="*/ 344870 h 344870"/>
                  <a:gd name="connsiteX3" fmla="*/ 0 w 138113"/>
                  <a:gd name="connsiteY3" fmla="*/ 344870 h 344870"/>
                  <a:gd name="connsiteX0" fmla="*/ 0 w 140495"/>
                  <a:gd name="connsiteY0" fmla="*/ 468692 h 468692"/>
                  <a:gd name="connsiteX1" fmla="*/ 140495 w 140495"/>
                  <a:gd name="connsiteY1" fmla="*/ 0 h 468692"/>
                  <a:gd name="connsiteX2" fmla="*/ 138113 w 140495"/>
                  <a:gd name="connsiteY2" fmla="*/ 468692 h 468692"/>
                  <a:gd name="connsiteX3" fmla="*/ 0 w 140495"/>
                  <a:gd name="connsiteY3" fmla="*/ 468692 h 468692"/>
                  <a:gd name="connsiteX0" fmla="*/ 0 w 138113"/>
                  <a:gd name="connsiteY0" fmla="*/ 461546 h 461546"/>
                  <a:gd name="connsiteX1" fmla="*/ 135733 w 138113"/>
                  <a:gd name="connsiteY1" fmla="*/ 0 h 461546"/>
                  <a:gd name="connsiteX2" fmla="*/ 138113 w 138113"/>
                  <a:gd name="connsiteY2" fmla="*/ 461546 h 461546"/>
                  <a:gd name="connsiteX3" fmla="*/ 0 w 138113"/>
                  <a:gd name="connsiteY3" fmla="*/ 461546 h 461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113" h="461546">
                    <a:moveTo>
                      <a:pt x="0" y="461546"/>
                    </a:moveTo>
                    <a:lnTo>
                      <a:pt x="135733" y="0"/>
                    </a:lnTo>
                    <a:cubicBezTo>
                      <a:pt x="136526" y="153849"/>
                      <a:pt x="137320" y="307697"/>
                      <a:pt x="138113" y="461546"/>
                    </a:cubicBezTo>
                    <a:lnTo>
                      <a:pt x="0" y="461546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57756"/>
                <a:endParaRPr lang="en-US" sz="2000" dirty="0">
                  <a:solidFill>
                    <a:srgbClr val="998C85">
                      <a:lumMod val="50000"/>
                    </a:srgbClr>
                  </a:solidFill>
                </a:endParaRPr>
              </a:p>
            </p:txBody>
          </p:sp>
        </p:grpSp>
        <p:sp>
          <p:nvSpPr>
            <p:cNvPr id="32" name="TextBox 31"/>
            <p:cNvSpPr txBox="1">
              <a:spLocks/>
            </p:cNvSpPr>
            <p:nvPr/>
          </p:nvSpPr>
          <p:spPr>
            <a:xfrm>
              <a:off x="1875099" y="1638656"/>
              <a:ext cx="7700701" cy="6267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5760" rtlCol="0">
              <a:spAutoFit/>
            </a:bodyPr>
            <a:lstStyle/>
            <a:p>
              <a:pPr marL="109538" indent="-109538" defTabSz="957756">
                <a:lnSpc>
                  <a:spcPts val="1500"/>
                </a:lnSpc>
                <a:spcAft>
                  <a:spcPts val="200"/>
                </a:spcAft>
                <a:buClr>
                  <a:srgbClr val="0098C7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altLang="en-US" sz="1050" dirty="0">
                  <a:solidFill>
                    <a:srgbClr val="998C85">
                      <a:lumMod val="50000"/>
                    </a:srgbClr>
                  </a:solidFill>
                </a:rPr>
                <a:t>Manika has an overall 4.5+ Years of experience in testing </a:t>
              </a:r>
              <a:r>
                <a:rPr lang="en-US" altLang="en-US" sz="1050" dirty="0" smtClean="0">
                  <a:solidFill>
                    <a:srgbClr val="998C85">
                      <a:lumMod val="50000"/>
                    </a:srgbClr>
                  </a:solidFill>
                </a:rPr>
                <a:t>software</a:t>
              </a:r>
              <a:r>
                <a:rPr lang="en-US" sz="1050" dirty="0" smtClean="0">
                  <a:solidFill>
                    <a:srgbClr val="998C85">
                      <a:lumMod val="50000"/>
                    </a:srgbClr>
                  </a:solidFill>
                </a:rPr>
                <a:t> </a:t>
              </a:r>
              <a:r>
                <a:rPr lang="en-US" sz="1050" dirty="0">
                  <a:solidFill>
                    <a:srgbClr val="998C85">
                      <a:lumMod val="50000"/>
                    </a:srgbClr>
                  </a:solidFill>
                </a:rPr>
                <a:t>applications and products</a:t>
              </a:r>
              <a:r>
                <a:rPr lang="en-US" altLang="en-US" sz="1050" dirty="0">
                  <a:solidFill>
                    <a:srgbClr val="998C85">
                      <a:lumMod val="50000"/>
                    </a:srgbClr>
                  </a:solidFill>
                </a:rPr>
                <a:t>. She holds a Bachelor’s degree in Electronics and Communication Engineering and has been associated with </a:t>
              </a:r>
              <a:r>
                <a:rPr lang="en-US" altLang="en-US" sz="1050" dirty="0" err="1">
                  <a:solidFill>
                    <a:srgbClr val="998C85">
                      <a:lumMod val="50000"/>
                    </a:srgbClr>
                  </a:solidFill>
                </a:rPr>
                <a:t>Capgemini</a:t>
              </a:r>
              <a:r>
                <a:rPr lang="en-US" altLang="en-US" sz="1050" dirty="0">
                  <a:solidFill>
                    <a:srgbClr val="998C85">
                      <a:lumMod val="50000"/>
                    </a:srgbClr>
                  </a:solidFill>
                </a:rPr>
                <a:t> for past 1 Month. Prior to </a:t>
              </a:r>
              <a:r>
                <a:rPr lang="en-US" altLang="en-US" sz="1050" dirty="0" err="1">
                  <a:solidFill>
                    <a:srgbClr val="998C85">
                      <a:lumMod val="50000"/>
                    </a:srgbClr>
                  </a:solidFill>
                </a:rPr>
                <a:t>Capgemini</a:t>
              </a:r>
              <a:r>
                <a:rPr lang="en-US" altLang="en-US" sz="1050" dirty="0">
                  <a:solidFill>
                    <a:srgbClr val="998C85">
                      <a:lumMod val="50000"/>
                    </a:srgbClr>
                  </a:solidFill>
                </a:rPr>
                <a:t>, she worked for </a:t>
              </a:r>
              <a:r>
                <a:rPr lang="en-US" altLang="en-US" sz="1050" dirty="0" smtClean="0">
                  <a:solidFill>
                    <a:srgbClr val="998C85">
                      <a:lumMod val="50000"/>
                    </a:srgbClr>
                  </a:solidFill>
                </a:rPr>
                <a:t>Infosys.</a:t>
              </a:r>
              <a:endParaRPr lang="en-US" sz="1050" dirty="0">
                <a:solidFill>
                  <a:srgbClr val="998C85">
                    <a:lumMod val="50000"/>
                  </a:srgbClr>
                </a:solidFill>
              </a:endParaRPr>
            </a:p>
          </p:txBody>
        </p:sp>
      </p:grpSp>
      <p:grpSp>
        <p:nvGrpSpPr>
          <p:cNvPr id="4" name="Group 47"/>
          <p:cNvGrpSpPr/>
          <p:nvPr/>
        </p:nvGrpSpPr>
        <p:grpSpPr>
          <a:xfrm>
            <a:off x="1676400" y="1981200"/>
            <a:ext cx="7162800" cy="1793132"/>
            <a:chOff x="1875100" y="2433471"/>
            <a:chExt cx="7759700" cy="2056554"/>
          </a:xfrm>
        </p:grpSpPr>
        <p:sp>
          <p:nvSpPr>
            <p:cNvPr id="51" name="Rectangle 50"/>
            <p:cNvSpPr>
              <a:spLocks/>
            </p:cNvSpPr>
            <p:nvPr/>
          </p:nvSpPr>
          <p:spPr>
            <a:xfrm>
              <a:off x="1875100" y="2433471"/>
              <a:ext cx="7759700" cy="24844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pPr defTabSz="957756"/>
              <a:r>
                <a:rPr lang="en-US" sz="1050" b="1" dirty="0">
                  <a:solidFill>
                    <a:prstClr val="white"/>
                  </a:solidFill>
                </a:rPr>
                <a:t>Competences</a:t>
              </a:r>
            </a:p>
          </p:txBody>
        </p:sp>
        <p:sp>
          <p:nvSpPr>
            <p:cNvPr id="50" name="TextBox 49"/>
            <p:cNvSpPr txBox="1">
              <a:spLocks/>
            </p:cNvSpPr>
            <p:nvPr/>
          </p:nvSpPr>
          <p:spPr>
            <a:xfrm>
              <a:off x="1875100" y="2695655"/>
              <a:ext cx="7677150" cy="179437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5760" rtlCol="0">
              <a:spAutoFit/>
            </a:bodyPr>
            <a:lstStyle>
              <a:defPPr>
                <a:defRPr lang="en-US"/>
              </a:defPPr>
              <a:lvl1pPr marL="109538" indent="-109538" defTabSz="957756">
                <a:spcAft>
                  <a:spcPts val="200"/>
                </a:spcAft>
                <a:buClr>
                  <a:srgbClr val="0098C7"/>
                </a:buClr>
                <a:buFont typeface="Wingdings" panose="05000000000000000000" pitchFamily="2" charset="2"/>
                <a:buChar char="§"/>
                <a:defRPr sz="1050">
                  <a:solidFill>
                    <a:srgbClr val="998C85">
                      <a:lumMod val="50000"/>
                    </a:srgbClr>
                  </a:solidFill>
                </a:defRPr>
              </a:lvl1pPr>
            </a:lstStyle>
            <a:p>
              <a:r>
                <a:rPr lang="en-US" altLang="en-US" dirty="0"/>
                <a:t>Expertise</a:t>
              </a:r>
              <a:r>
                <a:rPr lang="en-US" dirty="0"/>
                <a:t> in QA process and Smoke, Functional, Regression, and System Integration testing.</a:t>
              </a:r>
            </a:p>
            <a:p>
              <a:r>
                <a:rPr lang="en-US" dirty="0"/>
                <a:t>Expertise in Test Automation (UI) with rich experience in automation tools viz. Selenium </a:t>
              </a:r>
              <a:r>
                <a:rPr lang="en-US" dirty="0" err="1"/>
                <a:t>WebDriver</a:t>
              </a:r>
              <a:r>
                <a:rPr lang="en-US" dirty="0"/>
                <a:t> (Java, C#)</a:t>
              </a:r>
            </a:p>
            <a:p>
              <a:r>
                <a:rPr lang="en-US" dirty="0"/>
                <a:t> Expertise in BDD and testing  web applications in Agile environment.</a:t>
              </a:r>
            </a:p>
            <a:p>
              <a:pPr lvl="0"/>
              <a:r>
                <a:rPr lang="en-US" dirty="0"/>
                <a:t>Expertise in working with frameworks like </a:t>
              </a:r>
              <a:r>
                <a:rPr lang="en-US" dirty="0" err="1"/>
                <a:t>Specflow</a:t>
              </a:r>
              <a:r>
                <a:rPr lang="en-US" dirty="0"/>
                <a:t>, Cucumber, </a:t>
              </a:r>
              <a:r>
                <a:rPr lang="en-US" dirty="0" err="1"/>
                <a:t>TestNG</a:t>
              </a:r>
              <a:endParaRPr lang="en-US" dirty="0"/>
            </a:p>
            <a:p>
              <a:pPr lvl="0"/>
              <a:r>
                <a:rPr lang="en-US" dirty="0"/>
                <a:t>Expertise in </a:t>
              </a:r>
              <a:r>
                <a:rPr lang="en-US" smtClean="0"/>
                <a:t>SQL/PLSQL queries.</a:t>
              </a:r>
              <a:endParaRPr lang="en-US" dirty="0"/>
            </a:p>
            <a:p>
              <a:pPr lvl="0"/>
              <a:r>
                <a:rPr lang="en-US" dirty="0"/>
                <a:t>Good exposure in Banking domain.</a:t>
              </a:r>
            </a:p>
            <a:p>
              <a:pPr lvl="0"/>
              <a:r>
                <a:rPr lang="en-US" dirty="0"/>
                <a:t>Good communication skills and a good team player.</a:t>
              </a:r>
            </a:p>
            <a:p>
              <a:pPr lvl="0"/>
              <a:endParaRPr lang="en-US" dirty="0"/>
            </a:p>
          </p:txBody>
        </p:sp>
      </p:grpSp>
      <p:grpSp>
        <p:nvGrpSpPr>
          <p:cNvPr id="8" name="Group 57"/>
          <p:cNvGrpSpPr/>
          <p:nvPr/>
        </p:nvGrpSpPr>
        <p:grpSpPr>
          <a:xfrm>
            <a:off x="1743217" y="3657598"/>
            <a:ext cx="7158252" cy="2967166"/>
            <a:chOff x="1875101" y="3470742"/>
            <a:chExt cx="7754774" cy="2476973"/>
          </a:xfrm>
        </p:grpSpPr>
        <p:grpSp>
          <p:nvGrpSpPr>
            <p:cNvPr id="9" name="Group 58"/>
            <p:cNvGrpSpPr/>
            <p:nvPr/>
          </p:nvGrpSpPr>
          <p:grpSpPr>
            <a:xfrm>
              <a:off x="1904049" y="3470742"/>
              <a:ext cx="7725826" cy="300284"/>
              <a:chOff x="1904049" y="3470742"/>
              <a:chExt cx="7725826" cy="300284"/>
            </a:xfrm>
          </p:grpSpPr>
          <p:sp>
            <p:nvSpPr>
              <p:cNvPr id="61" name="Rectangle 60"/>
              <p:cNvSpPr>
                <a:spLocks/>
              </p:cNvSpPr>
              <p:nvPr/>
            </p:nvSpPr>
            <p:spPr>
              <a:xfrm>
                <a:off x="1914886" y="3470742"/>
                <a:ext cx="7714989" cy="16991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defTabSz="957756"/>
                <a:r>
                  <a:rPr lang="en-US" sz="1050" b="1" dirty="0">
                    <a:solidFill>
                      <a:prstClr val="white"/>
                    </a:solidFill>
                  </a:rPr>
                  <a:t>Professional Experience</a:t>
                </a:r>
              </a:p>
            </p:txBody>
          </p:sp>
          <p:sp>
            <p:nvSpPr>
              <p:cNvPr id="62" name="Isosceles Triangle 4"/>
              <p:cNvSpPr/>
              <p:nvPr/>
            </p:nvSpPr>
            <p:spPr>
              <a:xfrm rot="16200000">
                <a:off x="1995984" y="3551544"/>
                <a:ext cx="127547" cy="311417"/>
              </a:xfrm>
              <a:custGeom>
                <a:avLst/>
                <a:gdLst>
                  <a:gd name="connsiteX0" fmla="*/ 0 w 138113"/>
                  <a:gd name="connsiteY0" fmla="*/ 344870 h 344870"/>
                  <a:gd name="connsiteX1" fmla="*/ 69057 w 138113"/>
                  <a:gd name="connsiteY1" fmla="*/ 0 h 344870"/>
                  <a:gd name="connsiteX2" fmla="*/ 138113 w 138113"/>
                  <a:gd name="connsiteY2" fmla="*/ 344870 h 344870"/>
                  <a:gd name="connsiteX3" fmla="*/ 0 w 138113"/>
                  <a:gd name="connsiteY3" fmla="*/ 344870 h 344870"/>
                  <a:gd name="connsiteX0" fmla="*/ 0 w 140495"/>
                  <a:gd name="connsiteY0" fmla="*/ 468692 h 468692"/>
                  <a:gd name="connsiteX1" fmla="*/ 140495 w 140495"/>
                  <a:gd name="connsiteY1" fmla="*/ 0 h 468692"/>
                  <a:gd name="connsiteX2" fmla="*/ 138113 w 140495"/>
                  <a:gd name="connsiteY2" fmla="*/ 468692 h 468692"/>
                  <a:gd name="connsiteX3" fmla="*/ 0 w 140495"/>
                  <a:gd name="connsiteY3" fmla="*/ 468692 h 468692"/>
                  <a:gd name="connsiteX0" fmla="*/ 0 w 138113"/>
                  <a:gd name="connsiteY0" fmla="*/ 461546 h 461546"/>
                  <a:gd name="connsiteX1" fmla="*/ 135733 w 138113"/>
                  <a:gd name="connsiteY1" fmla="*/ 0 h 461546"/>
                  <a:gd name="connsiteX2" fmla="*/ 138113 w 138113"/>
                  <a:gd name="connsiteY2" fmla="*/ 461546 h 461546"/>
                  <a:gd name="connsiteX3" fmla="*/ 0 w 138113"/>
                  <a:gd name="connsiteY3" fmla="*/ 461546 h 461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113" h="461546">
                    <a:moveTo>
                      <a:pt x="0" y="461546"/>
                    </a:moveTo>
                    <a:lnTo>
                      <a:pt x="135733" y="0"/>
                    </a:lnTo>
                    <a:cubicBezTo>
                      <a:pt x="136526" y="153849"/>
                      <a:pt x="137320" y="307697"/>
                      <a:pt x="138113" y="461546"/>
                    </a:cubicBezTo>
                    <a:lnTo>
                      <a:pt x="0" y="461546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57756"/>
                <a:endParaRPr lang="en-US" sz="2000" dirty="0">
                  <a:solidFill>
                    <a:srgbClr val="998C85">
                      <a:lumMod val="50000"/>
                    </a:srgbClr>
                  </a:solidFill>
                </a:endParaRPr>
              </a:p>
            </p:txBody>
          </p:sp>
        </p:grpSp>
        <p:sp>
          <p:nvSpPr>
            <p:cNvPr id="60" name="TextBox 59"/>
            <p:cNvSpPr txBox="1">
              <a:spLocks/>
            </p:cNvSpPr>
            <p:nvPr/>
          </p:nvSpPr>
          <p:spPr>
            <a:xfrm>
              <a:off x="1875101" y="3643480"/>
              <a:ext cx="7687316" cy="23042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5760" rtlCol="0">
              <a:spAutoFit/>
            </a:bodyPr>
            <a:lstStyle/>
            <a:p>
              <a:pPr marL="109538" lvl="2" indent="-109538" defTabSz="957756">
                <a:spcBef>
                  <a:spcPct val="20000"/>
                </a:spcBef>
                <a:spcAft>
                  <a:spcPts val="200"/>
                </a:spcAft>
                <a:buClr>
                  <a:srgbClr val="0098C7"/>
                </a:buClr>
                <a:buFont typeface="Wingdings" panose="05000000000000000000" pitchFamily="2" charset="2"/>
                <a:buChar char="§"/>
                <a:defRPr/>
              </a:pPr>
              <a:endParaRPr lang="en-US" altLang="en-US" sz="1050" dirty="0" smtClean="0">
                <a:solidFill>
                  <a:srgbClr val="998C85">
                    <a:lumMod val="50000"/>
                  </a:srgbClr>
                </a:solidFill>
              </a:endParaRPr>
            </a:p>
            <a:p>
              <a:pPr marL="109538" lvl="2" indent="-109538" defTabSz="957756">
                <a:spcBef>
                  <a:spcPct val="20000"/>
                </a:spcBef>
                <a:spcAft>
                  <a:spcPts val="200"/>
                </a:spcAft>
                <a:buClr>
                  <a:srgbClr val="0098C7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altLang="en-US" sz="1050" dirty="0" smtClean="0">
                  <a:solidFill>
                    <a:srgbClr val="998C85">
                      <a:lumMod val="50000"/>
                    </a:srgbClr>
                  </a:solidFill>
                </a:rPr>
                <a:t>Adept in different phases of Software Testing life cycle (STLC) including creation of Test Strategy, Test Plan, Test Execution, Automation, Defect management and resolution, Reporting. </a:t>
              </a:r>
            </a:p>
            <a:p>
              <a:pPr marL="109538" lvl="2" indent="-109538" defTabSz="957756">
                <a:spcBef>
                  <a:spcPct val="20000"/>
                </a:spcBef>
                <a:spcAft>
                  <a:spcPts val="200"/>
                </a:spcAft>
                <a:buClr>
                  <a:srgbClr val="0098C7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altLang="en-US" sz="1050" dirty="0" smtClean="0">
                  <a:solidFill>
                    <a:srgbClr val="998C85">
                      <a:lumMod val="50000"/>
                    </a:srgbClr>
                  </a:solidFill>
                </a:rPr>
                <a:t>Involved </a:t>
              </a:r>
              <a:r>
                <a:rPr lang="en-US" altLang="en-US" sz="1050" dirty="0">
                  <a:solidFill>
                    <a:srgbClr val="998C85">
                      <a:lumMod val="50000"/>
                    </a:srgbClr>
                  </a:solidFill>
                </a:rPr>
                <a:t>in understanding user stories, creating feature files, </a:t>
              </a:r>
              <a:r>
                <a:rPr lang="en-US" sz="1050" dirty="0">
                  <a:solidFill>
                    <a:srgbClr val="998C85">
                      <a:lumMod val="50000"/>
                    </a:srgbClr>
                  </a:solidFill>
                </a:rPr>
                <a:t>Estimate the testing requirements and develop test plans, test approach, test procedures based on the test strategy. </a:t>
              </a:r>
            </a:p>
            <a:p>
              <a:pPr marL="109538" lvl="2" indent="-109538" defTabSz="957756">
                <a:spcBef>
                  <a:spcPct val="20000"/>
                </a:spcBef>
                <a:spcAft>
                  <a:spcPts val="200"/>
                </a:spcAft>
                <a:buClr>
                  <a:srgbClr val="0098C7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altLang="en-US" sz="1050" dirty="0">
                  <a:solidFill>
                    <a:srgbClr val="998C85">
                      <a:lumMod val="50000"/>
                    </a:srgbClr>
                  </a:solidFill>
                </a:rPr>
                <a:t>Worked as an automation tester using Selenium </a:t>
              </a:r>
              <a:r>
                <a:rPr lang="en-US" altLang="en-US" sz="1050" dirty="0" err="1">
                  <a:solidFill>
                    <a:srgbClr val="998C85">
                      <a:lumMod val="50000"/>
                    </a:srgbClr>
                  </a:solidFill>
                </a:rPr>
                <a:t>WebDriver</a:t>
              </a:r>
              <a:r>
                <a:rPr lang="en-US" altLang="en-US" sz="1050" dirty="0">
                  <a:solidFill>
                    <a:srgbClr val="998C85">
                      <a:lumMod val="50000"/>
                    </a:srgbClr>
                  </a:solidFill>
                </a:rPr>
                <a:t>. Responsible for Functional and regression testing. Used  tools such as HP ALM for defect logging.</a:t>
              </a:r>
            </a:p>
            <a:p>
              <a:pPr marL="109538" lvl="2" indent="-109538" defTabSz="957756">
                <a:spcBef>
                  <a:spcPct val="20000"/>
                </a:spcBef>
                <a:spcAft>
                  <a:spcPts val="200"/>
                </a:spcAft>
                <a:buClr>
                  <a:srgbClr val="0098C7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altLang="en-US" sz="1050" dirty="0">
                  <a:solidFill>
                    <a:srgbClr val="998C85">
                      <a:lumMod val="50000"/>
                    </a:srgbClr>
                  </a:solidFill>
                </a:rPr>
                <a:t>Performed requirement analysis, Black box testing, scenario identification for Automation script development and execution using Selenium, </a:t>
              </a:r>
              <a:r>
                <a:rPr lang="en-US" altLang="en-US" sz="1050" dirty="0" err="1">
                  <a:solidFill>
                    <a:srgbClr val="998C85">
                      <a:lumMod val="50000"/>
                    </a:srgbClr>
                  </a:solidFill>
                </a:rPr>
                <a:t>TestNG</a:t>
              </a:r>
              <a:r>
                <a:rPr lang="en-US" altLang="en-US" sz="1050" dirty="0">
                  <a:solidFill>
                    <a:srgbClr val="998C85">
                      <a:lumMod val="50000"/>
                    </a:srgbClr>
                  </a:solidFill>
                </a:rPr>
                <a:t> and Maven build tool .Ensured there are no gaps in test coverage using Requirement Traceability matrix.</a:t>
              </a:r>
            </a:p>
            <a:p>
              <a:pPr marL="109538" lvl="2" indent="-109538" defTabSz="957756">
                <a:spcBef>
                  <a:spcPct val="20000"/>
                </a:spcBef>
                <a:spcAft>
                  <a:spcPts val="200"/>
                </a:spcAft>
                <a:buClr>
                  <a:srgbClr val="0098C7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altLang="en-US" sz="1050" dirty="0">
                  <a:solidFill>
                    <a:srgbClr val="998C85">
                      <a:lumMod val="50000"/>
                    </a:srgbClr>
                  </a:solidFill>
                </a:rPr>
                <a:t>Worked as an Automation tester in a pure Agile project. Got a good experience in Agile methodologies like Agile Scrum. Involved in Daily Stand up call.</a:t>
              </a:r>
            </a:p>
            <a:p>
              <a:pPr marL="109538" lvl="2" indent="-109538" defTabSz="957756">
                <a:spcBef>
                  <a:spcPct val="20000"/>
                </a:spcBef>
                <a:spcAft>
                  <a:spcPts val="200"/>
                </a:spcAft>
                <a:buClr>
                  <a:srgbClr val="0098C7"/>
                </a:buClr>
                <a:buFont typeface="Wingdings" panose="05000000000000000000" pitchFamily="2" charset="2"/>
                <a:buChar char="§"/>
                <a:defRPr/>
              </a:pPr>
              <a:endParaRPr lang="en-US" altLang="en-US" sz="1050" dirty="0">
                <a:solidFill>
                  <a:srgbClr val="998C85">
                    <a:lumMod val="50000"/>
                  </a:srgbClr>
                </a:solidFill>
              </a:endParaRPr>
            </a:p>
            <a:p>
              <a:pPr marL="109538" lvl="2" indent="-109538" defTabSz="957756">
                <a:spcBef>
                  <a:spcPct val="20000"/>
                </a:spcBef>
                <a:spcAft>
                  <a:spcPts val="200"/>
                </a:spcAft>
                <a:buClr>
                  <a:srgbClr val="0098C7"/>
                </a:buClr>
                <a:buFont typeface="Wingdings" panose="05000000000000000000" pitchFamily="2" charset="2"/>
                <a:buChar char="§"/>
                <a:defRPr/>
              </a:pPr>
              <a:endParaRPr lang="en-US" altLang="en-US" sz="1050" dirty="0">
                <a:solidFill>
                  <a:srgbClr val="998C85">
                    <a:lumMod val="50000"/>
                  </a:srgbClr>
                </a:solidFill>
              </a:endParaRPr>
            </a:p>
          </p:txBody>
        </p:sp>
      </p:grpSp>
      <p:sp>
        <p:nvSpPr>
          <p:cNvPr id="68" name="TextBox 67"/>
          <p:cNvSpPr txBox="1">
            <a:spLocks/>
          </p:cNvSpPr>
          <p:nvPr/>
        </p:nvSpPr>
        <p:spPr>
          <a:xfrm>
            <a:off x="381000" y="1905000"/>
            <a:ext cx="12905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57756"/>
            <a:r>
              <a:rPr lang="en-US" sz="1000" b="1" dirty="0">
                <a:solidFill>
                  <a:srgbClr val="998C85">
                    <a:lumMod val="50000"/>
                  </a:srgbClr>
                </a:solidFill>
              </a:rPr>
              <a:t>Web Tester</a:t>
            </a:r>
          </a:p>
        </p:txBody>
      </p:sp>
      <p:sp>
        <p:nvSpPr>
          <p:cNvPr id="24" name="Rectangle 23"/>
          <p:cNvSpPr>
            <a:spLocks/>
          </p:cNvSpPr>
          <p:nvPr/>
        </p:nvSpPr>
        <p:spPr>
          <a:xfrm>
            <a:off x="193340" y="3031818"/>
            <a:ext cx="1690142" cy="228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 defTabSz="957756"/>
            <a:r>
              <a:rPr lang="en-US" sz="1050" b="1" dirty="0">
                <a:solidFill>
                  <a:prstClr val="white"/>
                </a:solidFill>
              </a:rPr>
              <a:t>Skills</a:t>
            </a:r>
          </a:p>
        </p:txBody>
      </p:sp>
      <p:sp>
        <p:nvSpPr>
          <p:cNvPr id="25" name="TextBox 24"/>
          <p:cNvSpPr txBox="1">
            <a:spLocks/>
          </p:cNvSpPr>
          <p:nvPr/>
        </p:nvSpPr>
        <p:spPr>
          <a:xfrm>
            <a:off x="152400" y="3472165"/>
            <a:ext cx="1590817" cy="2870016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defTabSz="957756"/>
            <a:r>
              <a:rPr lang="en-US" sz="950" b="1" dirty="0">
                <a:solidFill>
                  <a:srgbClr val="998C85">
                    <a:lumMod val="50000"/>
                  </a:srgbClr>
                </a:solidFill>
                <a:latin typeface="Trebuchet MS" panose="020B0603020202020204" pitchFamily="34" charset="0"/>
              </a:rPr>
              <a:t>Languages : C#, </a:t>
            </a:r>
            <a:r>
              <a:rPr lang="en-US" sz="950" b="1" dirty="0" smtClean="0">
                <a:solidFill>
                  <a:srgbClr val="998C85">
                    <a:lumMod val="50000"/>
                  </a:srgbClr>
                </a:solidFill>
                <a:latin typeface="Trebuchet MS" panose="020B0603020202020204" pitchFamily="34" charset="0"/>
              </a:rPr>
              <a:t>Java</a:t>
            </a:r>
            <a:endParaRPr lang="en-US" sz="950" b="1" dirty="0">
              <a:solidFill>
                <a:srgbClr val="998C85">
                  <a:lumMod val="50000"/>
                </a:srgbClr>
              </a:solidFill>
              <a:latin typeface="Trebuchet MS" panose="020B0603020202020204" pitchFamily="34" charset="0"/>
            </a:endParaRPr>
          </a:p>
          <a:p>
            <a:pPr defTabSz="957756"/>
            <a:endParaRPr lang="en-US" sz="950" b="1" dirty="0">
              <a:solidFill>
                <a:srgbClr val="998C85">
                  <a:lumMod val="50000"/>
                </a:srgbClr>
              </a:solidFill>
              <a:latin typeface="Trebuchet MS" panose="020B0603020202020204" pitchFamily="34" charset="0"/>
            </a:endParaRPr>
          </a:p>
          <a:p>
            <a:pPr defTabSz="957756"/>
            <a:r>
              <a:rPr lang="en-US" sz="950" b="1" dirty="0">
                <a:solidFill>
                  <a:srgbClr val="998C85">
                    <a:lumMod val="50000"/>
                  </a:srgbClr>
                </a:solidFill>
                <a:latin typeface="Trebuchet MS" panose="020B0603020202020204" pitchFamily="34" charset="0"/>
              </a:rPr>
              <a:t>Testing Tools: </a:t>
            </a:r>
            <a:r>
              <a:rPr lang="en-US" sz="950" b="1" dirty="0" smtClean="0">
                <a:solidFill>
                  <a:srgbClr val="998C85">
                    <a:lumMod val="50000"/>
                  </a:srgbClr>
                </a:solidFill>
                <a:latin typeface="Trebuchet MS" panose="020B0603020202020204" pitchFamily="34" charset="0"/>
              </a:rPr>
              <a:t>Selenium</a:t>
            </a:r>
            <a:endParaRPr lang="en-US" sz="950" b="1" dirty="0">
              <a:solidFill>
                <a:srgbClr val="998C85">
                  <a:lumMod val="50000"/>
                </a:srgbClr>
              </a:solidFill>
              <a:latin typeface="Trebuchet MS" panose="020B0603020202020204" pitchFamily="34" charset="0"/>
            </a:endParaRPr>
          </a:p>
          <a:p>
            <a:pPr defTabSz="957756"/>
            <a:endParaRPr lang="en-US" sz="950" b="1" dirty="0">
              <a:solidFill>
                <a:srgbClr val="998C85">
                  <a:lumMod val="50000"/>
                </a:srgbClr>
              </a:solidFill>
              <a:latin typeface="Trebuchet MS" panose="020B0603020202020204" pitchFamily="34" charset="0"/>
            </a:endParaRPr>
          </a:p>
          <a:p>
            <a:pPr defTabSz="957756"/>
            <a:r>
              <a:rPr lang="en-US" sz="950" b="1" dirty="0">
                <a:solidFill>
                  <a:srgbClr val="998C85">
                    <a:lumMod val="50000"/>
                  </a:srgbClr>
                </a:solidFill>
                <a:latin typeface="Trebuchet MS" panose="020B0603020202020204" pitchFamily="34" charset="0"/>
              </a:rPr>
              <a:t>Version control tools: </a:t>
            </a:r>
            <a:r>
              <a:rPr lang="en-US" sz="950" b="1" dirty="0" smtClean="0">
                <a:solidFill>
                  <a:srgbClr val="998C85">
                    <a:lumMod val="50000"/>
                  </a:srgbClr>
                </a:solidFill>
                <a:latin typeface="Trebuchet MS" panose="020B0603020202020204" pitchFamily="34" charset="0"/>
              </a:rPr>
              <a:t>SVN</a:t>
            </a:r>
            <a:endParaRPr lang="en-US" sz="950" b="1" dirty="0">
              <a:solidFill>
                <a:srgbClr val="998C85">
                  <a:lumMod val="50000"/>
                </a:srgbClr>
              </a:solidFill>
              <a:latin typeface="Trebuchet MS" panose="020B0603020202020204" pitchFamily="34" charset="0"/>
            </a:endParaRPr>
          </a:p>
          <a:p>
            <a:pPr defTabSz="957756"/>
            <a:endParaRPr lang="en-US" sz="950" b="1" dirty="0">
              <a:solidFill>
                <a:srgbClr val="998C85">
                  <a:lumMod val="50000"/>
                </a:srgbClr>
              </a:solidFill>
              <a:latin typeface="Trebuchet MS" panose="020B0603020202020204" pitchFamily="34" charset="0"/>
            </a:endParaRPr>
          </a:p>
          <a:p>
            <a:pPr defTabSz="957756"/>
            <a:r>
              <a:rPr lang="en-US" sz="950" b="1" dirty="0">
                <a:solidFill>
                  <a:srgbClr val="998C85">
                    <a:lumMod val="50000"/>
                  </a:srgbClr>
                </a:solidFill>
                <a:latin typeface="Trebuchet MS" panose="020B0603020202020204" pitchFamily="34" charset="0"/>
              </a:rPr>
              <a:t>Build Tools: </a:t>
            </a:r>
            <a:r>
              <a:rPr lang="en-US" sz="950" b="1" dirty="0" smtClean="0">
                <a:solidFill>
                  <a:srgbClr val="998C85">
                    <a:lumMod val="50000"/>
                  </a:srgbClr>
                </a:solidFill>
                <a:latin typeface="Trebuchet MS" panose="020B0603020202020204" pitchFamily="34" charset="0"/>
              </a:rPr>
              <a:t>Maven</a:t>
            </a:r>
            <a:endParaRPr lang="en-US" sz="950" b="1" dirty="0">
              <a:solidFill>
                <a:srgbClr val="998C85">
                  <a:lumMod val="50000"/>
                </a:srgbClr>
              </a:solidFill>
              <a:latin typeface="Trebuchet MS" panose="020B0603020202020204" pitchFamily="34" charset="0"/>
            </a:endParaRPr>
          </a:p>
          <a:p>
            <a:pPr defTabSz="957756"/>
            <a:endParaRPr lang="en-US" sz="950" b="1" dirty="0">
              <a:solidFill>
                <a:srgbClr val="998C85">
                  <a:lumMod val="50000"/>
                </a:srgbClr>
              </a:solidFill>
              <a:latin typeface="Trebuchet MS" panose="020B0603020202020204" pitchFamily="34" charset="0"/>
            </a:endParaRPr>
          </a:p>
          <a:p>
            <a:pPr defTabSz="957756"/>
            <a:r>
              <a:rPr lang="en-US" sz="950" b="1" dirty="0">
                <a:solidFill>
                  <a:srgbClr val="998C85">
                    <a:lumMod val="50000"/>
                  </a:srgbClr>
                </a:solidFill>
                <a:latin typeface="Trebuchet MS" panose="020B0603020202020204" pitchFamily="34" charset="0"/>
              </a:rPr>
              <a:t>DataBase: </a:t>
            </a:r>
            <a:r>
              <a:rPr lang="en-US" sz="950" b="1" dirty="0" smtClean="0">
                <a:solidFill>
                  <a:srgbClr val="998C85">
                    <a:lumMod val="50000"/>
                  </a:srgbClr>
                </a:solidFill>
                <a:latin typeface="Trebuchet MS" panose="020B0603020202020204" pitchFamily="34" charset="0"/>
              </a:rPr>
              <a:t>SQL </a:t>
            </a:r>
            <a:r>
              <a:rPr lang="en-US" sz="950" b="1" dirty="0">
                <a:solidFill>
                  <a:srgbClr val="998C85">
                    <a:lumMod val="50000"/>
                  </a:srgbClr>
                </a:solidFill>
                <a:latin typeface="Trebuchet MS" panose="020B0603020202020204" pitchFamily="34" charset="0"/>
              </a:rPr>
              <a:t>Server, </a:t>
            </a:r>
            <a:r>
              <a:rPr lang="en-US" sz="950" b="1" dirty="0" smtClean="0">
                <a:solidFill>
                  <a:srgbClr val="998C85">
                    <a:lumMod val="50000"/>
                  </a:srgbClr>
                </a:solidFill>
                <a:latin typeface="Trebuchet MS" panose="020B0603020202020204" pitchFamily="34" charset="0"/>
              </a:rPr>
              <a:t>Oracle</a:t>
            </a:r>
            <a:endParaRPr lang="en-US" sz="950" b="1" dirty="0">
              <a:solidFill>
                <a:srgbClr val="998C85">
                  <a:lumMod val="50000"/>
                </a:srgbClr>
              </a:solidFill>
              <a:latin typeface="Trebuchet MS" panose="020B0603020202020204" pitchFamily="34" charset="0"/>
            </a:endParaRPr>
          </a:p>
          <a:p>
            <a:pPr defTabSz="957756"/>
            <a:endParaRPr lang="en-US" sz="950" b="1" dirty="0">
              <a:solidFill>
                <a:srgbClr val="998C85">
                  <a:lumMod val="50000"/>
                </a:srgbClr>
              </a:solidFill>
              <a:latin typeface="Trebuchet MS" panose="020B0603020202020204" pitchFamily="34" charset="0"/>
            </a:endParaRPr>
          </a:p>
          <a:p>
            <a:pPr defTabSz="957756"/>
            <a:r>
              <a:rPr lang="en-US" sz="950" b="1" dirty="0">
                <a:solidFill>
                  <a:srgbClr val="998C85">
                    <a:lumMod val="50000"/>
                  </a:srgbClr>
                </a:solidFill>
                <a:latin typeface="Trebuchet MS" panose="020B0603020202020204" pitchFamily="34" charset="0"/>
              </a:rPr>
              <a:t>Frameworks: Specflow, Cucumber, </a:t>
            </a:r>
            <a:r>
              <a:rPr lang="en-US" sz="950" b="1" dirty="0" err="1" smtClean="0">
                <a:solidFill>
                  <a:srgbClr val="998C85">
                    <a:lumMod val="50000"/>
                  </a:srgbClr>
                </a:solidFill>
                <a:latin typeface="Trebuchet MS" panose="020B0603020202020204" pitchFamily="34" charset="0"/>
              </a:rPr>
              <a:t>TestNG</a:t>
            </a:r>
            <a:endParaRPr lang="en-US" sz="950" b="1" dirty="0">
              <a:solidFill>
                <a:srgbClr val="998C85">
                  <a:lumMod val="50000"/>
                </a:srgbClr>
              </a:solidFill>
              <a:latin typeface="Trebuchet MS" panose="020B0603020202020204" pitchFamily="34" charset="0"/>
            </a:endParaRPr>
          </a:p>
          <a:p>
            <a:pPr defTabSz="957756"/>
            <a:endParaRPr lang="en-US" sz="950" b="1" dirty="0">
              <a:solidFill>
                <a:srgbClr val="998C85">
                  <a:lumMod val="50000"/>
                </a:srgbClr>
              </a:solidFill>
              <a:latin typeface="Trebuchet MS" panose="020B0603020202020204" pitchFamily="34" charset="0"/>
            </a:endParaRPr>
          </a:p>
          <a:p>
            <a:pPr defTabSz="957756"/>
            <a:r>
              <a:rPr lang="en-US" sz="950" b="1" dirty="0">
                <a:solidFill>
                  <a:srgbClr val="998C85">
                    <a:lumMod val="50000"/>
                  </a:srgbClr>
                </a:solidFill>
                <a:latin typeface="Trebuchet MS" panose="020B0603020202020204" pitchFamily="34" charset="0"/>
              </a:rPr>
              <a:t>CI Tool: </a:t>
            </a:r>
            <a:r>
              <a:rPr lang="en-US" sz="950" b="1" dirty="0" smtClean="0">
                <a:solidFill>
                  <a:srgbClr val="998C85">
                    <a:lumMod val="50000"/>
                  </a:srgbClr>
                </a:solidFill>
                <a:latin typeface="Trebuchet MS" panose="020B0603020202020204" pitchFamily="34" charset="0"/>
              </a:rPr>
              <a:t>Jenkins</a:t>
            </a:r>
            <a:endParaRPr lang="en-US" sz="950" b="1" dirty="0">
              <a:solidFill>
                <a:srgbClr val="998C85">
                  <a:lumMod val="50000"/>
                </a:srgbClr>
              </a:solidFill>
              <a:latin typeface="Trebuchet MS" panose="020B0603020202020204" pitchFamily="34" charset="0"/>
            </a:endParaRPr>
          </a:p>
          <a:p>
            <a:pPr defTabSz="957756"/>
            <a:endParaRPr lang="en-US" sz="950" b="1" dirty="0">
              <a:solidFill>
                <a:srgbClr val="998C85">
                  <a:lumMod val="50000"/>
                </a:srgbClr>
              </a:solidFill>
              <a:latin typeface="Trebuchet MS" panose="020B0603020202020204" pitchFamily="34" charset="0"/>
            </a:endParaRPr>
          </a:p>
          <a:p>
            <a:pPr defTabSz="957756"/>
            <a:r>
              <a:rPr lang="en-US" sz="950" b="1" dirty="0">
                <a:solidFill>
                  <a:srgbClr val="998C85">
                    <a:lumMod val="50000"/>
                  </a:srgbClr>
                </a:solidFill>
                <a:latin typeface="Trebuchet MS" panose="020B0603020202020204" pitchFamily="34" charset="0"/>
              </a:rPr>
              <a:t>Project Management tools: </a:t>
            </a:r>
            <a:r>
              <a:rPr lang="en-US" sz="950" b="1" dirty="0" smtClean="0">
                <a:solidFill>
                  <a:srgbClr val="998C85">
                    <a:lumMod val="50000"/>
                  </a:srgbClr>
                </a:solidFill>
                <a:latin typeface="Trebuchet MS" panose="020B0603020202020204" pitchFamily="34" charset="0"/>
              </a:rPr>
              <a:t>HP </a:t>
            </a:r>
            <a:r>
              <a:rPr lang="en-US" sz="950" b="1" dirty="0">
                <a:solidFill>
                  <a:srgbClr val="998C85">
                    <a:lumMod val="50000"/>
                  </a:srgbClr>
                </a:solidFill>
                <a:latin typeface="Trebuchet MS" panose="020B0603020202020204" pitchFamily="34" charset="0"/>
              </a:rPr>
              <a:t>ALM</a:t>
            </a:r>
          </a:p>
        </p:txBody>
      </p:sp>
      <p:sp>
        <p:nvSpPr>
          <p:cNvPr id="23" name="Isosceles Triangle 4"/>
          <p:cNvSpPr/>
          <p:nvPr/>
        </p:nvSpPr>
        <p:spPr>
          <a:xfrm rot="16200000">
            <a:off x="1750926" y="2135275"/>
            <a:ext cx="138411" cy="287462"/>
          </a:xfrm>
          <a:custGeom>
            <a:avLst/>
            <a:gdLst>
              <a:gd name="connsiteX0" fmla="*/ 0 w 138113"/>
              <a:gd name="connsiteY0" fmla="*/ 344870 h 344870"/>
              <a:gd name="connsiteX1" fmla="*/ 69057 w 138113"/>
              <a:gd name="connsiteY1" fmla="*/ 0 h 344870"/>
              <a:gd name="connsiteX2" fmla="*/ 138113 w 138113"/>
              <a:gd name="connsiteY2" fmla="*/ 344870 h 344870"/>
              <a:gd name="connsiteX3" fmla="*/ 0 w 138113"/>
              <a:gd name="connsiteY3" fmla="*/ 344870 h 344870"/>
              <a:gd name="connsiteX0" fmla="*/ 0 w 140495"/>
              <a:gd name="connsiteY0" fmla="*/ 468692 h 468692"/>
              <a:gd name="connsiteX1" fmla="*/ 140495 w 140495"/>
              <a:gd name="connsiteY1" fmla="*/ 0 h 468692"/>
              <a:gd name="connsiteX2" fmla="*/ 138113 w 140495"/>
              <a:gd name="connsiteY2" fmla="*/ 468692 h 468692"/>
              <a:gd name="connsiteX3" fmla="*/ 0 w 140495"/>
              <a:gd name="connsiteY3" fmla="*/ 468692 h 468692"/>
              <a:gd name="connsiteX0" fmla="*/ 0 w 138113"/>
              <a:gd name="connsiteY0" fmla="*/ 461546 h 461546"/>
              <a:gd name="connsiteX1" fmla="*/ 135733 w 138113"/>
              <a:gd name="connsiteY1" fmla="*/ 0 h 461546"/>
              <a:gd name="connsiteX2" fmla="*/ 138113 w 138113"/>
              <a:gd name="connsiteY2" fmla="*/ 461546 h 461546"/>
              <a:gd name="connsiteX3" fmla="*/ 0 w 138113"/>
              <a:gd name="connsiteY3" fmla="*/ 461546 h 461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113" h="461546">
                <a:moveTo>
                  <a:pt x="0" y="461546"/>
                </a:moveTo>
                <a:lnTo>
                  <a:pt x="135733" y="0"/>
                </a:lnTo>
                <a:cubicBezTo>
                  <a:pt x="136526" y="153849"/>
                  <a:pt x="137320" y="307697"/>
                  <a:pt x="138113" y="461546"/>
                </a:cubicBezTo>
                <a:lnTo>
                  <a:pt x="0" y="46154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756"/>
            <a:endParaRPr lang="en-US" sz="2000" dirty="0">
              <a:solidFill>
                <a:srgbClr val="998C85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5314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rrxF00J0k2t3oJwY033c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Gq5J2dxDUm3Ma.7NhQKKA"/>
</p:tagLst>
</file>

<file path=ppt/theme/theme1.xml><?xml version="1.0" encoding="utf-8"?>
<a:theme xmlns:a="http://schemas.openxmlformats.org/drawingml/2006/main" name="2_ppt_Template_Capgemini">
  <a:themeElements>
    <a:clrScheme name="Capgemini colors">
      <a:dk1>
        <a:srgbClr val="263147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A2BFAF"/>
      </a:hlink>
      <a:folHlink>
        <a:srgbClr val="AF1C63"/>
      </a:folHlink>
    </a:clrScheme>
    <a:fontScheme name="Capgemini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</TotalTime>
  <Words>333</Words>
  <Application>Microsoft Office PowerPoint</Application>
  <PresentationFormat>On-screen Show (4:3)</PresentationFormat>
  <Paragraphs>35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Narrow</vt:lpstr>
      <vt:lpstr>Helvetica Light</vt:lpstr>
      <vt:lpstr>Trebuchet MS</vt:lpstr>
      <vt:lpstr>Wingdings</vt:lpstr>
      <vt:lpstr>2_ppt_Template_Capgemini</vt:lpstr>
      <vt:lpstr>think-cell Slide</vt:lpstr>
      <vt:lpstr>Manika Goel</vt:lpstr>
    </vt:vector>
  </TitlesOfParts>
  <Company>Capgemini GCC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Kunal Jadhav</dc:title>
  <dc:creator>jatimish</dc:creator>
  <cp:lastModifiedBy>Goel, Manika</cp:lastModifiedBy>
  <cp:revision>98</cp:revision>
  <dcterms:created xsi:type="dcterms:W3CDTF">2017-07-03T06:39:28Z</dcterms:created>
  <dcterms:modified xsi:type="dcterms:W3CDTF">2018-04-12T12:39:56Z</dcterms:modified>
</cp:coreProperties>
</file>