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Cambria Math" panose="02040503050406030204" pitchFamily="18" charset="0"/>
      <p:regular r:id="rId4"/>
    </p:embeddedFont>
    <p:embeddedFont>
      <p:font typeface="Domine" panose="020B0604020202020204" charset="0"/>
      <p:regular r:id="rId5"/>
    </p:embeddedFont>
    <p:embeddedFont>
      <p:font typeface="Montserrat Extra Bold" panose="020B0604020202020204" charset="0"/>
      <p:bold r:id="rId6"/>
    </p:embeddedFont>
    <p:embeddedFont>
      <p:font typeface="Montserrat Semi Bold" panose="020B0604020202020204" charset="0"/>
      <p:bold r:id="rId7"/>
    </p:embeddedFont>
    <p:embeddedFont>
      <p:font typeface="Open Sans" panose="020B0604020202020204" charset="0"/>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8" d="100"/>
          <a:sy n="18" d="100"/>
        </p:scale>
        <p:origin x="1781" y="1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concentrativechartreuse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29.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C487E43-CF95-4231-9CDC-BD811E9A1C1A}"/>
              </a:ext>
            </a:extLst>
          </p:cNvPr>
          <p:cNvGrpSpPr/>
          <p:nvPr/>
        </p:nvGrpSpPr>
        <p:grpSpPr>
          <a:xfrm>
            <a:off x="0" y="0"/>
            <a:ext cx="43891201" cy="6697529"/>
            <a:chOff x="-27039" y="-59635"/>
            <a:chExt cx="43891201" cy="6697529"/>
          </a:xfrm>
        </p:grpSpPr>
        <p:sp>
          <p:nvSpPr>
            <p:cNvPr id="2050" name="Rectangle 6"/>
            <p:cNvSpPr>
              <a:spLocks noChangeArrowheads="1"/>
            </p:cNvSpPr>
            <p:nvPr/>
          </p:nvSpPr>
          <p:spPr bwMode="auto">
            <a:xfrm>
              <a:off x="-27039" y="-59635"/>
              <a:ext cx="43891200" cy="6697529"/>
            </a:xfrm>
            <a:prstGeom prst="rect">
              <a:avLst/>
            </a:prstGeom>
            <a:solidFill>
              <a:srgbClr val="73A514"/>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grpSp>
          <p:nvGrpSpPr>
            <p:cNvPr id="11" name="Group 10">
              <a:extLst>
                <a:ext uri="{FF2B5EF4-FFF2-40B4-BE49-F238E27FC236}">
                  <a16:creationId xmlns:a16="http://schemas.microsoft.com/office/drawing/2014/main" id="{5630E25C-58A5-422F-B3B9-01B9232781D5}"/>
                </a:ext>
              </a:extLst>
            </p:cNvPr>
            <p:cNvGrpSpPr/>
            <p:nvPr/>
          </p:nvGrpSpPr>
          <p:grpSpPr>
            <a:xfrm>
              <a:off x="210834" y="138913"/>
              <a:ext cx="43653328" cy="6498981"/>
              <a:chOff x="210834" y="138913"/>
              <a:chExt cx="43653328" cy="6498981"/>
            </a:xfrm>
          </p:grpSpPr>
          <p:sp>
            <p:nvSpPr>
              <p:cNvPr id="2" name="Right Triangle 1">
                <a:extLst>
                  <a:ext uri="{FF2B5EF4-FFF2-40B4-BE49-F238E27FC236}">
                    <a16:creationId xmlns:a16="http://schemas.microsoft.com/office/drawing/2014/main" id="{E70C7A39-816B-4288-B546-D4CE1577F9B2}"/>
                  </a:ext>
                </a:extLst>
              </p:cNvPr>
              <p:cNvSpPr/>
              <p:nvPr/>
            </p:nvSpPr>
            <p:spPr bwMode="auto">
              <a:xfrm flipH="1">
                <a:off x="39655397" y="2680392"/>
                <a:ext cx="4208765" cy="3957502"/>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3" name="Diagonal Stripe 2">
                <a:extLst>
                  <a:ext uri="{FF2B5EF4-FFF2-40B4-BE49-F238E27FC236}">
                    <a16:creationId xmlns:a16="http://schemas.microsoft.com/office/drawing/2014/main" id="{F808037E-EE0A-40EC-9AC9-B900BAE6C9F3}"/>
                  </a:ext>
                </a:extLst>
              </p:cNvPr>
              <p:cNvSpPr/>
              <p:nvPr/>
            </p:nvSpPr>
            <p:spPr bwMode="auto">
              <a:xfrm>
                <a:off x="210835" y="138913"/>
                <a:ext cx="4208765" cy="4280687"/>
              </a:xfrm>
              <a:prstGeom prst="diagStripe">
                <a:avLst>
                  <a:gd name="adj" fmla="val 88069"/>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4" name="Right Triangle 3">
                <a:extLst>
                  <a:ext uri="{FF2B5EF4-FFF2-40B4-BE49-F238E27FC236}">
                    <a16:creationId xmlns:a16="http://schemas.microsoft.com/office/drawing/2014/main" id="{F06CD118-15CD-4213-9BF2-16058B33218D}"/>
                  </a:ext>
                </a:extLst>
              </p:cNvPr>
              <p:cNvSpPr/>
              <p:nvPr/>
            </p:nvSpPr>
            <p:spPr bwMode="auto">
              <a:xfrm rot="5400000">
                <a:off x="176981" y="172766"/>
                <a:ext cx="3276600" cy="3208894"/>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380" name="Text Placeholder 5">
                <a:extLst>
                  <a:ext uri="{FF2B5EF4-FFF2-40B4-BE49-F238E27FC236}">
                    <a16:creationId xmlns:a16="http://schemas.microsoft.com/office/drawing/2014/main" id="{4369D350-A6E8-4013-9E68-41D409BBBE5D}"/>
                  </a:ext>
                </a:extLst>
              </p:cNvPr>
              <p:cNvSpPr txBox="1"/>
              <p:nvPr/>
            </p:nvSpPr>
            <p:spPr>
              <a:xfrm>
                <a:off x="1268361" y="321365"/>
                <a:ext cx="41354478"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Montserrat Extra Bold" panose="00000900000000000000" pitchFamily="50" charset="0"/>
                  </a:rPr>
                  <a:t>Activity Recipes for High Sleep Efficiency</a:t>
                </a:r>
              </a:p>
              <a:p>
                <a:pPr algn="ctr" defTabSz="3761086">
                  <a:spcBef>
                    <a:spcPct val="20000"/>
                  </a:spcBef>
                  <a:defRPr/>
                </a:pPr>
                <a:r>
                  <a:rPr lang="en-US" sz="8500" dirty="0">
                    <a:solidFill>
                      <a:schemeClr val="bg1"/>
                    </a:solidFill>
                    <a:latin typeface="Montserrat Extra Bold" panose="00000900000000000000" pitchFamily="50" charset="0"/>
                  </a:rPr>
                  <a:t>using Wearable Device Data</a:t>
                </a:r>
              </a:p>
            </p:txBody>
          </p:sp>
        </p:grpSp>
      </p:grpSp>
      <p:sp>
        <p:nvSpPr>
          <p:cNvPr id="381" name="Text Placeholder 5">
            <a:extLst>
              <a:ext uri="{FF2B5EF4-FFF2-40B4-BE49-F238E27FC236}">
                <a16:creationId xmlns:a16="http://schemas.microsoft.com/office/drawing/2014/main" id="{8BBE4D3D-2973-4E7D-BD53-6E31C96F6EA1}"/>
              </a:ext>
            </a:extLst>
          </p:cNvPr>
          <p:cNvSpPr txBox="1"/>
          <p:nvPr/>
        </p:nvSpPr>
        <p:spPr>
          <a:xfrm>
            <a:off x="3657600" y="3429000"/>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Domine" panose="02040503040403060204" pitchFamily="18" charset="0"/>
                <a:cs typeface="Arial" panose="020B0604020202020204" pitchFamily="34" charset="0"/>
              </a:rPr>
              <a:t>Saksham Goel | goelx029 | 5138568</a:t>
            </a:r>
          </a:p>
          <a:p>
            <a:pPr algn="ctr">
              <a:defRPr/>
            </a:pPr>
            <a:r>
              <a:rPr lang="en-US" sz="5600" dirty="0">
                <a:solidFill>
                  <a:schemeClr val="bg1"/>
                </a:solidFill>
                <a:latin typeface="Domine" panose="02040503040403060204" pitchFamily="18" charset="0"/>
                <a:cs typeface="Arial" panose="020B0604020202020204" pitchFamily="34" charset="0"/>
              </a:rPr>
              <a:t>Mentor: Meghna Singh, Professor: Jaideep Srivastava</a:t>
            </a:r>
          </a:p>
          <a:p>
            <a:pPr algn="ctr">
              <a:defRPr/>
            </a:pPr>
            <a:r>
              <a:rPr lang="en-US" sz="5600" dirty="0">
                <a:solidFill>
                  <a:schemeClr val="bg1"/>
                </a:solidFill>
                <a:latin typeface="Domine" panose="02040503040403060204" pitchFamily="18" charset="0"/>
                <a:cs typeface="Arial" panose="020B0604020202020204" pitchFamily="34" charset="0"/>
              </a:rPr>
              <a:t>Department of Computer Science, University of Minnesota Twin Cities</a:t>
            </a:r>
          </a:p>
        </p:txBody>
      </p:sp>
      <p:sp>
        <p:nvSpPr>
          <p:cNvPr id="20" name="TextBox 19">
            <a:extLst>
              <a:ext uri="{FF2B5EF4-FFF2-40B4-BE49-F238E27FC236}">
                <a16:creationId xmlns:a16="http://schemas.microsoft.com/office/drawing/2014/main" id="{A252E9EB-5ABA-416B-A4E2-94484AEB4470}"/>
              </a:ext>
            </a:extLst>
          </p:cNvPr>
          <p:cNvSpPr txBox="1"/>
          <p:nvPr/>
        </p:nvSpPr>
        <p:spPr>
          <a:xfrm>
            <a:off x="835742" y="17265175"/>
            <a:ext cx="9601200" cy="15615621"/>
          </a:xfrm>
          <a:prstGeom prst="rect">
            <a:avLst/>
          </a:prstGeom>
          <a:noFill/>
        </p:spPr>
        <p:txBody>
          <a:bodyPr wrap="square" rtlCol="0">
            <a:spAutoFit/>
          </a:bodyPr>
          <a:lstStyle>
            <a:defPPr>
              <a:defRPr kern="1200" smtId="4294967295"/>
            </a:defPPr>
          </a:lstStyle>
          <a:p>
            <a:pPr algn="just">
              <a:lnSpc>
                <a:spcPct val="150000"/>
              </a:lnSpc>
            </a:pPr>
            <a:r>
              <a:rPr lang="en-US" b="1" dirty="0">
                <a:latin typeface="Domine" panose="020B0604020202020204" charset="0"/>
              </a:rPr>
              <a:t>Significance</a:t>
            </a:r>
            <a:r>
              <a:rPr lang="en-US" dirty="0">
                <a:latin typeface="Domine" panose="020B0604020202020204" charset="0"/>
              </a:rPr>
              <a:t>: Inadequate sleep negatively affects mental and physical well-being</a:t>
            </a:r>
            <a:r>
              <a:rPr lang="en-US" sz="3200" dirty="0">
                <a:latin typeface="Domine" panose="020B0604020202020204" charset="0"/>
              </a:rPr>
              <a:t> and exacerbates health</a:t>
            </a:r>
            <a:r>
              <a:rPr lang="en-US" dirty="0">
                <a:latin typeface="Domine" panose="020B0604020202020204" charset="0"/>
              </a:rPr>
              <a:t> problems such as diabetes, depression, cancer and obesity. </a:t>
            </a:r>
          </a:p>
          <a:p>
            <a:pPr algn="just">
              <a:lnSpc>
                <a:spcPct val="150000"/>
              </a:lnSpc>
            </a:pPr>
            <a:r>
              <a:rPr lang="en-US" b="1" dirty="0">
                <a:latin typeface="Domine" panose="020B0604020202020204" charset="0"/>
              </a:rPr>
              <a:t>Project Objective</a:t>
            </a:r>
            <a:r>
              <a:rPr lang="en-US" dirty="0">
                <a:latin typeface="Domine" panose="020B0604020202020204" charset="0"/>
              </a:rPr>
              <a:t>: </a:t>
            </a:r>
          </a:p>
          <a:p>
            <a:pPr marL="457200" indent="-457200" algn="just">
              <a:lnSpc>
                <a:spcPct val="150000"/>
              </a:lnSpc>
              <a:buFont typeface="Arial" panose="020B0604020202020204" pitchFamily="34" charset="0"/>
              <a:buChar char="•"/>
            </a:pPr>
            <a:r>
              <a:rPr lang="en-US" dirty="0">
                <a:latin typeface="Domine" panose="020B0604020202020204" charset="0"/>
              </a:rPr>
              <a:t>Extract actionable knowledge of activity recipes for high sleep efficiency using low cost, ubiquitous, low fidelity data for health and wellness from wearable devices like Fitbit.</a:t>
            </a:r>
          </a:p>
          <a:p>
            <a:pPr marL="457200" indent="-457200" algn="just">
              <a:lnSpc>
                <a:spcPct val="150000"/>
              </a:lnSpc>
              <a:buFont typeface="Arial" panose="020B0604020202020204" pitchFamily="34" charset="0"/>
              <a:buChar char="•"/>
            </a:pPr>
            <a:r>
              <a:rPr lang="en-US" dirty="0">
                <a:latin typeface="Domine" panose="020B0604020202020204" charset="0"/>
              </a:rPr>
              <a:t>Supply activity recipes learned to an </a:t>
            </a:r>
            <a:r>
              <a:rPr lang="en-US" dirty="0">
                <a:latin typeface="Domine" panose="020B0604020202020204" charset="0"/>
                <a:sym typeface="Wingdings" panose="05000000000000000000" pitchFamily="2" charset="2"/>
              </a:rPr>
              <a:t>Activity Recommendation Engine</a:t>
            </a:r>
          </a:p>
          <a:p>
            <a:pPr marL="457200" indent="-457200" algn="just">
              <a:lnSpc>
                <a:spcPct val="150000"/>
              </a:lnSpc>
              <a:buFont typeface="Arial" panose="020B0604020202020204" pitchFamily="34" charset="0"/>
              <a:buChar char="•"/>
            </a:pPr>
            <a:endParaRPr lang="en-US" dirty="0">
              <a:latin typeface="Domine" panose="020B0604020202020204" charset="0"/>
              <a:sym typeface="Wingdings" panose="05000000000000000000" pitchFamily="2" charset="2"/>
            </a:endParaRPr>
          </a:p>
          <a:p>
            <a:pPr marL="457200" indent="-457200" algn="just">
              <a:lnSpc>
                <a:spcPct val="150000"/>
              </a:lnSpc>
              <a:buFont typeface="Arial" panose="020B0604020202020204" pitchFamily="34" charset="0"/>
              <a:buChar char="•"/>
            </a:pPr>
            <a:endParaRPr lang="en-US" dirty="0">
              <a:latin typeface="Domine" panose="020B0604020202020204" charset="0"/>
              <a:sym typeface="Wingdings" panose="05000000000000000000" pitchFamily="2" charset="2"/>
            </a:endParaRPr>
          </a:p>
          <a:p>
            <a:pPr marL="457200" indent="-457200" algn="just">
              <a:lnSpc>
                <a:spcPct val="150000"/>
              </a:lnSpc>
              <a:buFont typeface="Arial" panose="020B0604020202020204" pitchFamily="34" charset="0"/>
              <a:buChar char="•"/>
            </a:pPr>
            <a:endParaRPr lang="en-US" dirty="0">
              <a:latin typeface="Domine" panose="020B0604020202020204" charset="0"/>
              <a:sym typeface="Wingdings" panose="05000000000000000000" pitchFamily="2" charset="2"/>
            </a:endParaRPr>
          </a:p>
          <a:p>
            <a:pPr marL="457200" indent="-457200" algn="just">
              <a:lnSpc>
                <a:spcPct val="150000"/>
              </a:lnSpc>
              <a:buFont typeface="Arial" panose="020B0604020202020204" pitchFamily="34" charset="0"/>
              <a:buChar char="•"/>
            </a:pPr>
            <a:endParaRPr lang="en-US" dirty="0">
              <a:latin typeface="Domine" panose="020B0604020202020204" charset="0"/>
              <a:sym typeface="Wingdings" panose="05000000000000000000" pitchFamily="2" charset="2"/>
            </a:endParaRPr>
          </a:p>
          <a:p>
            <a:pPr marL="457200" indent="-457200" algn="just">
              <a:lnSpc>
                <a:spcPct val="150000"/>
              </a:lnSpc>
              <a:buFont typeface="Arial" panose="020B0604020202020204" pitchFamily="34" charset="0"/>
              <a:buChar char="•"/>
            </a:pPr>
            <a:endParaRPr lang="en-US" dirty="0">
              <a:latin typeface="Domine" panose="020B0604020202020204" charset="0"/>
              <a:sym typeface="Wingdings" panose="05000000000000000000" pitchFamily="2" charset="2"/>
            </a:endParaRPr>
          </a:p>
          <a:p>
            <a:pPr algn="just">
              <a:lnSpc>
                <a:spcPct val="150000"/>
              </a:lnSpc>
            </a:pPr>
            <a:r>
              <a:rPr lang="en-US" sz="3200" b="1" dirty="0">
                <a:latin typeface="Domine" panose="020B0604020202020204" charset="0"/>
              </a:rPr>
              <a:t>Tasks:</a:t>
            </a:r>
          </a:p>
          <a:p>
            <a:pPr marL="457200" indent="-457200" algn="just">
              <a:lnSpc>
                <a:spcPct val="150000"/>
              </a:lnSpc>
              <a:buFont typeface="Arial" panose="020B0604020202020204" pitchFamily="34" charset="0"/>
              <a:buChar char="•"/>
            </a:pPr>
            <a:r>
              <a:rPr lang="en-US" sz="3200" dirty="0">
                <a:latin typeface="Domine" panose="020B0604020202020204" charset="0"/>
              </a:rPr>
              <a:t>Heart rate data to cluster biologically similar people</a:t>
            </a:r>
          </a:p>
          <a:p>
            <a:pPr marL="457200" indent="-457200" algn="just">
              <a:lnSpc>
                <a:spcPct val="150000"/>
              </a:lnSpc>
              <a:buFont typeface="Arial" panose="020B0604020202020204" pitchFamily="34" charset="0"/>
              <a:buChar char="•"/>
            </a:pPr>
            <a:r>
              <a:rPr lang="en-US" sz="3200" dirty="0">
                <a:latin typeface="Domine" panose="020B0604020202020204" charset="0"/>
              </a:rPr>
              <a:t>K-Means Clustering  to find similarity among good sleep instances and learn best activity recipes for high sleep efficiency.</a:t>
            </a:r>
            <a:endParaRPr lang="en-US" sz="3200" dirty="0">
              <a:latin typeface="Domine" panose="020B0604020202020204" charset="0"/>
              <a:ea typeface="Open Sans" panose="020B0606030504020204" pitchFamily="34" charset="0"/>
              <a:cs typeface="Open Sans" panose="020B0606030504020204" pitchFamily="34" charset="0"/>
            </a:endParaRPr>
          </a:p>
        </p:txBody>
      </p:sp>
      <p:grpSp>
        <p:nvGrpSpPr>
          <p:cNvPr id="9" name="Group 8">
            <a:extLst>
              <a:ext uri="{FF2B5EF4-FFF2-40B4-BE49-F238E27FC236}">
                <a16:creationId xmlns:a16="http://schemas.microsoft.com/office/drawing/2014/main" id="{568450C1-909F-4320-A599-D7B6ED50FBDB}"/>
              </a:ext>
            </a:extLst>
          </p:cNvPr>
          <p:cNvGrpSpPr/>
          <p:nvPr/>
        </p:nvGrpSpPr>
        <p:grpSpPr>
          <a:xfrm>
            <a:off x="838200" y="7438427"/>
            <a:ext cx="9601200" cy="873301"/>
            <a:chOff x="609600" y="7438427"/>
            <a:chExt cx="9601200" cy="873301"/>
          </a:xfrm>
        </p:grpSpPr>
        <p:sp>
          <p:nvSpPr>
            <p:cNvPr id="379" name="Rectangle 10">
              <a:extLst>
                <a:ext uri="{FF2B5EF4-FFF2-40B4-BE49-F238E27FC236}">
                  <a16:creationId xmlns:a16="http://schemas.microsoft.com/office/drawing/2014/main" id="{F0700EFA-F39A-4B67-A41D-B592D1296CBF}"/>
                </a:ext>
              </a:extLst>
            </p:cNvPr>
            <p:cNvSpPr>
              <a:spLocks noChangeArrowheads="1"/>
            </p:cNvSpPr>
            <p:nvPr/>
          </p:nvSpPr>
          <p:spPr bwMode="auto">
            <a:xfrm>
              <a:off x="6096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Abstract</a:t>
              </a:r>
            </a:p>
          </p:txBody>
        </p:sp>
        <p:sp>
          <p:nvSpPr>
            <p:cNvPr id="21" name="Right Triangle 20">
              <a:extLst>
                <a:ext uri="{FF2B5EF4-FFF2-40B4-BE49-F238E27FC236}">
                  <a16:creationId xmlns:a16="http://schemas.microsoft.com/office/drawing/2014/main" id="{3F1AAB61-00E1-482D-A18C-20DA9EF66830}"/>
                </a:ext>
              </a:extLst>
            </p:cNvPr>
            <p:cNvSpPr/>
            <p:nvPr/>
          </p:nvSpPr>
          <p:spPr bwMode="auto">
            <a:xfrm flipH="1">
              <a:off x="9296399"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8" name="Group 7">
            <a:extLst>
              <a:ext uri="{FF2B5EF4-FFF2-40B4-BE49-F238E27FC236}">
                <a16:creationId xmlns:a16="http://schemas.microsoft.com/office/drawing/2014/main" id="{C5709283-ECA9-497F-8F9B-663520582E05}"/>
              </a:ext>
            </a:extLst>
          </p:cNvPr>
          <p:cNvGrpSpPr/>
          <p:nvPr/>
        </p:nvGrpSpPr>
        <p:grpSpPr>
          <a:xfrm>
            <a:off x="11633200" y="7438427"/>
            <a:ext cx="20599400" cy="873301"/>
            <a:chOff x="11633200" y="7438427"/>
            <a:chExt cx="20599400" cy="873301"/>
          </a:xfrm>
        </p:grpSpPr>
        <p:sp>
          <p:nvSpPr>
            <p:cNvPr id="383" name="Rectangle 10">
              <a:extLst>
                <a:ext uri="{FF2B5EF4-FFF2-40B4-BE49-F238E27FC236}">
                  <a16:creationId xmlns:a16="http://schemas.microsoft.com/office/drawing/2014/main" id="{260CDAC7-9B7B-48F0-8B37-AF26537B53F3}"/>
                </a:ext>
              </a:extLst>
            </p:cNvPr>
            <p:cNvSpPr>
              <a:spLocks noChangeArrowheads="1"/>
            </p:cNvSpPr>
            <p:nvPr/>
          </p:nvSpPr>
          <p:spPr bwMode="auto">
            <a:xfrm>
              <a:off x="11633200" y="7438427"/>
              <a:ext cx="205994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Methodology</a:t>
              </a:r>
            </a:p>
          </p:txBody>
        </p:sp>
        <p:sp>
          <p:nvSpPr>
            <p:cNvPr id="22" name="Right Triangle 21">
              <a:extLst>
                <a:ext uri="{FF2B5EF4-FFF2-40B4-BE49-F238E27FC236}">
                  <a16:creationId xmlns:a16="http://schemas.microsoft.com/office/drawing/2014/main" id="{DAF3531D-AC1F-4F1D-AAA0-0870FD4FA544}"/>
                </a:ext>
              </a:extLst>
            </p:cNvPr>
            <p:cNvSpPr/>
            <p:nvPr/>
          </p:nvSpPr>
          <p:spPr bwMode="auto">
            <a:xfrm flipH="1">
              <a:off x="31320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6" name="Group 5">
            <a:extLst>
              <a:ext uri="{FF2B5EF4-FFF2-40B4-BE49-F238E27FC236}">
                <a16:creationId xmlns:a16="http://schemas.microsoft.com/office/drawing/2014/main" id="{C6105166-033A-4C83-8878-00043695B1AE}"/>
              </a:ext>
            </a:extLst>
          </p:cNvPr>
          <p:cNvGrpSpPr/>
          <p:nvPr/>
        </p:nvGrpSpPr>
        <p:grpSpPr>
          <a:xfrm>
            <a:off x="33451800" y="7438427"/>
            <a:ext cx="9601200" cy="873301"/>
            <a:chOff x="33680400" y="7438427"/>
            <a:chExt cx="9601200" cy="873301"/>
          </a:xfrm>
        </p:grpSpPr>
        <p:sp>
          <p:nvSpPr>
            <p:cNvPr id="387" name="Rectangle 10">
              <a:extLst>
                <a:ext uri="{FF2B5EF4-FFF2-40B4-BE49-F238E27FC236}">
                  <a16:creationId xmlns:a16="http://schemas.microsoft.com/office/drawing/2014/main" id="{0591E42B-1156-425D-9161-CD6058BB8F41}"/>
                </a:ext>
              </a:extLst>
            </p:cNvPr>
            <p:cNvSpPr>
              <a:spLocks noChangeArrowheads="1"/>
            </p:cNvSpPr>
            <p:nvPr/>
          </p:nvSpPr>
          <p:spPr bwMode="auto">
            <a:xfrm>
              <a:off x="336804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Results</a:t>
              </a:r>
            </a:p>
          </p:txBody>
        </p:sp>
        <p:sp>
          <p:nvSpPr>
            <p:cNvPr id="23" name="Right Triangle 22">
              <a:extLst>
                <a:ext uri="{FF2B5EF4-FFF2-40B4-BE49-F238E27FC236}">
                  <a16:creationId xmlns:a16="http://schemas.microsoft.com/office/drawing/2014/main" id="{65D5F154-E084-4776-91D6-256DD1B37A4D}"/>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10" name="Group 9">
            <a:extLst>
              <a:ext uri="{FF2B5EF4-FFF2-40B4-BE49-F238E27FC236}">
                <a16:creationId xmlns:a16="http://schemas.microsoft.com/office/drawing/2014/main" id="{8DCF6D03-0933-445E-8537-ADE9E839FC20}"/>
              </a:ext>
            </a:extLst>
          </p:cNvPr>
          <p:cNvGrpSpPr/>
          <p:nvPr/>
        </p:nvGrpSpPr>
        <p:grpSpPr>
          <a:xfrm>
            <a:off x="838200" y="16306800"/>
            <a:ext cx="9601200" cy="933963"/>
            <a:chOff x="609600" y="18119224"/>
            <a:chExt cx="9601200" cy="933963"/>
          </a:xfrm>
        </p:grpSpPr>
        <p:sp>
          <p:nvSpPr>
            <p:cNvPr id="15" name="Rectangle 10">
              <a:extLst>
                <a:ext uri="{FF2B5EF4-FFF2-40B4-BE49-F238E27FC236}">
                  <a16:creationId xmlns:a16="http://schemas.microsoft.com/office/drawing/2014/main" id="{9ADCCE40-75A3-48DC-BBE9-40643973E49C}"/>
                </a:ext>
              </a:extLst>
            </p:cNvPr>
            <p:cNvSpPr>
              <a:spLocks noChangeArrowheads="1"/>
            </p:cNvSpPr>
            <p:nvPr/>
          </p:nvSpPr>
          <p:spPr bwMode="auto">
            <a:xfrm>
              <a:off x="609600" y="18179886"/>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Introduction</a:t>
              </a:r>
            </a:p>
          </p:txBody>
        </p:sp>
        <p:sp>
          <p:nvSpPr>
            <p:cNvPr id="24" name="Right Triangle 23">
              <a:extLst>
                <a:ext uri="{FF2B5EF4-FFF2-40B4-BE49-F238E27FC236}">
                  <a16:creationId xmlns:a16="http://schemas.microsoft.com/office/drawing/2014/main" id="{9DD6666B-56AF-461A-A881-340CBDAD7CFE}"/>
                </a:ext>
              </a:extLst>
            </p:cNvPr>
            <p:cNvSpPr/>
            <p:nvPr/>
          </p:nvSpPr>
          <p:spPr bwMode="auto">
            <a:xfrm flipH="1">
              <a:off x="9296399" y="1811922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sp>
        <p:nvSpPr>
          <p:cNvPr id="26" name="Right Triangle 25">
            <a:extLst>
              <a:ext uri="{FF2B5EF4-FFF2-40B4-BE49-F238E27FC236}">
                <a16:creationId xmlns:a16="http://schemas.microsoft.com/office/drawing/2014/main" id="{0B1A457A-0419-4A08-8AA5-B5F40CF5C566}"/>
              </a:ext>
            </a:extLst>
          </p:cNvPr>
          <p:cNvSpPr/>
          <p:nvPr/>
        </p:nvSpPr>
        <p:spPr bwMode="auto">
          <a:xfrm flipH="1">
            <a:off x="55495598" y="29675047"/>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nvGrpSpPr>
          <p:cNvPr id="2048" name="Group 2047">
            <a:extLst>
              <a:ext uri="{FF2B5EF4-FFF2-40B4-BE49-F238E27FC236}">
                <a16:creationId xmlns:a16="http://schemas.microsoft.com/office/drawing/2014/main" id="{A863934E-A715-470A-9E1A-EDD871896CC9}"/>
              </a:ext>
            </a:extLst>
          </p:cNvPr>
          <p:cNvGrpSpPr/>
          <p:nvPr/>
        </p:nvGrpSpPr>
        <p:grpSpPr>
          <a:xfrm>
            <a:off x="938020" y="25146000"/>
            <a:ext cx="9527458" cy="3281936"/>
            <a:chOff x="835742" y="13639800"/>
            <a:chExt cx="9527458" cy="3281936"/>
          </a:xfrm>
        </p:grpSpPr>
        <p:pic>
          <p:nvPicPr>
            <p:cNvPr id="1026" name="Picture 2" descr="Image result for fitbit">
              <a:extLst>
                <a:ext uri="{FF2B5EF4-FFF2-40B4-BE49-F238E27FC236}">
                  <a16:creationId xmlns:a16="http://schemas.microsoft.com/office/drawing/2014/main" id="{4C0FFECF-3D55-4B07-A5D7-AA525A47E7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2" t="25273" r="19482" b="19455"/>
            <a:stretch/>
          </p:blipFill>
          <p:spPr bwMode="auto">
            <a:xfrm>
              <a:off x="835742" y="14567687"/>
              <a:ext cx="1142886" cy="160850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0FE4B815-6392-4F08-B81C-C69DDE65DF94}"/>
                </a:ext>
              </a:extLst>
            </p:cNvPr>
            <p:cNvGrpSpPr/>
            <p:nvPr/>
          </p:nvGrpSpPr>
          <p:grpSpPr>
            <a:xfrm>
              <a:off x="2743200" y="13639800"/>
              <a:ext cx="4862049" cy="3281936"/>
              <a:chOff x="2605551" y="13482064"/>
              <a:chExt cx="5320699" cy="3567460"/>
            </a:xfrm>
          </p:grpSpPr>
          <p:pic>
            <p:nvPicPr>
              <p:cNvPr id="13" name="Picture 12">
                <a:extLst>
                  <a:ext uri="{FF2B5EF4-FFF2-40B4-BE49-F238E27FC236}">
                    <a16:creationId xmlns:a16="http://schemas.microsoft.com/office/drawing/2014/main" id="{34C7BF59-3A08-4032-9974-06A91C91064C}"/>
                  </a:ext>
                </a:extLst>
              </p:cNvPr>
              <p:cNvPicPr>
                <a:picLocks noChangeAspect="1"/>
              </p:cNvPicPr>
              <p:nvPr/>
            </p:nvPicPr>
            <p:blipFill rotWithShape="1">
              <a:blip r:embed="rId4">
                <a:extLst>
                  <a:ext uri="{28A0092B-C50C-407E-A947-70E740481C1C}">
                    <a14:useLocalDpi xmlns:a14="http://schemas.microsoft.com/office/drawing/2010/main" val="0"/>
                  </a:ext>
                </a:extLst>
              </a:blip>
              <a:srcRect l="833" t="7046" r="833" b="5454"/>
              <a:stretch/>
            </p:blipFill>
            <p:spPr>
              <a:xfrm>
                <a:off x="2607001" y="13482064"/>
                <a:ext cx="5319249" cy="946646"/>
              </a:xfrm>
              <a:prstGeom prst="rect">
                <a:avLst/>
              </a:prstGeom>
            </p:spPr>
          </p:pic>
          <p:pic>
            <p:nvPicPr>
              <p:cNvPr id="17" name="Picture 16">
                <a:extLst>
                  <a:ext uri="{FF2B5EF4-FFF2-40B4-BE49-F238E27FC236}">
                    <a16:creationId xmlns:a16="http://schemas.microsoft.com/office/drawing/2014/main" id="{C14F3508-7DB3-4DE5-91E2-986C7D72A8E3}"/>
                  </a:ext>
                </a:extLst>
              </p:cNvPr>
              <p:cNvPicPr>
                <a:picLocks noChangeAspect="1"/>
              </p:cNvPicPr>
              <p:nvPr/>
            </p:nvPicPr>
            <p:blipFill rotWithShape="1">
              <a:blip r:embed="rId5">
                <a:extLst>
                  <a:ext uri="{28A0092B-C50C-407E-A947-70E740481C1C}">
                    <a14:useLocalDpi xmlns:a14="http://schemas.microsoft.com/office/drawing/2010/main" val="0"/>
                  </a:ext>
                </a:extLst>
              </a:blip>
              <a:srcRect l="1489" t="9208" r="1010" b="6870"/>
              <a:stretch/>
            </p:blipFill>
            <p:spPr>
              <a:xfrm>
                <a:off x="2605551" y="14815623"/>
                <a:ext cx="5319249" cy="887075"/>
              </a:xfrm>
              <a:prstGeom prst="rect">
                <a:avLst/>
              </a:prstGeom>
            </p:spPr>
          </p:pic>
          <p:pic>
            <p:nvPicPr>
              <p:cNvPr id="27" name="Picture 26">
                <a:extLst>
                  <a:ext uri="{FF2B5EF4-FFF2-40B4-BE49-F238E27FC236}">
                    <a16:creationId xmlns:a16="http://schemas.microsoft.com/office/drawing/2014/main" id="{6C83F9B2-259A-482B-A00E-EE3D476A8BAC}"/>
                  </a:ext>
                </a:extLst>
              </p:cNvPr>
              <p:cNvPicPr>
                <a:picLocks noChangeAspect="1"/>
              </p:cNvPicPr>
              <p:nvPr/>
            </p:nvPicPr>
            <p:blipFill rotWithShape="1">
              <a:blip r:embed="rId6">
                <a:extLst>
                  <a:ext uri="{28A0092B-C50C-407E-A947-70E740481C1C}">
                    <a14:useLocalDpi xmlns:a14="http://schemas.microsoft.com/office/drawing/2010/main" val="0"/>
                  </a:ext>
                </a:extLst>
              </a:blip>
              <a:srcRect l="1505" t="7575" r="1272" b="4925"/>
              <a:stretch/>
            </p:blipFill>
            <p:spPr>
              <a:xfrm>
                <a:off x="2605551" y="16092060"/>
                <a:ext cx="5319249" cy="957464"/>
              </a:xfrm>
              <a:prstGeom prst="rect">
                <a:avLst/>
              </a:prstGeom>
            </p:spPr>
          </p:pic>
        </p:grpSp>
        <p:sp>
          <p:nvSpPr>
            <p:cNvPr id="29" name="Arrow: Right 28">
              <a:extLst>
                <a:ext uri="{FF2B5EF4-FFF2-40B4-BE49-F238E27FC236}">
                  <a16:creationId xmlns:a16="http://schemas.microsoft.com/office/drawing/2014/main" id="{9FF15682-78AF-497E-9AEF-1B5F53558468}"/>
                </a:ext>
              </a:extLst>
            </p:cNvPr>
            <p:cNvSpPr/>
            <p:nvPr/>
          </p:nvSpPr>
          <p:spPr bwMode="auto">
            <a:xfrm>
              <a:off x="2057400" y="15120401"/>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31" name="Scroll: Vertical 30">
              <a:extLst>
                <a:ext uri="{FF2B5EF4-FFF2-40B4-BE49-F238E27FC236}">
                  <a16:creationId xmlns:a16="http://schemas.microsoft.com/office/drawing/2014/main" id="{E81AED58-2DCF-4B4E-8D36-9DCD2C9014D8}"/>
                </a:ext>
              </a:extLst>
            </p:cNvPr>
            <p:cNvSpPr/>
            <p:nvPr/>
          </p:nvSpPr>
          <p:spPr bwMode="auto">
            <a:xfrm>
              <a:off x="8153400" y="14206001"/>
              <a:ext cx="2209800" cy="2133600"/>
            </a:xfrm>
            <a:prstGeom prst="verticalScroll">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defTabSz="4703763"/>
              <a:endParaRPr lang="en-US" sz="1400" dirty="0">
                <a:latin typeface="Arial" charset="0"/>
              </a:endParaRPr>
            </a:p>
            <a:p>
              <a:pPr algn="ctr" defTabSz="4703763"/>
              <a:endParaRPr lang="en-US" sz="1400" dirty="0">
                <a:latin typeface="Arial" charset="0"/>
              </a:endParaRPr>
            </a:p>
            <a:p>
              <a:pPr algn="ctr" defTabSz="4703763"/>
              <a:endParaRPr lang="en-US" sz="1400" dirty="0">
                <a:latin typeface="Arial" charset="0"/>
              </a:endParaRPr>
            </a:p>
            <a:p>
              <a:pPr algn="ctr" defTabSz="4703763"/>
              <a:r>
                <a:rPr lang="en-US" sz="1400" dirty="0">
                  <a:latin typeface="Arial" charset="0"/>
                </a:rPr>
                <a:t>Activity Recommendation</a:t>
              </a:r>
            </a:p>
            <a:p>
              <a:pPr marL="0" marR="0" indent="0" algn="ctr" defTabSz="47037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sp>
          <p:nvSpPr>
            <p:cNvPr id="46" name="Arrow: Right 45">
              <a:extLst>
                <a:ext uri="{FF2B5EF4-FFF2-40B4-BE49-F238E27FC236}">
                  <a16:creationId xmlns:a16="http://schemas.microsoft.com/office/drawing/2014/main" id="{8E82082F-DD90-4E8A-AFED-A27B290C9704}"/>
                </a:ext>
              </a:extLst>
            </p:cNvPr>
            <p:cNvSpPr/>
            <p:nvPr/>
          </p:nvSpPr>
          <p:spPr bwMode="auto">
            <a:xfrm>
              <a:off x="7751238" y="15120401"/>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grpSp>
      <p:sp>
        <p:nvSpPr>
          <p:cNvPr id="48" name="TextBox 47">
            <a:extLst>
              <a:ext uri="{FF2B5EF4-FFF2-40B4-BE49-F238E27FC236}">
                <a16:creationId xmlns:a16="http://schemas.microsoft.com/office/drawing/2014/main" id="{A960E570-E8C5-4FFB-A9C2-FBEACDB97104}"/>
              </a:ext>
            </a:extLst>
          </p:cNvPr>
          <p:cNvSpPr txBox="1"/>
          <p:nvPr/>
        </p:nvSpPr>
        <p:spPr>
          <a:xfrm>
            <a:off x="835742" y="8382000"/>
            <a:ext cx="9601200" cy="7633885"/>
          </a:xfrm>
          <a:prstGeom prst="rect">
            <a:avLst/>
          </a:prstGeom>
          <a:noFill/>
        </p:spPr>
        <p:txBody>
          <a:bodyPr wrap="square" rtlCol="0">
            <a:spAutoFit/>
          </a:bodyPr>
          <a:lstStyle>
            <a:defPPr>
              <a:defRPr kern="1200" smtId="4294967295"/>
            </a:defPPr>
          </a:lstStyle>
          <a:p>
            <a:pPr algn="just">
              <a:lnSpc>
                <a:spcPct val="150000"/>
              </a:lnSpc>
            </a:pPr>
            <a:r>
              <a:rPr lang="en-US" dirty="0">
                <a:latin typeface="Domine" panose="020B0604020202020204" charset="0"/>
              </a:rPr>
              <a:t>My project tries to address whether day to day activities affect quality of sleep, and if there are activity recipes that can be learned for making recommendations to users to ensure good sleep. This is achieved by applying clustering techniques over intraday time series data collected from wearable devices to extract activity recipes for high sleep efficiency, which will then be supplied to an activity recommendation engine. Various distance metrics are evaluated for their effectiveness in processing health time series data.</a:t>
            </a:r>
          </a:p>
        </p:txBody>
      </p:sp>
      <p:grpSp>
        <p:nvGrpSpPr>
          <p:cNvPr id="2049" name="Group 2048">
            <a:extLst>
              <a:ext uri="{FF2B5EF4-FFF2-40B4-BE49-F238E27FC236}">
                <a16:creationId xmlns:a16="http://schemas.microsoft.com/office/drawing/2014/main" id="{08F05CF7-B4F6-4BDF-BE13-CE7F5A81395D}"/>
              </a:ext>
            </a:extLst>
          </p:cNvPr>
          <p:cNvGrpSpPr/>
          <p:nvPr/>
        </p:nvGrpSpPr>
        <p:grpSpPr>
          <a:xfrm>
            <a:off x="24382617" y="22358718"/>
            <a:ext cx="8031786" cy="9254087"/>
            <a:chOff x="21564598" y="11754253"/>
            <a:chExt cx="8031786" cy="9254087"/>
          </a:xfrm>
        </p:grpSpPr>
        <p:pic>
          <p:nvPicPr>
            <p:cNvPr id="1052" name="Picture 28">
              <a:extLst>
                <a:ext uri="{FF2B5EF4-FFF2-40B4-BE49-F238E27FC236}">
                  <a16:creationId xmlns:a16="http://schemas.microsoft.com/office/drawing/2014/main" id="{F22E8457-2812-49AE-B199-D9AD48FF57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1157"/>
            <a:stretch/>
          </p:blipFill>
          <p:spPr bwMode="auto">
            <a:xfrm>
              <a:off x="25632602" y="14902570"/>
              <a:ext cx="3963782"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E77F9E3-D2BF-4661-A371-E409555B55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1328"/>
            <a:stretch/>
          </p:blipFill>
          <p:spPr bwMode="auto">
            <a:xfrm>
              <a:off x="21564600" y="11754253"/>
              <a:ext cx="3963782"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5D31FCBB-68B7-4F37-93BF-EEADB346AFA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50984"/>
            <a:stretch/>
          </p:blipFill>
          <p:spPr bwMode="auto">
            <a:xfrm>
              <a:off x="25632602" y="11754253"/>
              <a:ext cx="3963782"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3881BD37-7A79-452B-94F5-FB72BFD71DB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50984"/>
            <a:stretch/>
          </p:blipFill>
          <p:spPr bwMode="auto">
            <a:xfrm>
              <a:off x="21564598" y="14909589"/>
              <a:ext cx="3963783"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AC8F5DBC-97D5-4EDB-BDA3-6A339697D8F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51498"/>
            <a:stretch/>
          </p:blipFill>
          <p:spPr bwMode="auto">
            <a:xfrm>
              <a:off x="25632602" y="17969865"/>
              <a:ext cx="3963782" cy="3038475"/>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TextBox 78">
            <a:extLst>
              <a:ext uri="{FF2B5EF4-FFF2-40B4-BE49-F238E27FC236}">
                <a16:creationId xmlns:a16="http://schemas.microsoft.com/office/drawing/2014/main" id="{A5950637-32DF-4795-B809-6525F74C2A24}"/>
              </a:ext>
            </a:extLst>
          </p:cNvPr>
          <p:cNvSpPr txBox="1"/>
          <p:nvPr/>
        </p:nvSpPr>
        <p:spPr>
          <a:xfrm>
            <a:off x="33451800" y="26073887"/>
            <a:ext cx="9601200" cy="6248890"/>
          </a:xfrm>
          <a:prstGeom prst="rect">
            <a:avLst/>
          </a:prstGeom>
          <a:noFill/>
        </p:spPr>
        <p:txBody>
          <a:bodyPr wrap="square" rtlCol="0">
            <a:spAutoFit/>
          </a:bodyPr>
          <a:lstStyle>
            <a:defPPr>
              <a:defRPr kern="1200" smtId="4294967295"/>
            </a:defPPr>
          </a:lstStyle>
          <a:p>
            <a:pPr marL="457200" indent="-457200">
              <a:lnSpc>
                <a:spcPct val="150000"/>
              </a:lnSpc>
              <a:buFont typeface="Arial" panose="020B0604020202020204" pitchFamily="34" charset="0"/>
              <a:buChar char="•"/>
            </a:pPr>
            <a:r>
              <a:rPr lang="en-US" dirty="0">
                <a:latin typeface="Domine" panose="02040503040403060204" pitchFamily="18" charset="0"/>
                <a:ea typeface="Open Sans" panose="020B0606030504020204" pitchFamily="34" charset="0"/>
                <a:cs typeface="Open Sans" panose="020B0606030504020204" pitchFamily="34" charset="0"/>
              </a:rPr>
              <a:t>Good sleep nights have similar preceding daily activities, while poor sleep can vary</a:t>
            </a:r>
          </a:p>
          <a:p>
            <a:pPr marL="457200" indent="-457200">
              <a:lnSpc>
                <a:spcPct val="150000"/>
              </a:lnSpc>
              <a:buFont typeface="Arial" panose="020B0604020202020204" pitchFamily="34" charset="0"/>
              <a:buChar char="•"/>
            </a:pPr>
            <a:r>
              <a:rPr lang="en-US" dirty="0">
                <a:latin typeface="Domine" panose="02040503040403060204" pitchFamily="18" charset="0"/>
                <a:ea typeface="Open Sans" panose="020B0606030504020204" pitchFamily="34" charset="0"/>
                <a:cs typeface="Open Sans" panose="020B0606030504020204" pitchFamily="34" charset="0"/>
              </a:rPr>
              <a:t>Clustering over heart rate lead to clusters containing varied activity level helping learn myriad different activities from same cluster</a:t>
            </a:r>
          </a:p>
          <a:p>
            <a:pPr marL="457200" indent="-457200">
              <a:lnSpc>
                <a:spcPct val="150000"/>
              </a:lnSpc>
              <a:buFont typeface="Arial" panose="020B0604020202020204" pitchFamily="34" charset="0"/>
              <a:buChar char="•"/>
            </a:pPr>
            <a:r>
              <a:rPr lang="en-US" dirty="0">
                <a:latin typeface="Domine" panose="02040503040403060204" pitchFamily="18" charset="0"/>
                <a:ea typeface="Open Sans" panose="020B0606030504020204" pitchFamily="34" charset="0"/>
                <a:cs typeface="Open Sans" panose="020B0606030504020204" pitchFamily="34" charset="0"/>
              </a:rPr>
              <a:t>Among the distance metrics, K-L divergence performs best in finding the purest cluster w.r.t sleep efficiency and produces meaningful and varied activity recipes </a:t>
            </a:r>
          </a:p>
        </p:txBody>
      </p:sp>
      <p:grpSp>
        <p:nvGrpSpPr>
          <p:cNvPr id="80" name="Group 79">
            <a:extLst>
              <a:ext uri="{FF2B5EF4-FFF2-40B4-BE49-F238E27FC236}">
                <a16:creationId xmlns:a16="http://schemas.microsoft.com/office/drawing/2014/main" id="{EFF54CED-82CD-4AAC-B1D3-ACDCAA1E9AC6}"/>
              </a:ext>
            </a:extLst>
          </p:cNvPr>
          <p:cNvGrpSpPr/>
          <p:nvPr/>
        </p:nvGrpSpPr>
        <p:grpSpPr>
          <a:xfrm>
            <a:off x="33451800" y="25054114"/>
            <a:ext cx="9601200" cy="873301"/>
            <a:chOff x="33680400" y="7438427"/>
            <a:chExt cx="9601200" cy="873301"/>
          </a:xfrm>
        </p:grpSpPr>
        <p:sp>
          <p:nvSpPr>
            <p:cNvPr id="81" name="Rectangle 10">
              <a:extLst>
                <a:ext uri="{FF2B5EF4-FFF2-40B4-BE49-F238E27FC236}">
                  <a16:creationId xmlns:a16="http://schemas.microsoft.com/office/drawing/2014/main" id="{47DE8C26-2D21-4582-8A55-38B07A3FA407}"/>
                </a:ext>
              </a:extLst>
            </p:cNvPr>
            <p:cNvSpPr>
              <a:spLocks noChangeArrowheads="1"/>
            </p:cNvSpPr>
            <p:nvPr/>
          </p:nvSpPr>
          <p:spPr bwMode="auto">
            <a:xfrm>
              <a:off x="336804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Conclusions</a:t>
              </a:r>
            </a:p>
          </p:txBody>
        </p:sp>
        <p:sp>
          <p:nvSpPr>
            <p:cNvPr id="82" name="Right Triangle 81">
              <a:extLst>
                <a:ext uri="{FF2B5EF4-FFF2-40B4-BE49-F238E27FC236}">
                  <a16:creationId xmlns:a16="http://schemas.microsoft.com/office/drawing/2014/main" id="{A4987C10-5D0C-4334-B083-F25653F4580F}"/>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35" name="Group 34">
            <a:extLst>
              <a:ext uri="{FF2B5EF4-FFF2-40B4-BE49-F238E27FC236}">
                <a16:creationId xmlns:a16="http://schemas.microsoft.com/office/drawing/2014/main" id="{B49B4F33-5449-4AC7-92B6-9FE11FC71880}"/>
              </a:ext>
            </a:extLst>
          </p:cNvPr>
          <p:cNvGrpSpPr/>
          <p:nvPr/>
        </p:nvGrpSpPr>
        <p:grpSpPr>
          <a:xfrm>
            <a:off x="26244998" y="10653100"/>
            <a:ext cx="5950488" cy="3983660"/>
            <a:chOff x="26274215" y="8356316"/>
            <a:chExt cx="5950488" cy="3983660"/>
          </a:xfrm>
        </p:grpSpPr>
        <p:pic>
          <p:nvPicPr>
            <p:cNvPr id="1048" name="Picture 24">
              <a:extLst>
                <a:ext uri="{FF2B5EF4-FFF2-40B4-BE49-F238E27FC236}">
                  <a16:creationId xmlns:a16="http://schemas.microsoft.com/office/drawing/2014/main" id="{EA07539B-2758-492B-95E7-6CADB40A7E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4215" y="8356316"/>
              <a:ext cx="5950488" cy="3719056"/>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61E70891-DFD4-431A-8965-9A788F07AB17}"/>
                </a:ext>
              </a:extLst>
            </p:cNvPr>
            <p:cNvSpPr txBox="1"/>
            <p:nvPr/>
          </p:nvSpPr>
          <p:spPr>
            <a:xfrm>
              <a:off x="26772958" y="12016811"/>
              <a:ext cx="4952999" cy="323165"/>
            </a:xfrm>
            <a:prstGeom prst="rect">
              <a:avLst/>
            </a:prstGeom>
            <a:noFill/>
          </p:spPr>
          <p:txBody>
            <a:bodyPr wrap="square" rtlCol="0">
              <a:spAutoFit/>
            </a:bodyPr>
            <a:lstStyle/>
            <a:p>
              <a:pPr algn="ctr"/>
              <a:r>
                <a:rPr lang="en-US" sz="1500" i="1" dirty="0"/>
                <a:t>Figure: Trends extracted from the raw heart rate data</a:t>
              </a:r>
            </a:p>
          </p:txBody>
        </p:sp>
      </p:grpSp>
      <p:grpSp>
        <p:nvGrpSpPr>
          <p:cNvPr id="36" name="Group 35">
            <a:extLst>
              <a:ext uri="{FF2B5EF4-FFF2-40B4-BE49-F238E27FC236}">
                <a16:creationId xmlns:a16="http://schemas.microsoft.com/office/drawing/2014/main" id="{31FF812F-7D62-453A-8918-C0CA4A388F9B}"/>
              </a:ext>
            </a:extLst>
          </p:cNvPr>
          <p:cNvGrpSpPr/>
          <p:nvPr/>
        </p:nvGrpSpPr>
        <p:grpSpPr>
          <a:xfrm>
            <a:off x="26250967" y="14629942"/>
            <a:ext cx="5950486" cy="4086809"/>
            <a:chOff x="26280184" y="12504088"/>
            <a:chExt cx="5950486" cy="4086809"/>
          </a:xfrm>
        </p:grpSpPr>
        <p:pic>
          <p:nvPicPr>
            <p:cNvPr id="1046" name="Picture 22">
              <a:extLst>
                <a:ext uri="{FF2B5EF4-FFF2-40B4-BE49-F238E27FC236}">
                  <a16:creationId xmlns:a16="http://schemas.microsoft.com/office/drawing/2014/main" id="{219A3B93-65B0-4CB4-B304-B1072A8EB0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80184" y="12504088"/>
              <a:ext cx="5950486" cy="3719056"/>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C14A65DA-E041-4564-9D30-6439068532B6}"/>
                </a:ext>
              </a:extLst>
            </p:cNvPr>
            <p:cNvSpPr txBox="1"/>
            <p:nvPr/>
          </p:nvSpPr>
          <p:spPr>
            <a:xfrm>
              <a:off x="26772959" y="16267732"/>
              <a:ext cx="4952999" cy="323165"/>
            </a:xfrm>
            <a:prstGeom prst="rect">
              <a:avLst/>
            </a:prstGeom>
            <a:noFill/>
          </p:spPr>
          <p:txBody>
            <a:bodyPr wrap="square" rtlCol="0">
              <a:spAutoFit/>
            </a:bodyPr>
            <a:lstStyle/>
            <a:p>
              <a:pPr algn="ctr"/>
              <a:r>
                <a:rPr lang="en-US" sz="1500" i="1" dirty="0"/>
                <a:t>Figure: Trends extracted from the raw calories rate data</a:t>
              </a:r>
            </a:p>
          </p:txBody>
        </p:sp>
      </p:grpSp>
      <p:sp>
        <p:nvSpPr>
          <p:cNvPr id="87" name="TextBox 86">
            <a:extLst>
              <a:ext uri="{FF2B5EF4-FFF2-40B4-BE49-F238E27FC236}">
                <a16:creationId xmlns:a16="http://schemas.microsoft.com/office/drawing/2014/main" id="{EFE5595A-EAB5-4BB0-B580-0B1FAA61605C}"/>
              </a:ext>
            </a:extLst>
          </p:cNvPr>
          <p:cNvSpPr txBox="1"/>
          <p:nvPr/>
        </p:nvSpPr>
        <p:spPr>
          <a:xfrm>
            <a:off x="24496944" y="28989521"/>
            <a:ext cx="3496107" cy="2400657"/>
          </a:xfrm>
          <a:prstGeom prst="rect">
            <a:avLst/>
          </a:prstGeom>
          <a:noFill/>
        </p:spPr>
        <p:txBody>
          <a:bodyPr wrap="square" rtlCol="0">
            <a:spAutoFit/>
          </a:bodyPr>
          <a:lstStyle/>
          <a:p>
            <a:r>
              <a:rPr lang="en-US" sz="1500" i="1" dirty="0"/>
              <a:t>Figure: Comparison of different Distance Metrics used for Clustering using Distance Cross Matrix over Heart rate and Calories Time Series data. The x-axis and y-axis represent each record in ordered form from good sleep to poor sleep. Because of this we expect to see a different color patch between the quadrants across the top down and bottom up diagonal</a:t>
            </a:r>
          </a:p>
        </p:txBody>
      </p:sp>
      <p:sp>
        <p:nvSpPr>
          <p:cNvPr id="92" name="TextBox 91">
            <a:extLst>
              <a:ext uri="{FF2B5EF4-FFF2-40B4-BE49-F238E27FC236}">
                <a16:creationId xmlns:a16="http://schemas.microsoft.com/office/drawing/2014/main" id="{1685B74D-72AF-4267-A8DE-B40E8CCB885D}"/>
              </a:ext>
            </a:extLst>
          </p:cNvPr>
          <p:cNvSpPr txBox="1"/>
          <p:nvPr/>
        </p:nvSpPr>
        <p:spPr>
          <a:xfrm>
            <a:off x="33861375" y="24283508"/>
            <a:ext cx="8475391" cy="323165"/>
          </a:xfrm>
          <a:prstGeom prst="rect">
            <a:avLst/>
          </a:prstGeom>
          <a:noFill/>
        </p:spPr>
        <p:txBody>
          <a:bodyPr wrap="square" rtlCol="0">
            <a:spAutoFit/>
          </a:bodyPr>
          <a:lstStyle/>
          <a:p>
            <a:pPr algn="ctr"/>
            <a:r>
              <a:rPr lang="en-US" sz="1500" i="1" dirty="0"/>
              <a:t>Figure: Activity Recipes for good sleep found using K-L Divergence distance metric</a:t>
            </a:r>
          </a:p>
        </p:txBody>
      </p:sp>
      <p:graphicFrame>
        <p:nvGraphicFramePr>
          <p:cNvPr id="5" name="Table 4">
            <a:extLst>
              <a:ext uri="{FF2B5EF4-FFF2-40B4-BE49-F238E27FC236}">
                <a16:creationId xmlns:a16="http://schemas.microsoft.com/office/drawing/2014/main" id="{A5C21CA2-C276-47E0-B72D-1BD8730AFEDF}"/>
              </a:ext>
            </a:extLst>
          </p:cNvPr>
          <p:cNvGraphicFramePr>
            <a:graphicFrameLocks noGrp="1"/>
          </p:cNvGraphicFramePr>
          <p:nvPr>
            <p:extLst>
              <p:ext uri="{D42A27DB-BD31-4B8C-83A1-F6EECF244321}">
                <p14:modId xmlns:p14="http://schemas.microsoft.com/office/powerpoint/2010/main" val="1318157856"/>
              </p:ext>
            </p:extLst>
          </p:nvPr>
        </p:nvGraphicFramePr>
        <p:xfrm>
          <a:off x="33451800" y="8498902"/>
          <a:ext cx="9601200" cy="3345022"/>
        </p:xfrm>
        <a:graphic>
          <a:graphicData uri="http://schemas.openxmlformats.org/drawingml/2006/table">
            <a:tbl>
              <a:tblPr firstRow="1" bandRow="1">
                <a:tableStyleId>{073A0DAA-6AF3-43AB-8588-CEC1D06C72B9}</a:tableStyleId>
              </a:tblPr>
              <a:tblGrid>
                <a:gridCol w="3200400">
                  <a:extLst>
                    <a:ext uri="{9D8B030D-6E8A-4147-A177-3AD203B41FA5}">
                      <a16:colId xmlns:a16="http://schemas.microsoft.com/office/drawing/2014/main" val="4124934521"/>
                    </a:ext>
                  </a:extLst>
                </a:gridCol>
                <a:gridCol w="3200400">
                  <a:extLst>
                    <a:ext uri="{9D8B030D-6E8A-4147-A177-3AD203B41FA5}">
                      <a16:colId xmlns:a16="http://schemas.microsoft.com/office/drawing/2014/main" val="863214399"/>
                    </a:ext>
                  </a:extLst>
                </a:gridCol>
                <a:gridCol w="3200400">
                  <a:extLst>
                    <a:ext uri="{9D8B030D-6E8A-4147-A177-3AD203B41FA5}">
                      <a16:colId xmlns:a16="http://schemas.microsoft.com/office/drawing/2014/main" val="611309011"/>
                    </a:ext>
                  </a:extLst>
                </a:gridCol>
              </a:tblGrid>
              <a:tr h="713602">
                <a:tc>
                  <a:txBody>
                    <a:bodyPr/>
                    <a:lstStyle/>
                    <a:p>
                      <a:pPr algn="ctr"/>
                      <a:r>
                        <a:rPr lang="en-US" dirty="0">
                          <a:latin typeface="Domine" panose="020B0604020202020204" charset="0"/>
                        </a:rPr>
                        <a:t>Distance Metric</a:t>
                      </a:r>
                    </a:p>
                  </a:txBody>
                  <a:tcPr anchor="ctr"/>
                </a:tc>
                <a:tc>
                  <a:txBody>
                    <a:bodyPr/>
                    <a:lstStyle/>
                    <a:p>
                      <a:pPr algn="ctr"/>
                      <a:r>
                        <a:rPr lang="en-US" dirty="0">
                          <a:latin typeface="Domine" panose="020B0604020202020204" charset="0"/>
                        </a:rPr>
                        <a:t>Purity of Clustering</a:t>
                      </a:r>
                    </a:p>
                  </a:txBody>
                  <a:tcPr anchor="ctr"/>
                </a:tc>
                <a:tc>
                  <a:txBody>
                    <a:bodyPr/>
                    <a:lstStyle/>
                    <a:p>
                      <a:pPr algn="ctr"/>
                      <a:r>
                        <a:rPr lang="en-US" dirty="0">
                          <a:latin typeface="Domine" panose="020B0604020202020204" charset="0"/>
                        </a:rPr>
                        <a:t>Avg. Purity of Activity Recipe Clusters</a:t>
                      </a:r>
                    </a:p>
                  </a:txBody>
                  <a:tcPr anchor="ctr"/>
                </a:tc>
                <a:extLst>
                  <a:ext uri="{0D108BD9-81ED-4DB2-BD59-A6C34878D82A}">
                    <a16:rowId xmlns:a16="http://schemas.microsoft.com/office/drawing/2014/main" val="179193636"/>
                  </a:ext>
                </a:extLst>
              </a:tr>
              <a:tr h="526284">
                <a:tc>
                  <a:txBody>
                    <a:bodyPr/>
                    <a:lstStyle/>
                    <a:p>
                      <a:pPr algn="ctr"/>
                      <a:r>
                        <a:rPr lang="en-US" dirty="0">
                          <a:latin typeface="Domine" panose="020B0604020202020204" charset="0"/>
                        </a:rPr>
                        <a:t>L-1 Norm</a:t>
                      </a:r>
                    </a:p>
                  </a:txBody>
                  <a:tcPr anchor="ctr"/>
                </a:tc>
                <a:tc>
                  <a:txBody>
                    <a:bodyPr/>
                    <a:lstStyle/>
                    <a:p>
                      <a:pPr algn="ctr"/>
                      <a:r>
                        <a:rPr lang="en-US" dirty="0">
                          <a:latin typeface="Domine" panose="020B0604020202020204" charset="0"/>
                        </a:rPr>
                        <a:t>0.5473</a:t>
                      </a:r>
                    </a:p>
                  </a:txBody>
                  <a:tcPr anchor="ctr"/>
                </a:tc>
                <a:tc>
                  <a:txBody>
                    <a:bodyPr/>
                    <a:lstStyle/>
                    <a:p>
                      <a:pPr algn="ctr"/>
                      <a:r>
                        <a:rPr lang="en-US" dirty="0">
                          <a:latin typeface="Domine" panose="020B0604020202020204" charset="0"/>
                        </a:rPr>
                        <a:t>2.13</a:t>
                      </a:r>
                    </a:p>
                  </a:txBody>
                  <a:tcPr anchor="ctr"/>
                </a:tc>
                <a:extLst>
                  <a:ext uri="{0D108BD9-81ED-4DB2-BD59-A6C34878D82A}">
                    <a16:rowId xmlns:a16="http://schemas.microsoft.com/office/drawing/2014/main" val="280773141"/>
                  </a:ext>
                </a:extLst>
              </a:tr>
              <a:tr h="526284">
                <a:tc>
                  <a:txBody>
                    <a:bodyPr/>
                    <a:lstStyle/>
                    <a:p>
                      <a:pPr algn="ctr"/>
                      <a:r>
                        <a:rPr lang="en-US" dirty="0">
                          <a:latin typeface="Domine" panose="020B0604020202020204" charset="0"/>
                        </a:rPr>
                        <a:t>L-2 Norm</a:t>
                      </a:r>
                    </a:p>
                  </a:txBody>
                  <a:tcPr anchor="ctr"/>
                </a:tc>
                <a:tc>
                  <a:txBody>
                    <a:bodyPr/>
                    <a:lstStyle/>
                    <a:p>
                      <a:pPr algn="ctr"/>
                      <a:r>
                        <a:rPr lang="en-US" dirty="0">
                          <a:latin typeface="Domine" panose="020B0604020202020204" charset="0"/>
                        </a:rPr>
                        <a:t>0.5848</a:t>
                      </a:r>
                    </a:p>
                  </a:txBody>
                  <a:tcPr anchor="ctr"/>
                </a:tc>
                <a:tc>
                  <a:txBody>
                    <a:bodyPr/>
                    <a:lstStyle/>
                    <a:p>
                      <a:pPr algn="ctr"/>
                      <a:r>
                        <a:rPr lang="en-US" dirty="0">
                          <a:latin typeface="Domine" panose="020B0604020202020204" charset="0"/>
                        </a:rPr>
                        <a:t>2.34</a:t>
                      </a:r>
                    </a:p>
                  </a:txBody>
                  <a:tcPr anchor="ctr"/>
                </a:tc>
                <a:extLst>
                  <a:ext uri="{0D108BD9-81ED-4DB2-BD59-A6C34878D82A}">
                    <a16:rowId xmlns:a16="http://schemas.microsoft.com/office/drawing/2014/main" val="2212707656"/>
                  </a:ext>
                </a:extLst>
              </a:tr>
              <a:tr h="526284">
                <a:tc>
                  <a:txBody>
                    <a:bodyPr/>
                    <a:lstStyle/>
                    <a:p>
                      <a:pPr algn="ctr"/>
                      <a:r>
                        <a:rPr lang="en-US" dirty="0">
                          <a:latin typeface="Domine" panose="020B0604020202020204" charset="0"/>
                        </a:rPr>
                        <a:t>DTW</a:t>
                      </a:r>
                    </a:p>
                  </a:txBody>
                  <a:tcPr anchor="ctr"/>
                </a:tc>
                <a:tc>
                  <a:txBody>
                    <a:bodyPr/>
                    <a:lstStyle/>
                    <a:p>
                      <a:pPr algn="ctr"/>
                      <a:r>
                        <a:rPr lang="en-US" dirty="0">
                          <a:latin typeface="Domine" panose="020B0604020202020204" charset="0"/>
                        </a:rPr>
                        <a:t>0.6372</a:t>
                      </a:r>
                    </a:p>
                  </a:txBody>
                  <a:tcPr anchor="ctr"/>
                </a:tc>
                <a:tc>
                  <a:txBody>
                    <a:bodyPr/>
                    <a:lstStyle/>
                    <a:p>
                      <a:pPr algn="ctr"/>
                      <a:r>
                        <a:rPr lang="en-US" dirty="0">
                          <a:latin typeface="Domine" panose="020B0604020202020204" charset="0"/>
                        </a:rPr>
                        <a:t>2.59</a:t>
                      </a:r>
                    </a:p>
                  </a:txBody>
                  <a:tcPr anchor="ctr"/>
                </a:tc>
                <a:extLst>
                  <a:ext uri="{0D108BD9-81ED-4DB2-BD59-A6C34878D82A}">
                    <a16:rowId xmlns:a16="http://schemas.microsoft.com/office/drawing/2014/main" val="2835619528"/>
                  </a:ext>
                </a:extLst>
              </a:tr>
              <a:tr h="526284">
                <a:tc>
                  <a:txBody>
                    <a:bodyPr/>
                    <a:lstStyle/>
                    <a:p>
                      <a:pPr algn="ctr"/>
                      <a:r>
                        <a:rPr lang="en-US" dirty="0">
                          <a:latin typeface="Domine" panose="020B0604020202020204" charset="0"/>
                        </a:rPr>
                        <a:t>Correlation</a:t>
                      </a:r>
                    </a:p>
                  </a:txBody>
                  <a:tcPr anchor="ctr"/>
                </a:tc>
                <a:tc>
                  <a:txBody>
                    <a:bodyPr/>
                    <a:lstStyle/>
                    <a:p>
                      <a:pPr algn="ctr"/>
                      <a:r>
                        <a:rPr lang="en-US" dirty="0">
                          <a:latin typeface="Domine" panose="020B0604020202020204" charset="0"/>
                        </a:rPr>
                        <a:t>0.6516</a:t>
                      </a:r>
                    </a:p>
                  </a:txBody>
                  <a:tcPr anchor="ctr"/>
                </a:tc>
                <a:tc>
                  <a:txBody>
                    <a:bodyPr/>
                    <a:lstStyle/>
                    <a:p>
                      <a:pPr algn="ctr"/>
                      <a:r>
                        <a:rPr lang="en-US" dirty="0">
                          <a:latin typeface="Domine" panose="020B0604020202020204" charset="0"/>
                        </a:rPr>
                        <a:t>3.12</a:t>
                      </a:r>
                    </a:p>
                  </a:txBody>
                  <a:tcPr anchor="ctr"/>
                </a:tc>
                <a:extLst>
                  <a:ext uri="{0D108BD9-81ED-4DB2-BD59-A6C34878D82A}">
                    <a16:rowId xmlns:a16="http://schemas.microsoft.com/office/drawing/2014/main" val="4003259748"/>
                  </a:ext>
                </a:extLst>
              </a:tr>
              <a:tr h="526284">
                <a:tc>
                  <a:txBody>
                    <a:bodyPr/>
                    <a:lstStyle/>
                    <a:p>
                      <a:pPr algn="ctr"/>
                      <a:r>
                        <a:rPr lang="en-US" dirty="0">
                          <a:latin typeface="Domine" panose="020B0604020202020204" charset="0"/>
                        </a:rPr>
                        <a:t>K-L Divergence</a:t>
                      </a:r>
                    </a:p>
                  </a:txBody>
                  <a:tcPr anchor="ctr"/>
                </a:tc>
                <a:tc>
                  <a:txBody>
                    <a:bodyPr/>
                    <a:lstStyle/>
                    <a:p>
                      <a:pPr algn="ctr"/>
                      <a:r>
                        <a:rPr lang="en-US" dirty="0">
                          <a:latin typeface="Domine" panose="020B0604020202020204" charset="0"/>
                        </a:rPr>
                        <a:t>0.7006</a:t>
                      </a:r>
                    </a:p>
                  </a:txBody>
                  <a:tcPr anchor="ctr"/>
                </a:tc>
                <a:tc>
                  <a:txBody>
                    <a:bodyPr/>
                    <a:lstStyle/>
                    <a:p>
                      <a:pPr algn="ctr"/>
                      <a:r>
                        <a:rPr lang="en-US" dirty="0">
                          <a:latin typeface="Domine" panose="020B0604020202020204" charset="0"/>
                        </a:rPr>
                        <a:t>4.18</a:t>
                      </a:r>
                    </a:p>
                  </a:txBody>
                  <a:tcPr anchor="ctr"/>
                </a:tc>
                <a:extLst>
                  <a:ext uri="{0D108BD9-81ED-4DB2-BD59-A6C34878D82A}">
                    <a16:rowId xmlns:a16="http://schemas.microsoft.com/office/drawing/2014/main" val="4143340066"/>
                  </a:ext>
                </a:extLst>
              </a:tr>
            </a:tbl>
          </a:graphicData>
        </a:graphic>
      </p:graphicFrame>
      <p:grpSp>
        <p:nvGrpSpPr>
          <p:cNvPr id="18" name="Group 17">
            <a:extLst>
              <a:ext uri="{FF2B5EF4-FFF2-40B4-BE49-F238E27FC236}">
                <a16:creationId xmlns:a16="http://schemas.microsoft.com/office/drawing/2014/main" id="{DE8FF14D-43D8-4640-9774-F52DCA43A8F8}"/>
              </a:ext>
            </a:extLst>
          </p:cNvPr>
          <p:cNvGrpSpPr/>
          <p:nvPr/>
        </p:nvGrpSpPr>
        <p:grpSpPr>
          <a:xfrm>
            <a:off x="38700075" y="12591377"/>
            <a:ext cx="4371975" cy="3729718"/>
            <a:chOff x="38678567" y="12640545"/>
            <a:chExt cx="4371975" cy="3729718"/>
          </a:xfrm>
        </p:grpSpPr>
        <p:pic>
          <p:nvPicPr>
            <p:cNvPr id="1028" name="Picture 4">
              <a:extLst>
                <a:ext uri="{FF2B5EF4-FFF2-40B4-BE49-F238E27FC236}">
                  <a16:creationId xmlns:a16="http://schemas.microsoft.com/office/drawing/2014/main" id="{706A64E4-E6E5-4FA5-A04E-D0B65C5938F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78567" y="12640545"/>
              <a:ext cx="4371975" cy="3171825"/>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C430996A-9C70-439C-A1C0-8F93545D4DF5}"/>
                </a:ext>
              </a:extLst>
            </p:cNvPr>
            <p:cNvSpPr txBox="1"/>
            <p:nvPr/>
          </p:nvSpPr>
          <p:spPr>
            <a:xfrm>
              <a:off x="39088142" y="15816265"/>
              <a:ext cx="3962400" cy="553998"/>
            </a:xfrm>
            <a:prstGeom prst="rect">
              <a:avLst/>
            </a:prstGeom>
            <a:noFill/>
          </p:spPr>
          <p:txBody>
            <a:bodyPr wrap="square" rtlCol="0">
              <a:spAutoFit/>
            </a:bodyPr>
            <a:lstStyle/>
            <a:p>
              <a:pPr algn="ctr"/>
              <a:r>
                <a:rPr lang="en-US" sz="1500" i="1" dirty="0"/>
                <a:t>Figure: Cluster Purity of Sleep Labels using K-L Divergence over heart rate trends</a:t>
              </a:r>
            </a:p>
          </p:txBody>
        </p:sp>
      </p:grpSp>
      <p:grpSp>
        <p:nvGrpSpPr>
          <p:cNvPr id="16" name="Group 15">
            <a:extLst>
              <a:ext uri="{FF2B5EF4-FFF2-40B4-BE49-F238E27FC236}">
                <a16:creationId xmlns:a16="http://schemas.microsoft.com/office/drawing/2014/main" id="{6EF76B16-75A2-40FC-8702-297197469C31}"/>
              </a:ext>
            </a:extLst>
          </p:cNvPr>
          <p:cNvGrpSpPr/>
          <p:nvPr/>
        </p:nvGrpSpPr>
        <p:grpSpPr>
          <a:xfrm>
            <a:off x="33473308" y="12591376"/>
            <a:ext cx="4371975" cy="3729719"/>
            <a:chOff x="33451800" y="12640544"/>
            <a:chExt cx="4371975" cy="3729719"/>
          </a:xfrm>
        </p:grpSpPr>
        <p:sp>
          <p:nvSpPr>
            <p:cNvPr id="89" name="TextBox 88">
              <a:extLst>
                <a:ext uri="{FF2B5EF4-FFF2-40B4-BE49-F238E27FC236}">
                  <a16:creationId xmlns:a16="http://schemas.microsoft.com/office/drawing/2014/main" id="{CC40B2CA-2ECF-4059-AF3B-A43B0586C0B9}"/>
                </a:ext>
              </a:extLst>
            </p:cNvPr>
            <p:cNvSpPr txBox="1"/>
            <p:nvPr/>
          </p:nvSpPr>
          <p:spPr>
            <a:xfrm>
              <a:off x="33861375" y="15816265"/>
              <a:ext cx="3962400" cy="553998"/>
            </a:xfrm>
            <a:prstGeom prst="rect">
              <a:avLst/>
            </a:prstGeom>
            <a:noFill/>
          </p:spPr>
          <p:txBody>
            <a:bodyPr wrap="square" rtlCol="0">
              <a:spAutoFit/>
            </a:bodyPr>
            <a:lstStyle/>
            <a:p>
              <a:pPr algn="ctr"/>
              <a:r>
                <a:rPr lang="en-US" sz="1500" i="1" dirty="0"/>
                <a:t>Figure: Cluster Assignments of heart rate trends using K-L Divergence</a:t>
              </a:r>
            </a:p>
          </p:txBody>
        </p:sp>
        <p:pic>
          <p:nvPicPr>
            <p:cNvPr id="1030" name="Picture 6">
              <a:extLst>
                <a:ext uri="{FF2B5EF4-FFF2-40B4-BE49-F238E27FC236}">
                  <a16:creationId xmlns:a16="http://schemas.microsoft.com/office/drawing/2014/main" id="{BF6A8BAC-4BFD-45CC-B975-3C0B11E4C98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1800" y="12640544"/>
              <a:ext cx="4371975" cy="31718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A850A0E-F36C-46BA-B07C-4025E53C6E97}"/>
              </a:ext>
            </a:extLst>
          </p:cNvPr>
          <p:cNvGrpSpPr/>
          <p:nvPr/>
        </p:nvGrpSpPr>
        <p:grpSpPr>
          <a:xfrm>
            <a:off x="33351789" y="16963710"/>
            <a:ext cx="9801222" cy="7173326"/>
            <a:chOff x="33451800" y="17330443"/>
            <a:chExt cx="9801222" cy="7173326"/>
          </a:xfrm>
        </p:grpSpPr>
        <p:pic>
          <p:nvPicPr>
            <p:cNvPr id="1068" name="Picture 44">
              <a:extLst>
                <a:ext uri="{FF2B5EF4-FFF2-40B4-BE49-F238E27FC236}">
                  <a16:creationId xmlns:a16="http://schemas.microsoft.com/office/drawing/2014/main" id="{41DEDCBB-36C1-4579-B514-77B59AC5BC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51800" y="17332042"/>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45757D5B-06B3-49BE-B6DA-7F76D13D3E6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51800" y="1986317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a:extLst>
                <a:ext uri="{FF2B5EF4-FFF2-40B4-BE49-F238E27FC236}">
                  <a16:creationId xmlns:a16="http://schemas.microsoft.com/office/drawing/2014/main" id="{B284755A-FEE3-42E0-BE95-28FB7BAA4EE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20352" y="17330443"/>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163112E2-7DAC-4A9C-BE98-AED49763222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024046" y="1986317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a:extLst>
                <a:ext uri="{FF2B5EF4-FFF2-40B4-BE49-F238E27FC236}">
                  <a16:creationId xmlns:a16="http://schemas.microsoft.com/office/drawing/2014/main" id="{1456B1A6-C35C-4CA3-8B45-73D42CBA614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451800" y="2234840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a:extLst>
                <a:ext uri="{FF2B5EF4-FFF2-40B4-BE49-F238E27FC236}">
                  <a16:creationId xmlns:a16="http://schemas.microsoft.com/office/drawing/2014/main" id="{FBE37B90-28AF-4EEA-98B5-669D712CEB4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736076" y="2234840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a:extLst>
                <a:ext uri="{FF2B5EF4-FFF2-40B4-BE49-F238E27FC236}">
                  <a16:creationId xmlns:a16="http://schemas.microsoft.com/office/drawing/2014/main" id="{F8AB4F09-0376-477A-867C-3CAA49F66D2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736076" y="1986317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a:extLst>
                <a:ext uri="{FF2B5EF4-FFF2-40B4-BE49-F238E27FC236}">
                  <a16:creationId xmlns:a16="http://schemas.microsoft.com/office/drawing/2014/main" id="{9A4E817B-EFEB-4594-9890-BE91E5033E8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736076" y="17330443"/>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8C5135D-7B3D-4DDB-903D-634474EDA86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20352" y="22349171"/>
              <a:ext cx="3227832" cy="2154598"/>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a:extLst>
              <a:ext uri="{FF2B5EF4-FFF2-40B4-BE49-F238E27FC236}">
                <a16:creationId xmlns:a16="http://schemas.microsoft.com/office/drawing/2014/main" id="{CC4466C2-B610-419C-9792-E563D210DA7D}"/>
              </a:ext>
            </a:extLst>
          </p:cNvPr>
          <p:cNvSpPr txBox="1"/>
          <p:nvPr/>
        </p:nvSpPr>
        <p:spPr>
          <a:xfrm>
            <a:off x="34012857" y="11938342"/>
            <a:ext cx="8475391" cy="323165"/>
          </a:xfrm>
          <a:prstGeom prst="rect">
            <a:avLst/>
          </a:prstGeom>
          <a:noFill/>
        </p:spPr>
        <p:txBody>
          <a:bodyPr wrap="square" rtlCol="0">
            <a:spAutoFit/>
          </a:bodyPr>
          <a:lstStyle/>
          <a:p>
            <a:pPr algn="ctr"/>
            <a:r>
              <a:rPr lang="en-US" sz="1500" i="1" dirty="0"/>
              <a:t>Table: Comparison of different distance metric functions over clustering purity</a:t>
            </a:r>
          </a:p>
        </p:txBody>
      </p:sp>
      <p:pic>
        <p:nvPicPr>
          <p:cNvPr id="71" name="Picture 2" descr="Image result for fitbit">
            <a:extLst>
              <a:ext uri="{FF2B5EF4-FFF2-40B4-BE49-F238E27FC236}">
                <a16:creationId xmlns:a16="http://schemas.microsoft.com/office/drawing/2014/main" id="{1E903700-7F14-489E-8E0C-B3900CA47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2" t="25273" r="19482" b="19455"/>
          <a:stretch/>
        </p:blipFill>
        <p:spPr bwMode="auto">
          <a:xfrm>
            <a:off x="18505634" y="8909555"/>
            <a:ext cx="1142886" cy="1608506"/>
          </a:xfrm>
          <a:prstGeom prst="rect">
            <a:avLst/>
          </a:prstGeom>
          <a:noFill/>
          <a:extLst>
            <a:ext uri="{909E8E84-426E-40DD-AFC4-6F175D3DCCD1}">
              <a14:hiddenFill xmlns:a14="http://schemas.microsoft.com/office/drawing/2010/main">
                <a:solidFill>
                  <a:srgbClr val="FFFFFF"/>
                </a:solidFill>
              </a14:hiddenFill>
            </a:ext>
          </a:extLst>
        </p:spPr>
      </p:pic>
      <p:sp>
        <p:nvSpPr>
          <p:cNvPr id="7" name="Smiley Face 6">
            <a:extLst>
              <a:ext uri="{FF2B5EF4-FFF2-40B4-BE49-F238E27FC236}">
                <a16:creationId xmlns:a16="http://schemas.microsoft.com/office/drawing/2014/main" id="{8D4294A1-5EBD-42E2-9118-4EF0C1FBCE18}"/>
              </a:ext>
            </a:extLst>
          </p:cNvPr>
          <p:cNvSpPr/>
          <p:nvPr/>
        </p:nvSpPr>
        <p:spPr bwMode="auto">
          <a:xfrm>
            <a:off x="12268200" y="8735371"/>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73" name="Smiley Face 72">
            <a:extLst>
              <a:ext uri="{FF2B5EF4-FFF2-40B4-BE49-F238E27FC236}">
                <a16:creationId xmlns:a16="http://schemas.microsoft.com/office/drawing/2014/main" id="{393B7E88-4091-4245-A730-519EBE1D0F89}"/>
              </a:ext>
            </a:extLst>
          </p:cNvPr>
          <p:cNvSpPr/>
          <p:nvPr/>
        </p:nvSpPr>
        <p:spPr bwMode="auto">
          <a:xfrm>
            <a:off x="13359292" y="8735371"/>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74" name="Smiley Face 73">
            <a:extLst>
              <a:ext uri="{FF2B5EF4-FFF2-40B4-BE49-F238E27FC236}">
                <a16:creationId xmlns:a16="http://schemas.microsoft.com/office/drawing/2014/main" id="{F90E20B6-446B-4C3C-BDE4-93D462358D0E}"/>
              </a:ext>
            </a:extLst>
          </p:cNvPr>
          <p:cNvSpPr/>
          <p:nvPr/>
        </p:nvSpPr>
        <p:spPr bwMode="auto">
          <a:xfrm>
            <a:off x="12268200" y="9804632"/>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75" name="Smiley Face 74">
            <a:extLst>
              <a:ext uri="{FF2B5EF4-FFF2-40B4-BE49-F238E27FC236}">
                <a16:creationId xmlns:a16="http://schemas.microsoft.com/office/drawing/2014/main" id="{3095E2FC-982F-4787-BB2F-90961D609E95}"/>
              </a:ext>
            </a:extLst>
          </p:cNvPr>
          <p:cNvSpPr/>
          <p:nvPr/>
        </p:nvSpPr>
        <p:spPr bwMode="auto">
          <a:xfrm>
            <a:off x="13359292" y="9804632"/>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cxnSp>
        <p:nvCxnSpPr>
          <p:cNvPr id="2053" name="Straight Arrow Connector 2052">
            <a:extLst>
              <a:ext uri="{FF2B5EF4-FFF2-40B4-BE49-F238E27FC236}">
                <a16:creationId xmlns:a16="http://schemas.microsoft.com/office/drawing/2014/main" id="{CE6DAFB1-18C6-4FEB-9C7F-9171FF618AFC}"/>
              </a:ext>
            </a:extLst>
          </p:cNvPr>
          <p:cNvCxnSpPr>
            <a:cxnSpLocks/>
          </p:cNvCxnSpPr>
          <p:nvPr/>
        </p:nvCxnSpPr>
        <p:spPr bwMode="auto">
          <a:xfrm>
            <a:off x="14478000" y="9713808"/>
            <a:ext cx="3657600" cy="0"/>
          </a:xfrm>
          <a:prstGeom prst="straightConnector1">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5" name="Flowchart: Magnetic Disk 2054">
            <a:extLst>
              <a:ext uri="{FF2B5EF4-FFF2-40B4-BE49-F238E27FC236}">
                <a16:creationId xmlns:a16="http://schemas.microsoft.com/office/drawing/2014/main" id="{4A6BC95A-CD13-4B00-B506-8783425D184F}"/>
              </a:ext>
            </a:extLst>
          </p:cNvPr>
          <p:cNvSpPr/>
          <p:nvPr/>
        </p:nvSpPr>
        <p:spPr bwMode="auto">
          <a:xfrm>
            <a:off x="18158881" y="11628667"/>
            <a:ext cx="1828800" cy="215865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FITBIT DB</a:t>
            </a:r>
          </a:p>
        </p:txBody>
      </p:sp>
      <p:sp>
        <p:nvSpPr>
          <p:cNvPr id="2060" name="Flowchart: Process 2059">
            <a:extLst>
              <a:ext uri="{FF2B5EF4-FFF2-40B4-BE49-F238E27FC236}">
                <a16:creationId xmlns:a16="http://schemas.microsoft.com/office/drawing/2014/main" id="{098CA5BE-513C-45F5-9980-F9DBFDA732B3}"/>
              </a:ext>
            </a:extLst>
          </p:cNvPr>
          <p:cNvSpPr/>
          <p:nvPr/>
        </p:nvSpPr>
        <p:spPr bwMode="auto">
          <a:xfrm>
            <a:off x="11954244" y="11850356"/>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Data Collection Script</a:t>
            </a:r>
          </a:p>
        </p:txBody>
      </p:sp>
      <p:sp>
        <p:nvSpPr>
          <p:cNvPr id="2063" name="Flowchart: Document 2062">
            <a:extLst>
              <a:ext uri="{FF2B5EF4-FFF2-40B4-BE49-F238E27FC236}">
                <a16:creationId xmlns:a16="http://schemas.microsoft.com/office/drawing/2014/main" id="{3A2397BA-C08B-4252-9549-5F3634A50411}"/>
              </a:ext>
            </a:extLst>
          </p:cNvPr>
          <p:cNvSpPr/>
          <p:nvPr/>
        </p:nvSpPr>
        <p:spPr bwMode="auto">
          <a:xfrm>
            <a:off x="14854262" y="13046121"/>
            <a:ext cx="2900334" cy="1004211"/>
          </a:xfrm>
          <a:prstGeom prst="flowChartDocumen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Intraday Data</a:t>
            </a:r>
          </a:p>
          <a:p>
            <a:pPr marL="0" marR="0" indent="0" algn="ctr" defTabSz="4703763" rtl="0" eaLnBrk="1" fontAlgn="base" latinLnBrk="0" hangingPunct="1">
              <a:lnSpc>
                <a:spcPct val="100000"/>
              </a:lnSpc>
              <a:spcBef>
                <a:spcPct val="0"/>
              </a:spcBef>
              <a:spcAft>
                <a:spcPct val="0"/>
              </a:spcAft>
              <a:buClrTx/>
              <a:buSzTx/>
              <a:buFontTx/>
              <a:buNone/>
              <a:tabLst/>
            </a:pPr>
            <a:r>
              <a:rPr lang="en-US" sz="1500" dirty="0">
                <a:latin typeface="Arial" charset="0"/>
              </a:rPr>
              <a:t>(Heart, Sleep, Activity, Steps)</a:t>
            </a:r>
            <a:endParaRPr kumimoji="0" lang="en-US" sz="1500" b="0" i="0" u="none" strike="noStrike" cap="none" normalizeH="0" baseline="0" dirty="0">
              <a:ln>
                <a:noFill/>
              </a:ln>
              <a:solidFill>
                <a:schemeClr val="tx1"/>
              </a:solidFill>
              <a:effectLst/>
              <a:latin typeface="Arial" charset="0"/>
            </a:endParaRPr>
          </a:p>
        </p:txBody>
      </p:sp>
      <p:sp>
        <p:nvSpPr>
          <p:cNvPr id="91" name="Flowchart: Document 90">
            <a:extLst>
              <a:ext uri="{FF2B5EF4-FFF2-40B4-BE49-F238E27FC236}">
                <a16:creationId xmlns:a16="http://schemas.microsoft.com/office/drawing/2014/main" id="{53D56352-7564-418F-808B-5587554907F3}"/>
              </a:ext>
            </a:extLst>
          </p:cNvPr>
          <p:cNvSpPr/>
          <p:nvPr/>
        </p:nvSpPr>
        <p:spPr bwMode="auto">
          <a:xfrm>
            <a:off x="15621000" y="11084965"/>
            <a:ext cx="1366858" cy="1004211"/>
          </a:xfrm>
          <a:prstGeom prst="flowChartDocumen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Fitbit Web API</a:t>
            </a:r>
          </a:p>
        </p:txBody>
      </p:sp>
      <p:cxnSp>
        <p:nvCxnSpPr>
          <p:cNvPr id="2065" name="Straight Arrow Connector 2064">
            <a:extLst>
              <a:ext uri="{FF2B5EF4-FFF2-40B4-BE49-F238E27FC236}">
                <a16:creationId xmlns:a16="http://schemas.microsoft.com/office/drawing/2014/main" id="{77D5FCC1-E6E3-4925-8BC4-5C3E3423A630}"/>
              </a:ext>
            </a:extLst>
          </p:cNvPr>
          <p:cNvCxnSpPr>
            <a:cxnSpLocks/>
          </p:cNvCxnSpPr>
          <p:nvPr/>
        </p:nvCxnSpPr>
        <p:spPr bwMode="auto">
          <a:xfrm flipH="1">
            <a:off x="14565088" y="12842182"/>
            <a:ext cx="3391652"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a:extLst>
              <a:ext uri="{FF2B5EF4-FFF2-40B4-BE49-F238E27FC236}">
                <a16:creationId xmlns:a16="http://schemas.microsoft.com/office/drawing/2014/main" id="{E0C660A0-C908-407C-BF81-29E5743FC957}"/>
              </a:ext>
            </a:extLst>
          </p:cNvPr>
          <p:cNvCxnSpPr>
            <a:cxnSpLocks/>
          </p:cNvCxnSpPr>
          <p:nvPr/>
        </p:nvCxnSpPr>
        <p:spPr bwMode="auto">
          <a:xfrm>
            <a:off x="14565088" y="12407808"/>
            <a:ext cx="3391652"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Arrow Connector 109">
            <a:extLst>
              <a:ext uri="{FF2B5EF4-FFF2-40B4-BE49-F238E27FC236}">
                <a16:creationId xmlns:a16="http://schemas.microsoft.com/office/drawing/2014/main" id="{F500F7F5-7CF0-4B2D-B88C-A9CEAEEA8EE1}"/>
              </a:ext>
            </a:extLst>
          </p:cNvPr>
          <p:cNvCxnSpPr>
            <a:cxnSpLocks/>
          </p:cNvCxnSpPr>
          <p:nvPr/>
        </p:nvCxnSpPr>
        <p:spPr bwMode="auto">
          <a:xfrm>
            <a:off x="19077077" y="10668000"/>
            <a:ext cx="0" cy="76200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Flowchart: Magnetic Disk 110">
            <a:extLst>
              <a:ext uri="{FF2B5EF4-FFF2-40B4-BE49-F238E27FC236}">
                <a16:creationId xmlns:a16="http://schemas.microsoft.com/office/drawing/2014/main" id="{7F1DF7B6-768E-4ECA-8A66-D959F77D0310}"/>
              </a:ext>
            </a:extLst>
          </p:cNvPr>
          <p:cNvSpPr/>
          <p:nvPr/>
        </p:nvSpPr>
        <p:spPr bwMode="auto">
          <a:xfrm>
            <a:off x="12214362" y="14703189"/>
            <a:ext cx="1828800" cy="1756011"/>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LAB DB</a:t>
            </a:r>
          </a:p>
        </p:txBody>
      </p:sp>
      <p:cxnSp>
        <p:nvCxnSpPr>
          <p:cNvPr id="112" name="Straight Arrow Connector 111">
            <a:extLst>
              <a:ext uri="{FF2B5EF4-FFF2-40B4-BE49-F238E27FC236}">
                <a16:creationId xmlns:a16="http://schemas.microsoft.com/office/drawing/2014/main" id="{323B051C-9770-4954-B738-409CC9630CA0}"/>
              </a:ext>
            </a:extLst>
          </p:cNvPr>
          <p:cNvCxnSpPr>
            <a:cxnSpLocks/>
          </p:cNvCxnSpPr>
          <p:nvPr/>
        </p:nvCxnSpPr>
        <p:spPr bwMode="auto">
          <a:xfrm>
            <a:off x="13132558" y="13699368"/>
            <a:ext cx="0" cy="82031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a:extLst>
              <a:ext uri="{FF2B5EF4-FFF2-40B4-BE49-F238E27FC236}">
                <a16:creationId xmlns:a16="http://schemas.microsoft.com/office/drawing/2014/main" id="{C15366F8-800F-4CAE-82BB-C91CD580D063}"/>
              </a:ext>
            </a:extLst>
          </p:cNvPr>
          <p:cNvCxnSpPr>
            <a:cxnSpLocks/>
          </p:cNvCxnSpPr>
          <p:nvPr/>
        </p:nvCxnSpPr>
        <p:spPr bwMode="auto">
          <a:xfrm>
            <a:off x="14297911" y="15591301"/>
            <a:ext cx="2923289"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Flowchart: Process 114">
            <a:extLst>
              <a:ext uri="{FF2B5EF4-FFF2-40B4-BE49-F238E27FC236}">
                <a16:creationId xmlns:a16="http://schemas.microsoft.com/office/drawing/2014/main" id="{04C6C8FB-6B98-4996-A348-E99A2CED2D07}"/>
              </a:ext>
            </a:extLst>
          </p:cNvPr>
          <p:cNvSpPr/>
          <p:nvPr/>
        </p:nvSpPr>
        <p:spPr bwMode="auto">
          <a:xfrm>
            <a:off x="17424571" y="14715032"/>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Data Validation and Cleaning</a:t>
            </a:r>
          </a:p>
        </p:txBody>
      </p:sp>
      <p:cxnSp>
        <p:nvCxnSpPr>
          <p:cNvPr id="116" name="Straight Arrow Connector 115">
            <a:extLst>
              <a:ext uri="{FF2B5EF4-FFF2-40B4-BE49-F238E27FC236}">
                <a16:creationId xmlns:a16="http://schemas.microsoft.com/office/drawing/2014/main" id="{E951AD89-C7CD-43DB-8157-A245765DD059}"/>
              </a:ext>
            </a:extLst>
          </p:cNvPr>
          <p:cNvCxnSpPr>
            <a:cxnSpLocks/>
          </p:cNvCxnSpPr>
          <p:nvPr/>
        </p:nvCxnSpPr>
        <p:spPr bwMode="auto">
          <a:xfrm>
            <a:off x="19987681" y="15591301"/>
            <a:ext cx="289385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Flowchart: Process 116">
            <a:extLst>
              <a:ext uri="{FF2B5EF4-FFF2-40B4-BE49-F238E27FC236}">
                <a16:creationId xmlns:a16="http://schemas.microsoft.com/office/drawing/2014/main" id="{19ACE742-2DAC-46C0-82C8-A9F9FF6592AA}"/>
              </a:ext>
            </a:extLst>
          </p:cNvPr>
          <p:cNvSpPr/>
          <p:nvPr/>
        </p:nvSpPr>
        <p:spPr bwMode="auto">
          <a:xfrm>
            <a:off x="23158104" y="14715032"/>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Feature Extraction</a:t>
            </a:r>
          </a:p>
        </p:txBody>
      </p:sp>
      <p:sp>
        <p:nvSpPr>
          <p:cNvPr id="39" name="TextBox 38">
            <a:extLst>
              <a:ext uri="{FF2B5EF4-FFF2-40B4-BE49-F238E27FC236}">
                <a16:creationId xmlns:a16="http://schemas.microsoft.com/office/drawing/2014/main" id="{74FC2EBB-33C9-4083-A65E-8141038E909C}"/>
              </a:ext>
            </a:extLst>
          </p:cNvPr>
          <p:cNvSpPr txBox="1"/>
          <p:nvPr/>
        </p:nvSpPr>
        <p:spPr>
          <a:xfrm>
            <a:off x="20955000" y="8933912"/>
            <a:ext cx="11166960" cy="1323439"/>
          </a:xfrm>
          <a:prstGeom prst="rect">
            <a:avLst/>
          </a:prstGeom>
          <a:noFill/>
          <a:ln>
            <a:noFill/>
          </a:ln>
        </p:spPr>
        <p:txBody>
          <a:bodyPr wrap="square" rtlCol="0">
            <a:spAutoFit/>
          </a:bodyPr>
          <a:lstStyle/>
          <a:p>
            <a:r>
              <a:rPr lang="en-US" sz="2000" u="sng" dirty="0">
                <a:latin typeface="Domine" panose="02040503040403060204" pitchFamily="18" charset="0"/>
                <a:ea typeface="Open Sans" panose="020B0606030504020204" pitchFamily="34" charset="0"/>
                <a:cs typeface="Open Sans" panose="020B0606030504020204" pitchFamily="34" charset="0"/>
              </a:rPr>
              <a:t>Data Collection:</a:t>
            </a:r>
            <a:r>
              <a:rPr lang="en-US" sz="2000" dirty="0">
                <a:latin typeface="Domine" panose="02040503040403060204" pitchFamily="18" charset="0"/>
                <a:ea typeface="Open Sans" panose="020B0606030504020204" pitchFamily="34" charset="0"/>
                <a:cs typeface="Open Sans" panose="020B0606030504020204" pitchFamily="34" charset="0"/>
              </a:rPr>
              <a:t> 4 people over a time period of 4 months. </a:t>
            </a:r>
          </a:p>
          <a:p>
            <a:endParaRPr lang="en-US" sz="2000" dirty="0">
              <a:latin typeface="Domine" panose="02040503040403060204" pitchFamily="18" charset="0"/>
              <a:ea typeface="Open Sans" panose="020B0606030504020204" pitchFamily="34" charset="0"/>
              <a:cs typeface="Open Sans" panose="020B0606030504020204" pitchFamily="34" charset="0"/>
            </a:endParaRPr>
          </a:p>
          <a:p>
            <a:r>
              <a:rPr lang="en-US" sz="2000" u="sng" dirty="0">
                <a:latin typeface="Domine" panose="02040503040403060204" pitchFamily="18" charset="0"/>
                <a:ea typeface="Open Sans" panose="020B0606030504020204" pitchFamily="34" charset="0"/>
                <a:cs typeface="Open Sans" panose="020B0606030504020204" pitchFamily="34" charset="0"/>
              </a:rPr>
              <a:t>Data Cleaning:</a:t>
            </a:r>
            <a:r>
              <a:rPr lang="en-US" sz="2000" dirty="0">
                <a:latin typeface="Domine" panose="02040503040403060204" pitchFamily="18" charset="0"/>
                <a:ea typeface="Open Sans" panose="020B0606030504020204" pitchFamily="34" charset="0"/>
                <a:cs typeface="Open Sans" panose="020B0606030504020204" pitchFamily="34" charset="0"/>
              </a:rPr>
              <a:t> Removing </a:t>
            </a:r>
            <a:r>
              <a:rPr lang="en-US" sz="2000" dirty="0" err="1">
                <a:latin typeface="Domine" panose="02040503040403060204" pitchFamily="18" charset="0"/>
                <a:ea typeface="Open Sans" panose="020B0606030504020204" pitchFamily="34" charset="0"/>
                <a:cs typeface="Open Sans" panose="020B0606030504020204" pitchFamily="34" charset="0"/>
              </a:rPr>
              <a:t>NaN</a:t>
            </a:r>
            <a:r>
              <a:rPr lang="en-US" sz="2000" dirty="0">
                <a:latin typeface="Domine" panose="02040503040403060204" pitchFamily="18" charset="0"/>
                <a:ea typeface="Open Sans" panose="020B0606030504020204" pitchFamily="34" charset="0"/>
                <a:cs typeface="Open Sans" panose="020B0606030504020204" pitchFamily="34" charset="0"/>
              </a:rPr>
              <a:t> values using means found in hourly segments corresponding to each user.</a:t>
            </a:r>
            <a:endParaRPr lang="en-US" sz="2000" dirty="0"/>
          </a:p>
        </p:txBody>
      </p:sp>
      <p:sp>
        <p:nvSpPr>
          <p:cNvPr id="125" name="TextBox 124">
            <a:extLst>
              <a:ext uri="{FF2B5EF4-FFF2-40B4-BE49-F238E27FC236}">
                <a16:creationId xmlns:a16="http://schemas.microsoft.com/office/drawing/2014/main" id="{2EE8DC70-2793-4889-9C1A-4906B0022DCA}"/>
              </a:ext>
            </a:extLst>
          </p:cNvPr>
          <p:cNvSpPr txBox="1"/>
          <p:nvPr/>
        </p:nvSpPr>
        <p:spPr>
          <a:xfrm>
            <a:off x="20955000" y="10655962"/>
            <a:ext cx="4973266" cy="1015663"/>
          </a:xfrm>
          <a:prstGeom prst="rect">
            <a:avLst/>
          </a:prstGeom>
          <a:noFill/>
          <a:ln>
            <a:noFill/>
          </a:ln>
        </p:spPr>
        <p:txBody>
          <a:bodyPr wrap="square" rtlCol="0">
            <a:spAutoFit/>
          </a:bodyPr>
          <a:lstStyle/>
          <a:p>
            <a:r>
              <a:rPr lang="en-US" sz="2000" u="sng" dirty="0">
                <a:latin typeface="Domine" panose="02040503040403060204" pitchFamily="18" charset="0"/>
                <a:ea typeface="Open Sans" panose="020B0606030504020204" pitchFamily="34" charset="0"/>
                <a:cs typeface="Open Sans" panose="020B0606030504020204" pitchFamily="34" charset="0"/>
              </a:rPr>
              <a:t>Feature Extraction:</a:t>
            </a:r>
            <a:r>
              <a:rPr lang="en-US" sz="2000" dirty="0">
                <a:latin typeface="Domine" panose="02040503040403060204" pitchFamily="18" charset="0"/>
                <a:ea typeface="Open Sans" panose="020B0606030504020204" pitchFamily="34" charset="0"/>
                <a:cs typeface="Open Sans" panose="020B0606030504020204" pitchFamily="34" charset="0"/>
              </a:rPr>
              <a:t> Smoothing using a seasonal decomposition of moving  window length 10 minutes</a:t>
            </a:r>
            <a:endParaRPr lang="en-US" sz="2000" dirty="0"/>
          </a:p>
        </p:txBody>
      </p:sp>
      <p:sp>
        <p:nvSpPr>
          <p:cNvPr id="126" name="Flowchart: Process 125">
            <a:extLst>
              <a:ext uri="{FF2B5EF4-FFF2-40B4-BE49-F238E27FC236}">
                <a16:creationId xmlns:a16="http://schemas.microsoft.com/office/drawing/2014/main" id="{025BEBDF-565E-4999-A0B1-20611ECE2F70}"/>
              </a:ext>
            </a:extLst>
          </p:cNvPr>
          <p:cNvSpPr/>
          <p:nvPr/>
        </p:nvSpPr>
        <p:spPr bwMode="auto">
          <a:xfrm>
            <a:off x="23158104" y="18460934"/>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lang="en-US" sz="2500" dirty="0">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K-Means Clustering</a:t>
            </a:r>
          </a:p>
        </p:txBody>
      </p:sp>
      <p:cxnSp>
        <p:nvCxnSpPr>
          <p:cNvPr id="127" name="Straight Arrow Connector 126">
            <a:extLst>
              <a:ext uri="{FF2B5EF4-FFF2-40B4-BE49-F238E27FC236}">
                <a16:creationId xmlns:a16="http://schemas.microsoft.com/office/drawing/2014/main" id="{54A4A90E-7FC0-4C09-B746-95938A2235CE}"/>
              </a:ext>
            </a:extLst>
          </p:cNvPr>
          <p:cNvCxnSpPr>
            <a:cxnSpLocks/>
          </p:cNvCxnSpPr>
          <p:nvPr/>
        </p:nvCxnSpPr>
        <p:spPr bwMode="auto">
          <a:xfrm>
            <a:off x="24311294" y="16603891"/>
            <a:ext cx="0" cy="174510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56B49A83-A199-47DE-8A08-1EE14F04CE6B}"/>
                  </a:ext>
                </a:extLst>
              </p:cNvPr>
              <p:cNvSpPr txBox="1"/>
              <p:nvPr/>
            </p:nvSpPr>
            <p:spPr>
              <a:xfrm>
                <a:off x="26210825" y="19097862"/>
                <a:ext cx="5950488" cy="2867580"/>
              </a:xfrm>
              <a:prstGeom prst="rect">
                <a:avLst/>
              </a:prstGeom>
              <a:noFill/>
              <a:ln>
                <a:solidFill>
                  <a:schemeClr val="tx1"/>
                </a:solidFill>
              </a:ln>
            </p:spPr>
            <p:txBody>
              <a:bodyPr wrap="square" rtlCol="0">
                <a:spAutoFit/>
              </a:bodyPr>
              <a:lstStyle/>
              <a:p>
                <a:r>
                  <a:rPr lang="en-US" sz="2000" dirty="0">
                    <a:latin typeface="Domine" panose="02040503040403060204" pitchFamily="18" charset="0"/>
                    <a:ea typeface="Open Sans" panose="020B0606030504020204" pitchFamily="34" charset="0"/>
                    <a:cs typeface="Open Sans" panose="020B0606030504020204" pitchFamily="34" charset="0"/>
                  </a:rPr>
                  <a:t>Distance Metrics:</a:t>
                </a: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L-1 Norm </a:t>
                </a:r>
                <a14:m>
                  <m:oMath xmlns:m="http://schemas.openxmlformats.org/officeDocument/2006/math">
                    <m:r>
                      <a:rPr lang="en-US" sz="2000">
                        <a:latin typeface="Cambria Math" panose="02040503050406030204" pitchFamily="18" charset="0"/>
                        <a:ea typeface="Open Sans" panose="020B0606030504020204" pitchFamily="34" charset="0"/>
                        <a:cs typeface="Open Sans" panose="020B0606030504020204" pitchFamily="34" charset="0"/>
                      </a:rPr>
                      <m:t>=</m:t>
                    </m:r>
                    <m:nary>
                      <m:naryPr>
                        <m:chr m:val="∑"/>
                        <m:limLoc m:val="subSup"/>
                        <m:sup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9"/>
                          </m:rPr>
                          <a:rPr lang="en-US" sz="2000" i="1">
                            <a:latin typeface="Cambria Math" panose="02040503050406030204" pitchFamily="18" charset="0"/>
                            <a:ea typeface="Open Sans" panose="020B0606030504020204" pitchFamily="34" charset="0"/>
                            <a:cs typeface="Open Sans" panose="020B0606030504020204" pitchFamily="34" charset="0"/>
                          </a:rPr>
                          <m:t>𝑖</m:t>
                        </m:r>
                      </m:sub>
                      <m:sup/>
                      <m:e>
                        <m:r>
                          <a:rPr lang="en-US" sz="2000" i="1">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 −</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𝑦</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e>
                    </m:nary>
                  </m:oMath>
                </a14:m>
                <a:endParaRPr lang="en-US" sz="2000" dirty="0">
                  <a:latin typeface="Domine" panose="02040503040403060204" pitchFamily="18" charset="0"/>
                  <a:ea typeface="Open Sans" panose="020B0606030504020204" pitchFamily="34" charset="0"/>
                  <a:cs typeface="Open Sans" panose="020B0606030504020204" pitchFamily="34" charset="0"/>
                </a:endParaRP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L-2 Norm</a:t>
                </a:r>
                <a:r>
                  <a:rPr lang="en-US" sz="2000" dirty="0">
                    <a:ea typeface="Open Sans" panose="020B0606030504020204" pitchFamily="34" charset="0"/>
                    <a:cs typeface="Open Sans" panose="020B0606030504020204" pitchFamily="34" charset="0"/>
                  </a:rPr>
                  <a:t> </a:t>
                </a:r>
                <a14:m>
                  <m:oMath xmlns:m="http://schemas.openxmlformats.org/officeDocument/2006/math">
                    <m:r>
                      <a:rPr lang="en-US" sz="2000">
                        <a:latin typeface="Cambria Math" panose="02040503050406030204" pitchFamily="18" charset="0"/>
                        <a:ea typeface="Open Sans" panose="020B0606030504020204" pitchFamily="34" charset="0"/>
                        <a:cs typeface="Open Sans" panose="020B0606030504020204" pitchFamily="34" charset="0"/>
                      </a:rPr>
                      <m:t>=</m:t>
                    </m:r>
                    <m:rad>
                      <m:radPr>
                        <m:deg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radPr>
                      <m:deg/>
                      <m:e>
                        <m:nary>
                          <m:naryPr>
                            <m:chr m:val="∑"/>
                            <m:limLoc m:val="subSup"/>
                            <m:sup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9"/>
                              </m:rPr>
                              <a:rPr lang="en-US" sz="2000" i="1">
                                <a:latin typeface="Cambria Math" panose="02040503050406030204" pitchFamily="18" charset="0"/>
                                <a:ea typeface="Open Sans" panose="020B0606030504020204" pitchFamily="34" charset="0"/>
                                <a:cs typeface="Open Sans" panose="020B0606030504020204" pitchFamily="34" charset="0"/>
                              </a:rPr>
                              <m:t>𝑖</m:t>
                            </m:r>
                          </m:sub>
                          <m:sup/>
                          <m:e>
                            <m:sSup>
                              <m:sSupPr>
                                <m:ctrlPr>
                                  <a:rPr lang="en-US" sz="2000" i="1">
                                    <a:latin typeface="Cambria Math" panose="02040503050406030204" pitchFamily="18" charset="0"/>
                                    <a:ea typeface="Open Sans" panose="020B0606030504020204" pitchFamily="34" charset="0"/>
                                    <a:cs typeface="Open Sans" panose="020B0606030504020204" pitchFamily="34" charset="0"/>
                                  </a:rPr>
                                </m:ctrlPr>
                              </m:sSupPr>
                              <m:e>
                                <m:r>
                                  <a:rPr lang="en-US" sz="2000" i="1">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 −</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𝑦</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e>
                              <m:sup>
                                <m:r>
                                  <a:rPr lang="en-US" sz="2000" i="1">
                                    <a:latin typeface="Cambria Math" panose="02040503050406030204" pitchFamily="18" charset="0"/>
                                    <a:ea typeface="Open Sans" panose="020B0606030504020204" pitchFamily="34" charset="0"/>
                                    <a:cs typeface="Open Sans" panose="020B0606030504020204" pitchFamily="34" charset="0"/>
                                  </a:rPr>
                                  <m:t>2</m:t>
                                </m:r>
                              </m:sup>
                            </m:sSup>
                          </m:e>
                        </m:nary>
                      </m:e>
                    </m:rad>
                  </m:oMath>
                </a14:m>
                <a:endParaRPr lang="en-US" sz="2000" dirty="0">
                  <a:latin typeface="Domine" panose="02040503040403060204" pitchFamily="18" charset="0"/>
                  <a:ea typeface="Open Sans" panose="020B0606030504020204" pitchFamily="34" charset="0"/>
                  <a:cs typeface="Open Sans" panose="020B0606030504020204" pitchFamily="34" charset="0"/>
                </a:endParaRP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Dynamic Time Wrapping</a:t>
                </a: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Correlation</a:t>
                </a:r>
                <a:r>
                  <a:rPr lang="en-US" sz="2000" dirty="0"/>
                  <a:t> </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𝑋𝑌</m:t>
                            </m:r>
                            <m:r>
                              <a:rPr lang="en-US" sz="2000" i="1">
                                <a:latin typeface="Cambria Math" panose="02040503050406030204" pitchFamily="18" charset="0"/>
                              </a:rPr>
                              <m:t>−</m:t>
                            </m:r>
                            <m:r>
                              <a:rPr lang="en-US" sz="2000" i="1">
                                <a:latin typeface="Cambria Math" panose="02040503050406030204" pitchFamily="18" charset="0"/>
                              </a:rPr>
                              <m:t>𝑛</m:t>
                            </m:r>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nary>
                      </m:num>
                      <m:den>
                        <m:rad>
                          <m:radPr>
                            <m:degHide m:val="on"/>
                            <m:ctrlPr>
                              <a:rPr lang="en-US" sz="2000" i="1">
                                <a:latin typeface="Cambria Math" panose="02040503050406030204" pitchFamily="18" charset="0"/>
                              </a:rPr>
                            </m:ctrlPr>
                          </m:radPr>
                          <m:deg/>
                          <m:e>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p>
                                    <m:r>
                                      <a:rPr lang="en-US" sz="2000" i="1">
                                        <a:latin typeface="Cambria Math" panose="02040503050406030204" pitchFamily="18" charset="0"/>
                                      </a:rPr>
                                      <m:t>2</m:t>
                                    </m:r>
                                  </m:sup>
                                </m:sSup>
                              </m:e>
                            </m:nary>
                          </m:e>
                        </m:rad>
                        <m:rad>
                          <m:radPr>
                            <m:degHide m:val="on"/>
                            <m:ctrlPr>
                              <a:rPr lang="en-US" sz="2000" i="1">
                                <a:latin typeface="Cambria Math" panose="02040503050406030204" pitchFamily="18" charset="0"/>
                              </a:rPr>
                            </m:ctrlPr>
                          </m:radPr>
                          <m:deg/>
                          <m:e>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panose="02040503050406030204" pitchFamily="18" charset="0"/>
                                      </a:rPr>
                                      <m:t>𝑌</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sup>
                                    <m:r>
                                      <a:rPr lang="en-US" sz="2000" i="1">
                                        <a:latin typeface="Cambria Math" panose="02040503050406030204" pitchFamily="18" charset="0"/>
                                      </a:rPr>
                                      <m:t>2</m:t>
                                    </m:r>
                                  </m:sup>
                                </m:sSup>
                              </m:e>
                            </m:nary>
                          </m:e>
                        </m:rad>
                      </m:den>
                    </m:f>
                    <m:r>
                      <a:rPr lang="en-US" sz="2000" i="1">
                        <a:latin typeface="Cambria Math" panose="02040503050406030204" pitchFamily="18" charset="0"/>
                      </a:rPr>
                      <m:t> </m:t>
                    </m:r>
                  </m:oMath>
                </a14:m>
                <a:endParaRPr lang="en-US" sz="2000" dirty="0">
                  <a:latin typeface="Domine" panose="02040503040403060204" pitchFamily="18" charset="0"/>
                  <a:ea typeface="Open Sans" panose="020B0606030504020204" pitchFamily="34" charset="0"/>
                  <a:cs typeface="Open Sans" panose="020B0606030504020204" pitchFamily="34" charset="0"/>
                </a:endParaRP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K-L Divergence </a:t>
                </a:r>
                <a14:m>
                  <m:oMath xmlns:m="http://schemas.openxmlformats.org/officeDocument/2006/math">
                    <m:r>
                      <a:rPr lang="en-US" sz="2000">
                        <a:latin typeface="Cambria Math" panose="02040503050406030204" pitchFamily="18" charset="0"/>
                        <a:ea typeface="Open Sans" panose="020B0606030504020204" pitchFamily="34" charset="0"/>
                        <a:cs typeface="Open Sans" panose="020B0606030504020204" pitchFamily="34" charset="0"/>
                      </a:rPr>
                      <m:t>=</m:t>
                    </m:r>
                    <m:nary>
                      <m:naryPr>
                        <m:chr m:val="∑"/>
                        <m:limLoc m:val="subSup"/>
                        <m:sup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9"/>
                          </m:rPr>
                          <a:rPr lang="en-US" sz="2000" i="1">
                            <a:latin typeface="Cambria Math" panose="02040503050406030204" pitchFamily="18" charset="0"/>
                            <a:ea typeface="Open Sans" panose="020B0606030504020204" pitchFamily="34" charset="0"/>
                            <a:cs typeface="Open Sans" panose="020B0606030504020204" pitchFamily="34" charset="0"/>
                          </a:rPr>
                          <m:t>𝑖</m:t>
                        </m:r>
                      </m:sub>
                      <m:sup/>
                      <m:e>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Cambria Math" panose="02040503050406030204" pitchFamily="18" charset="0"/>
                            <a:cs typeface="Open Sans" panose="020B0606030504020204" pitchFamily="34" charset="0"/>
                          </a:rPr>
                          <m:t>×</m:t>
                        </m:r>
                        <m:r>
                          <m:rPr>
                            <m:sty m:val="p"/>
                          </m:rPr>
                          <a:rPr lang="en-US" sz="2000">
                            <a:latin typeface="Cambria Math" panose="02040503050406030204" pitchFamily="18" charset="0"/>
                            <a:ea typeface="Open Sans" panose="020B0606030504020204" pitchFamily="34" charset="0"/>
                            <a:cs typeface="Open Sans" panose="020B0606030504020204" pitchFamily="34" charset="0"/>
                          </a:rPr>
                          <m:t>log</m:t>
                        </m:r>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num>
                          <m:den>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𝑦</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den>
                        </m:f>
                        <m:r>
                          <a:rPr lang="en-US" sz="2000" i="1">
                            <a:latin typeface="Cambria Math" panose="02040503050406030204" pitchFamily="18" charset="0"/>
                            <a:ea typeface="Open Sans" panose="020B0606030504020204" pitchFamily="34" charset="0"/>
                            <a:cs typeface="Open Sans" panose="020B0606030504020204" pitchFamily="34" charset="0"/>
                          </a:rPr>
                          <m:t>)</m:t>
                        </m:r>
                      </m:e>
                    </m:nary>
                  </m:oMath>
                </a14:m>
                <a:endParaRPr lang="en-US" sz="2000" dirty="0">
                  <a:latin typeface="Domine" panose="02040503040403060204" pitchFamily="18" charset="0"/>
                  <a:ea typeface="Open Sans" panose="020B0606030504020204" pitchFamily="34" charset="0"/>
                  <a:cs typeface="Open Sans" panose="020B0606030504020204" pitchFamily="34" charset="0"/>
                </a:endParaRPr>
              </a:p>
            </p:txBody>
          </p:sp>
        </mc:Choice>
        <mc:Fallback xmlns="">
          <p:sp>
            <p:nvSpPr>
              <p:cNvPr id="132" name="TextBox 131">
                <a:extLst>
                  <a:ext uri="{FF2B5EF4-FFF2-40B4-BE49-F238E27FC236}">
                    <a16:creationId xmlns:a16="http://schemas.microsoft.com/office/drawing/2014/main" id="{56B49A83-A199-47DE-8A08-1EE14F04CE6B}"/>
                  </a:ext>
                </a:extLst>
              </p:cNvPr>
              <p:cNvSpPr txBox="1">
                <a:spLocks noRot="1" noChangeAspect="1" noMove="1" noResize="1" noEditPoints="1" noAdjustHandles="1" noChangeArrowheads="1" noChangeShapeType="1" noTextEdit="1"/>
              </p:cNvSpPr>
              <p:nvPr/>
            </p:nvSpPr>
            <p:spPr>
              <a:xfrm>
                <a:off x="26210825" y="19097862"/>
                <a:ext cx="5950488" cy="2867580"/>
              </a:xfrm>
              <a:prstGeom prst="rect">
                <a:avLst/>
              </a:prstGeom>
              <a:blipFill>
                <a:blip r:embed="rId27"/>
                <a:stretch>
                  <a:fillRect l="-1022" t="-4661" b="-20975"/>
                </a:stretch>
              </a:blipFill>
              <a:ln>
                <a:solidFill>
                  <a:schemeClr val="tx1"/>
                </a:solidFill>
              </a:ln>
            </p:spPr>
            <p:txBody>
              <a:bodyPr/>
              <a:lstStyle/>
              <a:p>
                <a:r>
                  <a:rPr lang="en-US">
                    <a:noFill/>
                  </a:rPr>
                  <a:t> </a:t>
                </a:r>
              </a:p>
            </p:txBody>
          </p:sp>
        </mc:Fallback>
      </mc:AlternateContent>
      <p:sp>
        <p:nvSpPr>
          <p:cNvPr id="134" name="Flowchart: Process 133">
            <a:extLst>
              <a:ext uri="{FF2B5EF4-FFF2-40B4-BE49-F238E27FC236}">
                <a16:creationId xmlns:a16="http://schemas.microsoft.com/office/drawing/2014/main" id="{71C64645-6758-4B67-84F0-F16A9FD5AE6F}"/>
              </a:ext>
            </a:extLst>
          </p:cNvPr>
          <p:cNvSpPr/>
          <p:nvPr/>
        </p:nvSpPr>
        <p:spPr bwMode="auto">
          <a:xfrm>
            <a:off x="12214362" y="18460934"/>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lang="en-US" sz="1400" dirty="0">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Optimal number of clusters</a:t>
            </a:r>
          </a:p>
        </p:txBody>
      </p:sp>
      <p:cxnSp>
        <p:nvCxnSpPr>
          <p:cNvPr id="135" name="Straight Arrow Connector 134">
            <a:extLst>
              <a:ext uri="{FF2B5EF4-FFF2-40B4-BE49-F238E27FC236}">
                <a16:creationId xmlns:a16="http://schemas.microsoft.com/office/drawing/2014/main" id="{2239FA43-6236-4174-87FE-FC96B2CC355B}"/>
              </a:ext>
            </a:extLst>
          </p:cNvPr>
          <p:cNvCxnSpPr>
            <a:cxnSpLocks/>
          </p:cNvCxnSpPr>
          <p:nvPr/>
        </p:nvCxnSpPr>
        <p:spPr bwMode="auto">
          <a:xfrm flipH="1">
            <a:off x="14706600" y="19318574"/>
            <a:ext cx="8174938"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0" name="Flowchart: Document 49">
                <a:extLst>
                  <a:ext uri="{FF2B5EF4-FFF2-40B4-BE49-F238E27FC236}">
                    <a16:creationId xmlns:a16="http://schemas.microsoft.com/office/drawing/2014/main" id="{21A5AF5E-ED9F-4192-BC41-01E9F16A2776}"/>
                  </a:ext>
                </a:extLst>
              </p:cNvPr>
              <p:cNvSpPr/>
              <p:nvPr/>
            </p:nvSpPr>
            <p:spPr bwMode="auto">
              <a:xfrm>
                <a:off x="14565089" y="18065073"/>
                <a:ext cx="8593012" cy="1834038"/>
              </a:xfrm>
              <a:prstGeom prst="flowChartDocumen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2000" dirty="0">
                    <a:latin typeface="Domine" panose="02040503040403060204" pitchFamily="18" charset="0"/>
                    <a:ea typeface="Open Sans" panose="020B0606030504020204" pitchFamily="34" charset="0"/>
                    <a:cs typeface="Open Sans" panose="020B0606030504020204" pitchFamily="34" charset="0"/>
                  </a:rPr>
                  <a:t>Highest Purity = Lowest overall Gini index.</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Open Sans" panose="020B0606030504020204" pitchFamily="34" charset="0"/>
                          <a:cs typeface="Open Sans" panose="020B0606030504020204" pitchFamily="34" charset="0"/>
                        </a:rPr>
                        <m:t>𝐺𝑖𝑛𝑖</m:t>
                      </m:r>
                      <m:r>
                        <a:rPr lang="en-US" sz="2000" i="1">
                          <a:latin typeface="Cambria Math" panose="02040503050406030204" pitchFamily="18" charset="0"/>
                          <a:ea typeface="Open Sans" panose="020B0606030504020204" pitchFamily="34" charset="0"/>
                          <a:cs typeface="Open Sans" panose="020B0606030504020204" pitchFamily="34" charset="0"/>
                        </a:rPr>
                        <m:t>=1 − </m:t>
                      </m:r>
                      <m:nary>
                        <m:naryPr>
                          <m:chr m:val="∑"/>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US" sz="2000" i="1">
                              <a:latin typeface="Cambria Math" panose="02040503050406030204" pitchFamily="18" charset="0"/>
                              <a:ea typeface="Open Sans" panose="020B0606030504020204" pitchFamily="34" charset="0"/>
                              <a:cs typeface="Open Sans" panose="020B0606030504020204" pitchFamily="34" charset="0"/>
                            </a:rPr>
                            <m:t>𝑖</m:t>
                          </m:r>
                          <m:r>
                            <a:rPr lang="en-US" sz="2000" i="1">
                              <a:latin typeface="Cambria Math" panose="02040503050406030204" pitchFamily="18" charset="0"/>
                              <a:ea typeface="Open Sans" panose="020B0606030504020204" pitchFamily="34" charset="0"/>
                              <a:cs typeface="Open Sans" panose="020B0606030504020204" pitchFamily="34" charset="0"/>
                            </a:rPr>
                            <m:t>=1</m:t>
                          </m:r>
                        </m:sub>
                        <m:sup>
                          <m:r>
                            <a:rPr lang="en-US" sz="2000" i="1">
                              <a:latin typeface="Cambria Math" panose="02040503050406030204" pitchFamily="18" charset="0"/>
                              <a:ea typeface="Open Sans" panose="020B0606030504020204" pitchFamily="34" charset="0"/>
                              <a:cs typeface="Open Sans" panose="020B0606030504020204" pitchFamily="34" charset="0"/>
                            </a:rPr>
                            <m:t>𝑛</m:t>
                          </m:r>
                        </m:sup>
                        <m:e>
                          <m:r>
                            <a:rPr lang="en-US" sz="2000" i="1">
                              <a:latin typeface="Cambria Math" panose="02040503050406030204" pitchFamily="18" charset="0"/>
                              <a:ea typeface="Open Sans" panose="020B0606030504020204" pitchFamily="34" charset="0"/>
                              <a:cs typeface="Open Sans" panose="020B0606030504020204" pitchFamily="34" charset="0"/>
                            </a:rPr>
                            <m:t>𝑃</m:t>
                          </m:r>
                          <m:sSup>
                            <m:sSupPr>
                              <m:ctrlPr>
                                <a:rPr lang="en-US" sz="20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000" i="1">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e>
                              </m:d>
                            </m:e>
                            <m:sup>
                              <m:r>
                                <a:rPr lang="en-US" sz="2000" i="1">
                                  <a:latin typeface="Cambria Math" panose="02040503050406030204" pitchFamily="18" charset="0"/>
                                  <a:ea typeface="Open Sans" panose="020B0606030504020204" pitchFamily="34" charset="0"/>
                                  <a:cs typeface="Open Sans" panose="020B0606030504020204" pitchFamily="34" charset="0"/>
                                </a:rPr>
                                <m:t>2</m:t>
                              </m:r>
                            </m:sup>
                          </m:sSup>
                        </m:e>
                      </m:nary>
                      <m:r>
                        <a:rPr lang="en-US" sz="2000" i="1">
                          <a:latin typeface="Cambria Math" panose="02040503050406030204" pitchFamily="18" charset="0"/>
                          <a:ea typeface="Open Sans" panose="020B0606030504020204" pitchFamily="34" charset="0"/>
                          <a:cs typeface="Open Sans" panose="020B0606030504020204" pitchFamily="34" charset="0"/>
                        </a:rPr>
                        <m:t> </m:t>
                      </m:r>
                    </m:oMath>
                  </m:oMathPara>
                </a14:m>
                <a:endParaRPr lang="en-US" sz="2000" dirty="0">
                  <a:latin typeface="Domine" panose="02040503040403060204" pitchFamily="18" charset="0"/>
                  <a:ea typeface="Open Sans" panose="020B0606030504020204" pitchFamily="34" charset="0"/>
                  <a:cs typeface="Open Sans" panose="020B0606030504020204" pitchFamily="34" charset="0"/>
                </a:endParaRPr>
              </a:p>
              <a:p>
                <a:endParaRPr lang="en-US" sz="2000" dirty="0">
                  <a:latin typeface="Domine" panose="02040503040403060204" pitchFamily="18" charset="0"/>
                  <a:ea typeface="Open Sans" panose="020B0606030504020204" pitchFamily="34" charset="0"/>
                  <a:cs typeface="Open Sans" panose="020B0606030504020204" pitchFamily="34" charset="0"/>
                </a:endParaRPr>
              </a:p>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mc:Choice>
        <mc:Fallback xmlns="">
          <p:sp>
            <p:nvSpPr>
              <p:cNvPr id="50" name="Flowchart: Document 49">
                <a:extLst>
                  <a:ext uri="{FF2B5EF4-FFF2-40B4-BE49-F238E27FC236}">
                    <a16:creationId xmlns:a16="http://schemas.microsoft.com/office/drawing/2014/main" id="{21A5AF5E-ED9F-4192-BC41-01E9F16A2776}"/>
                  </a:ext>
                </a:extLst>
              </p:cNvPr>
              <p:cNvSpPr>
                <a:spLocks noRot="1" noChangeAspect="1" noMove="1" noResize="1" noEditPoints="1" noAdjustHandles="1" noChangeArrowheads="1" noChangeShapeType="1" noTextEdit="1"/>
              </p:cNvSpPr>
              <p:nvPr/>
            </p:nvSpPr>
            <p:spPr bwMode="auto">
              <a:xfrm>
                <a:off x="14565089" y="18065073"/>
                <a:ext cx="8593012" cy="1834038"/>
              </a:xfrm>
              <a:prstGeom prst="flowChartDocument">
                <a:avLst/>
              </a:prstGeom>
              <a:blipFill>
                <a:blip r:embed="rId28"/>
                <a:stretch>
                  <a:fillRect t="-2013"/>
                </a:stretch>
              </a:blipFill>
              <a:ln w="9525" cap="flat" cmpd="sng" algn="ctr">
                <a:noFill/>
                <a:prstDash val="solid"/>
                <a:round/>
                <a:headEnd type="none" w="med" len="med"/>
                <a:tailEnd type="none" w="med" len="med"/>
              </a:ln>
              <a:effectLst/>
              <a:extLst/>
            </p:spPr>
            <p:txBody>
              <a:bodyPr/>
              <a:lstStyle/>
              <a:p>
                <a:r>
                  <a:rPr lang="en-US">
                    <a:noFill/>
                  </a:rPr>
                  <a:t> </a:t>
                </a:r>
              </a:p>
            </p:txBody>
          </p:sp>
        </mc:Fallback>
      </mc:AlternateContent>
      <p:sp>
        <p:nvSpPr>
          <p:cNvPr id="143" name="Flowchart: Process 142">
            <a:extLst>
              <a:ext uri="{FF2B5EF4-FFF2-40B4-BE49-F238E27FC236}">
                <a16:creationId xmlns:a16="http://schemas.microsoft.com/office/drawing/2014/main" id="{8327784A-CB2D-4B31-937C-43E8886A113F}"/>
              </a:ext>
            </a:extLst>
          </p:cNvPr>
          <p:cNvSpPr/>
          <p:nvPr/>
        </p:nvSpPr>
        <p:spPr bwMode="auto">
          <a:xfrm>
            <a:off x="12221421" y="21832439"/>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lang="en-US" sz="2500" dirty="0">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Sub Clusters Clustering</a:t>
            </a:r>
          </a:p>
        </p:txBody>
      </p:sp>
      <p:cxnSp>
        <p:nvCxnSpPr>
          <p:cNvPr id="144" name="Straight Arrow Connector 143">
            <a:extLst>
              <a:ext uri="{FF2B5EF4-FFF2-40B4-BE49-F238E27FC236}">
                <a16:creationId xmlns:a16="http://schemas.microsoft.com/office/drawing/2014/main" id="{2B9AF659-F6DB-4F48-98EB-C87041FAC47B}"/>
              </a:ext>
            </a:extLst>
          </p:cNvPr>
          <p:cNvCxnSpPr>
            <a:cxnSpLocks/>
          </p:cNvCxnSpPr>
          <p:nvPr/>
        </p:nvCxnSpPr>
        <p:spPr bwMode="auto">
          <a:xfrm>
            <a:off x="13359291" y="20381464"/>
            <a:ext cx="0" cy="127034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TextBox 144">
            <a:extLst>
              <a:ext uri="{FF2B5EF4-FFF2-40B4-BE49-F238E27FC236}">
                <a16:creationId xmlns:a16="http://schemas.microsoft.com/office/drawing/2014/main" id="{1D77A3C8-226B-4610-87BB-2E8E7E6D416E}"/>
              </a:ext>
            </a:extLst>
          </p:cNvPr>
          <p:cNvSpPr txBox="1"/>
          <p:nvPr/>
        </p:nvSpPr>
        <p:spPr>
          <a:xfrm>
            <a:off x="14653525" y="22315928"/>
            <a:ext cx="6405342" cy="1015663"/>
          </a:xfrm>
          <a:prstGeom prst="rect">
            <a:avLst/>
          </a:prstGeom>
          <a:noFill/>
          <a:ln>
            <a:noFill/>
          </a:ln>
        </p:spPr>
        <p:txBody>
          <a:bodyPr wrap="square" rtlCol="0">
            <a:spAutoFit/>
          </a:bodyPr>
          <a:lstStyle/>
          <a:p>
            <a:pPr marL="342900" indent="-342900">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K-Means on each of the clusters individually. </a:t>
            </a:r>
          </a:p>
          <a:p>
            <a:pPr marL="342900" indent="-342900">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Features:  Activity level summaries of the day. </a:t>
            </a:r>
          </a:p>
          <a:p>
            <a:pPr marL="342900" indent="-342900">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Similar distance metric</a:t>
            </a:r>
          </a:p>
        </p:txBody>
      </p:sp>
      <p:cxnSp>
        <p:nvCxnSpPr>
          <p:cNvPr id="150" name="Straight Arrow Connector 149">
            <a:extLst>
              <a:ext uri="{FF2B5EF4-FFF2-40B4-BE49-F238E27FC236}">
                <a16:creationId xmlns:a16="http://schemas.microsoft.com/office/drawing/2014/main" id="{F4280070-CADB-412E-ABFE-B67D49892734}"/>
              </a:ext>
            </a:extLst>
          </p:cNvPr>
          <p:cNvCxnSpPr>
            <a:cxnSpLocks/>
          </p:cNvCxnSpPr>
          <p:nvPr/>
        </p:nvCxnSpPr>
        <p:spPr bwMode="auto">
          <a:xfrm flipH="1">
            <a:off x="13380618" y="23768639"/>
            <a:ext cx="12637" cy="1352901"/>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Flowchart: Process 159">
            <a:extLst>
              <a:ext uri="{FF2B5EF4-FFF2-40B4-BE49-F238E27FC236}">
                <a16:creationId xmlns:a16="http://schemas.microsoft.com/office/drawing/2014/main" id="{2A08C6B0-65BC-4D82-96A7-A0D55F7E349F}"/>
              </a:ext>
            </a:extLst>
          </p:cNvPr>
          <p:cNvSpPr/>
          <p:nvPr/>
        </p:nvSpPr>
        <p:spPr bwMode="auto">
          <a:xfrm>
            <a:off x="12221421" y="25323319"/>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lang="en-US" sz="2500" dirty="0">
                <a:latin typeface="Arial" charset="0"/>
              </a:rPr>
              <a:t>Good Sleep Activity Recipes Extraction</a:t>
            </a:r>
            <a:endParaRPr kumimoji="0" lang="en-US" sz="2500" b="0" i="0" u="none" strike="noStrike" cap="none" normalizeH="0" baseline="0" dirty="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5750C6CF-20A7-43C8-8D5E-442ACACA1DC0}"/>
                  </a:ext>
                </a:extLst>
              </p:cNvPr>
              <p:cNvSpPr txBox="1"/>
              <p:nvPr/>
            </p:nvSpPr>
            <p:spPr>
              <a:xfrm>
                <a:off x="14889585" y="25886272"/>
                <a:ext cx="8063409" cy="1346972"/>
              </a:xfrm>
              <a:prstGeom prst="rect">
                <a:avLst/>
              </a:prstGeom>
              <a:noFill/>
              <a:ln>
                <a:noFill/>
              </a:ln>
            </p:spPr>
            <p:txBody>
              <a:bodyPr wrap="square" rtlCol="0">
                <a:spAutoFit/>
              </a:bodyPr>
              <a:lstStyle/>
              <a:p>
                <a:pPr/>
                <a:br>
                  <a:rPr lang="en-US" sz="2000" dirty="0">
                    <a:latin typeface="Domine" panose="02040503040403060204" pitchFamily="18" charset="0"/>
                    <a:ea typeface="Open Sans" panose="020B0606030504020204" pitchFamily="34" charset="0"/>
                    <a:cs typeface="Open Sans" panose="020B0606030504020204" pitchFamily="34"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𝐶𝑙𝑢𝑠𝑡𝑒𝑟</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𝑅𝑎𝑡𝑖𝑜</m:t>
                      </m:r>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𝑁𝑢𝑚𝑏𝑒𝑟</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𝑜𝑓</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𝐺𝑜𝑜𝑑</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𝑆𝑙𝑒𝑒𝑝</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𝑅𝑒𝑐𝑜𝑟𝑑𝑠</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𝑁𝑢𝑚𝑏𝑒𝑟</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𝑜𝑓</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𝐵𝑎𝑑</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𝑆𝑙𝑒𝑒𝑝</m:t>
                          </m:r>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b="0" i="1" smtClean="0">
                              <a:latin typeface="Cambria Math" panose="02040503050406030204" pitchFamily="18" charset="0"/>
                              <a:ea typeface="Open Sans" panose="020B0606030504020204" pitchFamily="34" charset="0"/>
                              <a:cs typeface="Open Sans" panose="020B0606030504020204" pitchFamily="34" charset="0"/>
                            </a:rPr>
                            <m:t>𝑅𝑒𝑐𝑜𝑟𝑑𝑠</m:t>
                          </m:r>
                        </m:den>
                      </m:f>
                    </m:oMath>
                  </m:oMathPara>
                </a14:m>
                <a:endParaRPr lang="en-US" sz="2000" dirty="0">
                  <a:latin typeface="Domine" panose="02040503040403060204" pitchFamily="18" charset="0"/>
                  <a:ea typeface="Open Sans" panose="020B0606030504020204" pitchFamily="34" charset="0"/>
                  <a:cs typeface="Open Sans" panose="020B0606030504020204" pitchFamily="34" charset="0"/>
                </a:endParaRPr>
              </a:p>
              <a:p>
                <a:endParaRPr lang="en-US" sz="2000" dirty="0">
                  <a:latin typeface="Domine" panose="02040503040403060204" pitchFamily="18" charset="0"/>
                  <a:ea typeface="Open Sans" panose="020B0606030504020204" pitchFamily="34" charset="0"/>
                  <a:cs typeface="Open Sans" panose="020B0606030504020204" pitchFamily="34" charset="0"/>
                </a:endParaRPr>
              </a:p>
            </p:txBody>
          </p:sp>
        </mc:Choice>
        <mc:Fallback xmlns="">
          <p:sp>
            <p:nvSpPr>
              <p:cNvPr id="161" name="TextBox 160">
                <a:extLst>
                  <a:ext uri="{FF2B5EF4-FFF2-40B4-BE49-F238E27FC236}">
                    <a16:creationId xmlns:a16="http://schemas.microsoft.com/office/drawing/2014/main" id="{5750C6CF-20A7-43C8-8D5E-442ACACA1DC0}"/>
                  </a:ext>
                </a:extLst>
              </p:cNvPr>
              <p:cNvSpPr txBox="1">
                <a:spLocks noRot="1" noChangeAspect="1" noMove="1" noResize="1" noEditPoints="1" noAdjustHandles="1" noChangeArrowheads="1" noChangeShapeType="1" noTextEdit="1"/>
              </p:cNvSpPr>
              <p:nvPr/>
            </p:nvSpPr>
            <p:spPr>
              <a:xfrm>
                <a:off x="14889585" y="25886272"/>
                <a:ext cx="8063409" cy="1346972"/>
              </a:xfrm>
              <a:prstGeom prst="rect">
                <a:avLst/>
              </a:prstGeom>
              <a:blipFill>
                <a:blip r:embed="rId29"/>
                <a:stretch>
                  <a:fillRect/>
                </a:stretch>
              </a:blipFill>
              <a:ln>
                <a:noFill/>
              </a:ln>
            </p:spPr>
            <p:txBody>
              <a:bodyPr/>
              <a:lstStyle/>
              <a:p>
                <a:r>
                  <a:rPr lang="en-US">
                    <a:noFill/>
                  </a:rPr>
                  <a:t> </a:t>
                </a:r>
              </a:p>
            </p:txBody>
          </p:sp>
        </mc:Fallback>
      </mc:AlternateContent>
      <p:sp>
        <p:nvSpPr>
          <p:cNvPr id="105" name="TextBox 104">
            <a:extLst>
              <a:ext uri="{FF2B5EF4-FFF2-40B4-BE49-F238E27FC236}">
                <a16:creationId xmlns:a16="http://schemas.microsoft.com/office/drawing/2014/main" id="{FA4EBB93-62B2-45F7-9C5D-A0F65BAE83D9}"/>
              </a:ext>
            </a:extLst>
          </p:cNvPr>
          <p:cNvSpPr txBox="1"/>
          <p:nvPr/>
        </p:nvSpPr>
        <p:spPr>
          <a:xfrm>
            <a:off x="12191062" y="27417397"/>
            <a:ext cx="6405342" cy="707886"/>
          </a:xfrm>
          <a:prstGeom prst="rect">
            <a:avLst/>
          </a:prstGeom>
          <a:noFill/>
          <a:ln>
            <a:noFill/>
          </a:ln>
        </p:spPr>
        <p:txBody>
          <a:bodyPr wrap="square" rtlCol="0">
            <a:spAutoFit/>
          </a:bodyPr>
          <a:lstStyle/>
          <a:p>
            <a:pPr marL="342900" indent="-342900">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Good sleep = Sleep Ratio ≥ 0.90</a:t>
            </a:r>
          </a:p>
          <a:p>
            <a:pPr marL="342900" indent="-342900">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Good Sub Clusters = Cluster Ratio ≥ 2</a:t>
            </a: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9F2991F1-7B11-4C28-91A4-2A67D67DD43B}"/>
                  </a:ext>
                </a:extLst>
              </p:cNvPr>
              <p:cNvSpPr txBox="1"/>
              <p:nvPr/>
            </p:nvSpPr>
            <p:spPr>
              <a:xfrm>
                <a:off x="14889585" y="24793478"/>
                <a:ext cx="8063409" cy="1292405"/>
              </a:xfrm>
              <a:prstGeom prst="rect">
                <a:avLst/>
              </a:prstGeom>
              <a:noFill/>
              <a:ln>
                <a:noFill/>
              </a:ln>
            </p:spPr>
            <p:txBody>
              <a:bodyPr wrap="square" rtlCol="0">
                <a:spAutoFit/>
              </a:bodyPr>
              <a:lstStyle/>
              <a:p>
                <a:pPr/>
                <a:br>
                  <a:rPr lang="en-US" sz="2000" dirty="0">
                    <a:latin typeface="Domine" panose="02040503040403060204" pitchFamily="18" charset="0"/>
                    <a:ea typeface="Open Sans" panose="020B0606030504020204" pitchFamily="34" charset="0"/>
                    <a:cs typeface="Open Sans" panose="020B0606030504020204" pitchFamily="34" charset="0"/>
                  </a:rPr>
                </a:b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Open Sans" panose="020B0606030504020204" pitchFamily="34" charset="0"/>
                          <a:cs typeface="Open Sans" panose="020B0606030504020204" pitchFamily="34" charset="0"/>
                        </a:rPr>
                        <m:t>𝑆𝑙𝑒𝑒𝑝</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𝑅𝑎𝑡𝑖𝑜</m:t>
                      </m:r>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r>
                            <a:rPr lang="en-US" sz="2000" i="1">
                              <a:latin typeface="Cambria Math" panose="02040503050406030204" pitchFamily="18" charset="0"/>
                              <a:ea typeface="Open Sans" panose="020B0606030504020204" pitchFamily="34" charset="0"/>
                              <a:cs typeface="Open Sans" panose="020B0606030504020204" pitchFamily="34" charset="0"/>
                            </a:rPr>
                            <m:t>𝑇𝑜𝑡𝑎𝑙</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𝐴𝑠𝑙𝑒𝑒𝑝</m:t>
                          </m:r>
                        </m:num>
                        <m:den>
                          <m:r>
                            <a:rPr lang="en-US" sz="2000" i="1">
                              <a:latin typeface="Cambria Math" panose="02040503050406030204" pitchFamily="18" charset="0"/>
                              <a:ea typeface="Open Sans" panose="020B0606030504020204" pitchFamily="34" charset="0"/>
                              <a:cs typeface="Open Sans" panose="020B0606030504020204" pitchFamily="34" charset="0"/>
                            </a:rPr>
                            <m:t>𝑇𝑜𝑡𝑎𝑙</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𝑖𝑛</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𝐵𝑒𝑑</m:t>
                          </m:r>
                        </m:den>
                      </m:f>
                      <m:r>
                        <a:rPr lang="en-US" sz="2000" i="1">
                          <a:latin typeface="Cambria Math" panose="02040503050406030204" pitchFamily="18" charset="0"/>
                          <a:ea typeface="Open Sans" panose="020B0606030504020204" pitchFamily="34" charset="0"/>
                          <a:cs typeface="Open Sans" panose="020B0606030504020204" pitchFamily="34" charset="0"/>
                        </a:rPr>
                        <m:t>=1 − </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𝐴𝑤𝑎𝑘𝑒</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𝑖𝑛</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𝐵𝑒𝑑</m:t>
                          </m:r>
                        </m:num>
                        <m:den>
                          <m:r>
                            <a:rPr lang="en-US" sz="2000" i="1">
                              <a:latin typeface="Cambria Math" panose="02040503050406030204" pitchFamily="18" charset="0"/>
                              <a:ea typeface="Open Sans" panose="020B0606030504020204" pitchFamily="34" charset="0"/>
                              <a:cs typeface="Open Sans" panose="020B0606030504020204" pitchFamily="34" charset="0"/>
                            </a:rPr>
                            <m:t>𝑇𝑜𝑡𝑎𝑙</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𝑖𝑛</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𝐵𝑒𝑑</m:t>
                          </m:r>
                        </m:den>
                      </m:f>
                    </m:oMath>
                  </m:oMathPara>
                </a14:m>
                <a:endParaRPr lang="en-US" sz="2000" dirty="0">
                  <a:latin typeface="Domine" panose="02040503040403060204" pitchFamily="18" charset="0"/>
                  <a:ea typeface="Open Sans" panose="020B0606030504020204" pitchFamily="34" charset="0"/>
                  <a:cs typeface="Open Sans" panose="020B0606030504020204" pitchFamily="34" charset="0"/>
                </a:endParaRPr>
              </a:p>
              <a:p>
                <a:endParaRPr lang="en-US" sz="2000" dirty="0">
                  <a:latin typeface="Domine" panose="02040503040403060204" pitchFamily="18" charset="0"/>
                  <a:ea typeface="Open Sans" panose="020B0606030504020204" pitchFamily="34" charset="0"/>
                  <a:cs typeface="Open Sans" panose="020B0606030504020204" pitchFamily="34" charset="0"/>
                </a:endParaRPr>
              </a:p>
            </p:txBody>
          </p:sp>
        </mc:Choice>
        <mc:Fallback xmlns="">
          <p:sp>
            <p:nvSpPr>
              <p:cNvPr id="106" name="TextBox 105">
                <a:extLst>
                  <a:ext uri="{FF2B5EF4-FFF2-40B4-BE49-F238E27FC236}">
                    <a16:creationId xmlns:a16="http://schemas.microsoft.com/office/drawing/2014/main" id="{9F2991F1-7B11-4C28-91A4-2A67D67DD43B}"/>
                  </a:ext>
                </a:extLst>
              </p:cNvPr>
              <p:cNvSpPr txBox="1">
                <a:spLocks noRot="1" noChangeAspect="1" noMove="1" noResize="1" noEditPoints="1" noAdjustHandles="1" noChangeArrowheads="1" noChangeShapeType="1" noTextEdit="1"/>
              </p:cNvSpPr>
              <p:nvPr/>
            </p:nvSpPr>
            <p:spPr>
              <a:xfrm>
                <a:off x="14889585" y="24793478"/>
                <a:ext cx="8063409" cy="1292405"/>
              </a:xfrm>
              <a:prstGeom prst="rect">
                <a:avLst/>
              </a:prstGeom>
              <a:blipFill>
                <a:blip r:embed="rId30"/>
                <a:stretch>
                  <a:fillRect/>
                </a:stretch>
              </a:blipFill>
              <a:ln>
                <a:noFill/>
              </a:ln>
            </p:spPr>
            <p:txBody>
              <a:bodyPr/>
              <a:lstStyle/>
              <a:p>
                <a:r>
                  <a:rPr lang="en-US">
                    <a:noFill/>
                  </a:rPr>
                  <a:t> </a:t>
                </a:r>
              </a:p>
            </p:txBody>
          </p:sp>
        </mc:Fallback>
      </mc:AlternateContent>
      <p:pic>
        <p:nvPicPr>
          <p:cNvPr id="108" name="Picture 14">
            <a:extLst>
              <a:ext uri="{FF2B5EF4-FFF2-40B4-BE49-F238E27FC236}">
                <a16:creationId xmlns:a16="http://schemas.microsoft.com/office/drawing/2014/main" id="{8D907538-E899-4E3C-A195-5461A23A74F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618145" y="28672269"/>
            <a:ext cx="4540736" cy="298306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0">
            <a:extLst>
              <a:ext uri="{FF2B5EF4-FFF2-40B4-BE49-F238E27FC236}">
                <a16:creationId xmlns:a16="http://schemas.microsoft.com/office/drawing/2014/main" id="{847D7CD7-4993-45BD-8736-B1992D1EC16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263457" y="28672269"/>
            <a:ext cx="4417362" cy="2983062"/>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BC2362E4-C6AA-4360-AA15-ADB393B0B749}"/>
              </a:ext>
            </a:extLst>
          </p:cNvPr>
          <p:cNvSpPr txBox="1"/>
          <p:nvPr/>
        </p:nvSpPr>
        <p:spPr>
          <a:xfrm>
            <a:off x="14121151" y="31650879"/>
            <a:ext cx="3963782" cy="553998"/>
          </a:xfrm>
          <a:prstGeom prst="rect">
            <a:avLst/>
          </a:prstGeom>
          <a:noFill/>
        </p:spPr>
        <p:txBody>
          <a:bodyPr wrap="square" rtlCol="0">
            <a:spAutoFit/>
          </a:bodyPr>
          <a:lstStyle/>
          <a:p>
            <a:r>
              <a:rPr lang="en-US" sz="1500" i="1" dirty="0"/>
              <a:t>Figure: Distribution of the sleep efficiency scores in the dataset</a:t>
            </a:r>
          </a:p>
        </p:txBody>
      </p:sp>
      <p:sp>
        <p:nvSpPr>
          <p:cNvPr id="118" name="TextBox 117">
            <a:extLst>
              <a:ext uri="{FF2B5EF4-FFF2-40B4-BE49-F238E27FC236}">
                <a16:creationId xmlns:a16="http://schemas.microsoft.com/office/drawing/2014/main" id="{9BAEF282-68B2-4E23-A11D-ADEBCFE312EF}"/>
              </a:ext>
            </a:extLst>
          </p:cNvPr>
          <p:cNvSpPr txBox="1"/>
          <p:nvPr/>
        </p:nvSpPr>
        <p:spPr>
          <a:xfrm>
            <a:off x="19760628" y="31650879"/>
            <a:ext cx="3839353" cy="553998"/>
          </a:xfrm>
          <a:prstGeom prst="rect">
            <a:avLst/>
          </a:prstGeom>
          <a:noFill/>
        </p:spPr>
        <p:txBody>
          <a:bodyPr wrap="square" rtlCol="0">
            <a:spAutoFit/>
          </a:bodyPr>
          <a:lstStyle/>
          <a:p>
            <a:r>
              <a:rPr lang="en-US" sz="1500" i="1" dirty="0"/>
              <a:t>Figure: Number of records for Good v/s Poor sleep </a:t>
            </a:r>
          </a:p>
        </p:txBody>
      </p:sp>
      <p:pic>
        <p:nvPicPr>
          <p:cNvPr id="2052" name="Picture 2051">
            <a:extLst>
              <a:ext uri="{FF2B5EF4-FFF2-40B4-BE49-F238E27FC236}">
                <a16:creationId xmlns:a16="http://schemas.microsoft.com/office/drawing/2014/main" id="{0E3B6CCF-A7B5-42A4-8735-35D0C33632A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1576625" y="5044113"/>
            <a:ext cx="2314575" cy="132397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ntrativechartreuse|09-2018"/>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TotalTime>
  <Words>622</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Gill Sans</vt:lpstr>
      <vt:lpstr>Domine</vt:lpstr>
      <vt:lpstr>Arial</vt:lpstr>
      <vt:lpstr>Open Sans</vt:lpstr>
      <vt:lpstr>Wingdings</vt:lpstr>
      <vt:lpstr>Montserrat Semi Bold</vt:lpstr>
      <vt:lpstr>Montserrat Extra Bold</vt:lpstr>
      <vt:lpstr>Cambria Math</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Saksham Goel</cp:lastModifiedBy>
  <cp:revision>245</cp:revision>
  <dcterms:modified xsi:type="dcterms:W3CDTF">2019-04-16T03:36:34Z</dcterms:modified>
  <cp:category>science research poster</cp:category>
</cp:coreProperties>
</file>