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Domine" panose="020B0604020202020204" charset="0"/>
      <p:regular r:id="rId5"/>
    </p:embeddedFont>
    <p:embeddedFont>
      <p:font typeface="Montserrat Extra Bold" panose="020B0604020202020204" charset="0"/>
      <p:bold r:id="rId6"/>
    </p:embeddedFont>
    <p:embeddedFont>
      <p:font typeface="Montserrat Semi Bold" panose="020B0604020202020204" charset="0"/>
      <p:bold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14"/>
    <a:srgbClr val="8CD23C"/>
    <a:srgbClr val="5F5F5F"/>
    <a:srgbClr val="333333"/>
    <a:srgbClr val="669900"/>
    <a:srgbClr val="F2FADC"/>
    <a:srgbClr val="E7F2CA"/>
    <a:srgbClr val="F8F8F8"/>
    <a:srgbClr val="D7E6D6"/>
    <a:srgbClr val="E0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1282" y="-61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concentrativechartreuse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E43-CF95-4231-9CDC-BD811E9A1C1A}"/>
              </a:ext>
            </a:extLst>
          </p:cNvPr>
          <p:cNvGrpSpPr/>
          <p:nvPr/>
        </p:nvGrpSpPr>
        <p:grpSpPr>
          <a:xfrm>
            <a:off x="0" y="0"/>
            <a:ext cx="43891201" cy="6697529"/>
            <a:chOff x="-27039" y="-59635"/>
            <a:chExt cx="43891201" cy="6697529"/>
          </a:xfrm>
        </p:grpSpPr>
        <p:sp>
          <p:nvSpPr>
            <p:cNvPr id="2050" name="Rectangle 6"/>
            <p:cNvSpPr>
              <a:spLocks noChangeArrowheads="1"/>
            </p:cNvSpPr>
            <p:nvPr/>
          </p:nvSpPr>
          <p:spPr bwMode="auto">
            <a:xfrm>
              <a:off x="-27039" y="-59635"/>
              <a:ext cx="43891200" cy="6697529"/>
            </a:xfrm>
            <a:prstGeom prst="rect">
              <a:avLst/>
            </a:prstGeom>
            <a:solidFill>
              <a:srgbClr val="73A514"/>
            </a:solidFill>
            <a:ln w="38100">
              <a:noFill/>
              <a:miter lim="800000"/>
            </a:ln>
          </p:spPr>
          <p:txBody>
            <a:bodyPr lIns="137160" tIns="68580" rIns="137160" bIns="68580" anchor="ctr"/>
            <a:lstStyle>
              <a:defPPr>
                <a:defRPr kern="1200" smtId="4294967295"/>
              </a:defPPr>
            </a:lstStyle>
            <a:p>
              <a:pPr algn="ctr" defTabSz="4703763"/>
              <a:endParaRPr lang="en-US" sz="5400" b="1">
                <a:solidFill>
                  <a:schemeClr val="tx2"/>
                </a:solidFill>
                <a:latin typeface="Gill Sans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30E25C-58A5-422F-B3B9-01B9232781D5}"/>
                </a:ext>
              </a:extLst>
            </p:cNvPr>
            <p:cNvGrpSpPr/>
            <p:nvPr/>
          </p:nvGrpSpPr>
          <p:grpSpPr>
            <a:xfrm>
              <a:off x="210834" y="138913"/>
              <a:ext cx="43653328" cy="6498981"/>
              <a:chOff x="210834" y="138913"/>
              <a:chExt cx="43653328" cy="6498981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E70C7A39-816B-4288-B546-D4CE1577F9B2}"/>
                  </a:ext>
                </a:extLst>
              </p:cNvPr>
              <p:cNvSpPr/>
              <p:nvPr/>
            </p:nvSpPr>
            <p:spPr bwMode="auto">
              <a:xfrm flipH="1">
                <a:off x="39655397" y="2680392"/>
                <a:ext cx="4208765" cy="3957502"/>
              </a:xfrm>
              <a:prstGeom prst="rtTriangle">
                <a:avLst/>
              </a:prstGeom>
              <a:solidFill>
                <a:schemeClr val="tx1">
                  <a:alpha val="1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3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3" name="Diagonal Stripe 2">
                <a:extLst>
                  <a:ext uri="{FF2B5EF4-FFF2-40B4-BE49-F238E27FC236}">
                    <a16:creationId xmlns:a16="http://schemas.microsoft.com/office/drawing/2014/main" id="{F808037E-EE0A-40EC-9AC9-B900BAE6C9F3}"/>
                  </a:ext>
                </a:extLst>
              </p:cNvPr>
              <p:cNvSpPr/>
              <p:nvPr/>
            </p:nvSpPr>
            <p:spPr bwMode="auto">
              <a:xfrm>
                <a:off x="210835" y="138913"/>
                <a:ext cx="4208765" cy="4280687"/>
              </a:xfrm>
              <a:prstGeom prst="diagStripe">
                <a:avLst>
                  <a:gd name="adj" fmla="val 88069"/>
                </a:avLst>
              </a:prstGeom>
              <a:solidFill>
                <a:schemeClr val="tx1">
                  <a:alpha val="1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3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4" name="Right Triangle 3">
                <a:extLst>
                  <a:ext uri="{FF2B5EF4-FFF2-40B4-BE49-F238E27FC236}">
                    <a16:creationId xmlns:a16="http://schemas.microsoft.com/office/drawing/2014/main" id="{F06CD118-15CD-4213-9BF2-16058B33218D}"/>
                  </a:ext>
                </a:extLst>
              </p:cNvPr>
              <p:cNvSpPr/>
              <p:nvPr/>
            </p:nvSpPr>
            <p:spPr bwMode="auto">
              <a:xfrm rot="5400000">
                <a:off x="176981" y="172766"/>
                <a:ext cx="3276600" cy="3208894"/>
              </a:xfrm>
              <a:prstGeom prst="rtTriangle">
                <a:avLst/>
              </a:prstGeom>
              <a:solidFill>
                <a:schemeClr val="tx1">
                  <a:alpha val="1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3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380" name="Text Placeholder 5">
                <a:extLst>
                  <a:ext uri="{FF2B5EF4-FFF2-40B4-BE49-F238E27FC236}">
                    <a16:creationId xmlns:a16="http://schemas.microsoft.com/office/drawing/2014/main" id="{4369D350-A6E8-4013-9E68-41D409BBBE5D}"/>
                  </a:ext>
                </a:extLst>
              </p:cNvPr>
              <p:cNvSpPr txBox="1"/>
              <p:nvPr/>
            </p:nvSpPr>
            <p:spPr>
              <a:xfrm>
                <a:off x="1268361" y="321365"/>
                <a:ext cx="41354478" cy="2937440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defPPr>
                  <a:defRPr kern="1200" smtId="4294967295"/>
                </a:defPPr>
                <a:lvl1pPr marL="0" marR="0" indent="0" algn="l" defTabSz="3783013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6000" kern="1200" baseline="0">
                    <a:solidFill>
                      <a:schemeClr val="tx2"/>
                    </a:solidFill>
                    <a:latin typeface="Franklin Gothic Heavy" pitchFamily="34" charset="0"/>
                    <a:ea typeface="+mn-ea"/>
                    <a:cs typeface="+mn-cs"/>
                  </a:defRPr>
                </a:lvl1pPr>
                <a:lvl2pPr marL="1880543" indent="0" algn="l" defTabSz="3761086" rtl="0" eaLnBrk="1" latinLnBrk="0" hangingPunct="1">
                  <a:spcBef>
                    <a:spcPct val="20000"/>
                  </a:spcBef>
                  <a:buFontTx/>
                  <a:buNone/>
                  <a:defRPr sz="1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761086" indent="0" algn="l" defTabSz="3761086" rtl="0" eaLnBrk="1" latinLnBrk="0" hangingPunct="1">
                  <a:spcBef>
                    <a:spcPct val="20000"/>
                  </a:spcBef>
                  <a:buFontTx/>
                  <a:buNone/>
                  <a:defRPr sz="9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641629" indent="0" algn="l" defTabSz="3761086" rtl="0" eaLnBrk="1" latinLnBrk="0" hangingPunct="1">
                  <a:spcBef>
                    <a:spcPct val="20000"/>
                  </a:spcBef>
                  <a:buFontTx/>
                  <a:buNone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522172" indent="0" algn="l" defTabSz="3761086" rtl="0" eaLnBrk="1" latinLnBrk="0" hangingPunct="1">
                  <a:spcBef>
                    <a:spcPct val="20000"/>
                  </a:spcBef>
                  <a:buFontTx/>
                  <a:buNone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342988" indent="-940272" algn="l" defTabSz="376108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223531" indent="-940272" algn="l" defTabSz="376108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104074" indent="-940272" algn="l" defTabSz="376108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5984617" indent="-940272" algn="l" defTabSz="376108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3761086">
                  <a:spcBef>
                    <a:spcPct val="20000"/>
                  </a:spcBef>
                  <a:defRPr/>
                </a:pPr>
                <a:r>
                  <a:rPr lang="en-US" sz="8500" dirty="0">
                    <a:solidFill>
                      <a:schemeClr val="bg1"/>
                    </a:solidFill>
                    <a:latin typeface="Montserrat Extra Bold" panose="00000900000000000000" pitchFamily="50" charset="0"/>
                  </a:rPr>
                  <a:t>Activity Recipes for High Sleep Efficiency</a:t>
                </a:r>
              </a:p>
              <a:p>
                <a:pPr algn="ctr" defTabSz="3761086">
                  <a:spcBef>
                    <a:spcPct val="20000"/>
                  </a:spcBef>
                  <a:defRPr/>
                </a:pPr>
                <a:r>
                  <a:rPr lang="en-US" sz="8500" dirty="0">
                    <a:solidFill>
                      <a:schemeClr val="bg1"/>
                    </a:solidFill>
                    <a:latin typeface="Montserrat Extra Bold" panose="00000900000000000000" pitchFamily="50" charset="0"/>
                  </a:rPr>
                  <a:t>using Wearable Device Data</a:t>
                </a:r>
              </a:p>
            </p:txBody>
          </p:sp>
        </p:grpSp>
      </p:grpSp>
      <p:sp>
        <p:nvSpPr>
          <p:cNvPr id="381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/>
          <p:nvPr/>
        </p:nvSpPr>
        <p:spPr>
          <a:xfrm>
            <a:off x="3657600" y="3429000"/>
            <a:ext cx="36576000" cy="2930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Saksham Goel | goelx029 | 5138568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Mentor: Meghna Singh, Professor: Jaideep Srivastava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Department of Computer Science, University of Minnesota Twin Cities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2E9EB-5ABA-416B-A4E2-94484AEB4470}"/>
              </a:ext>
            </a:extLst>
          </p:cNvPr>
          <p:cNvSpPr txBox="1"/>
          <p:nvPr/>
        </p:nvSpPr>
        <p:spPr>
          <a:xfrm>
            <a:off x="835742" y="17265175"/>
            <a:ext cx="9601200" cy="1478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Inadequate sleep negatively affects both mental and physical well-being. Avoid problems such as diabetes, depression, cancer and obesity.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Extract actionable knowledge of activity recipes for high sleep efficiency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Low cost, ubiquitous, low fidelity data for health and wellness from wearable devices like Fitbit.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Intraday data: Heart, Activity, Steps, Sleep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Activity Recipes learned </a:t>
            </a:r>
            <a:r>
              <a:rPr lang="en-US" dirty="0">
                <a:latin typeface="Domine" panose="020B0604020202020204" charset="0"/>
                <a:sym typeface="Wingdings" panose="05000000000000000000" pitchFamily="2" charset="2"/>
              </a:rPr>
              <a:t> Activity Recommendation Engine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Domine" panose="020B0604020202020204" charset="0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Domine" panose="020B0604020202020204" charset="0"/>
              </a:rPr>
              <a:t>Past research uses activity patterns only.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Domine" panose="020B0604020202020204" charset="0"/>
              </a:rPr>
              <a:t>Using health vitals to cluster biologically similar people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Domine" panose="020B0604020202020204" charset="0"/>
              </a:rPr>
              <a:t>Clustering  to find similarity among good sleep instances.</a:t>
            </a:r>
            <a:endParaRPr lang="en-US" sz="3200" dirty="0">
              <a:latin typeface="Domine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8450C1-909F-4320-A599-D7B6ED50FBDB}"/>
              </a:ext>
            </a:extLst>
          </p:cNvPr>
          <p:cNvGrpSpPr/>
          <p:nvPr/>
        </p:nvGrpSpPr>
        <p:grpSpPr>
          <a:xfrm>
            <a:off x="838200" y="7438427"/>
            <a:ext cx="9601200" cy="873301"/>
            <a:chOff x="609600" y="7438427"/>
            <a:chExt cx="9601200" cy="873301"/>
          </a:xfrm>
        </p:grpSpPr>
        <p:sp>
          <p:nvSpPr>
            <p:cNvPr id="379" name="Rectangle 10">
              <a:extLst>
                <a:ext uri="{FF2B5EF4-FFF2-40B4-BE49-F238E27FC236}">
                  <a16:creationId xmlns:a16="http://schemas.microsoft.com/office/drawing/2014/main" id="{F0700EFA-F39A-4B67-A41D-B592D129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7438427"/>
              <a:ext cx="9601200" cy="873301"/>
            </a:xfrm>
            <a:prstGeom prst="rect">
              <a:avLst/>
            </a:prstGeom>
            <a:solidFill>
              <a:srgbClr val="73A514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kern="1200" smtId="4294967295"/>
              </a:defPPr>
            </a:lstStyle>
            <a:p>
              <a:pPr defTabSz="4702588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3F1AAB61-00E1-482D-A18C-20DA9EF66830}"/>
                </a:ext>
              </a:extLst>
            </p:cNvPr>
            <p:cNvSpPr/>
            <p:nvPr/>
          </p:nvSpPr>
          <p:spPr bwMode="auto">
            <a:xfrm flipH="1">
              <a:off x="9296399" y="7445854"/>
              <a:ext cx="912221" cy="857761"/>
            </a:xfrm>
            <a:prstGeom prst="rtTriangle">
              <a:avLst/>
            </a:prstGeom>
            <a:solidFill>
              <a:schemeClr val="tx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09283-ECA9-497F-8F9B-663520582E05}"/>
              </a:ext>
            </a:extLst>
          </p:cNvPr>
          <p:cNvGrpSpPr/>
          <p:nvPr/>
        </p:nvGrpSpPr>
        <p:grpSpPr>
          <a:xfrm>
            <a:off x="11633200" y="7438427"/>
            <a:ext cx="20599400" cy="873301"/>
            <a:chOff x="11633200" y="7438427"/>
            <a:chExt cx="20599400" cy="873301"/>
          </a:xfrm>
        </p:grpSpPr>
        <p:sp>
          <p:nvSpPr>
            <p:cNvPr id="383" name="Rectangle 10">
              <a:extLst>
                <a:ext uri="{FF2B5EF4-FFF2-40B4-BE49-F238E27FC236}">
                  <a16:creationId xmlns:a16="http://schemas.microsoft.com/office/drawing/2014/main" id="{260CDAC7-9B7B-48F0-8B37-AF26537B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3200" y="7438427"/>
              <a:ext cx="20599400" cy="873301"/>
            </a:xfrm>
            <a:prstGeom prst="rect">
              <a:avLst/>
            </a:prstGeom>
            <a:solidFill>
              <a:srgbClr val="73A514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kern="1200" smtId="4294967295"/>
              </a:defPPr>
            </a:lstStyle>
            <a:p>
              <a:pPr defTabSz="4702588">
                <a:defRPr/>
              </a:pPr>
              <a:r>
                <a:rPr lang="en-US" sz="3600" b="1">
                  <a:solidFill>
                    <a:schemeClr val="bg1"/>
                  </a:solidFill>
                  <a:latin typeface="Montserrat Semi Bold" panose="00000700000000000000" pitchFamily="50" charset="0"/>
                </a:rPr>
                <a:t>Methodology</a:t>
              </a:r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DAF3531D-AC1F-4F1D-AAA0-0870FD4FA544}"/>
                </a:ext>
              </a:extLst>
            </p:cNvPr>
            <p:cNvSpPr/>
            <p:nvPr/>
          </p:nvSpPr>
          <p:spPr bwMode="auto">
            <a:xfrm flipH="1">
              <a:off x="31320380" y="7445854"/>
              <a:ext cx="912221" cy="857761"/>
            </a:xfrm>
            <a:prstGeom prst="rtTriangle">
              <a:avLst/>
            </a:prstGeom>
            <a:solidFill>
              <a:schemeClr val="tx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105166-033A-4C83-8878-00043695B1AE}"/>
              </a:ext>
            </a:extLst>
          </p:cNvPr>
          <p:cNvGrpSpPr/>
          <p:nvPr/>
        </p:nvGrpSpPr>
        <p:grpSpPr>
          <a:xfrm>
            <a:off x="33451800" y="7438427"/>
            <a:ext cx="9601200" cy="873301"/>
            <a:chOff x="33680400" y="7438427"/>
            <a:chExt cx="9601200" cy="873301"/>
          </a:xfrm>
        </p:grpSpPr>
        <p:sp>
          <p:nvSpPr>
            <p:cNvPr id="387" name="Rectangle 10">
              <a:extLst>
                <a:ext uri="{FF2B5EF4-FFF2-40B4-BE49-F238E27FC236}">
                  <a16:creationId xmlns:a16="http://schemas.microsoft.com/office/drawing/2014/main" id="{0591E42B-1156-425D-9161-CD6058BB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0400" y="7438427"/>
              <a:ext cx="9601200" cy="873301"/>
            </a:xfrm>
            <a:prstGeom prst="rect">
              <a:avLst/>
            </a:prstGeom>
            <a:solidFill>
              <a:srgbClr val="73A514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kern="1200" smtId="4294967295"/>
              </a:defPPr>
            </a:lstStyle>
            <a:p>
              <a:pPr defTabSz="4702588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65D5F154-E084-4776-91D6-256DD1B37A4D}"/>
                </a:ext>
              </a:extLst>
            </p:cNvPr>
            <p:cNvSpPr/>
            <p:nvPr/>
          </p:nvSpPr>
          <p:spPr bwMode="auto">
            <a:xfrm flipH="1">
              <a:off x="42369380" y="7445854"/>
              <a:ext cx="912221" cy="857761"/>
            </a:xfrm>
            <a:prstGeom prst="rtTriangle">
              <a:avLst/>
            </a:prstGeom>
            <a:solidFill>
              <a:schemeClr val="tx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D03-0933-445E-8537-ADE9E839FC20}"/>
              </a:ext>
            </a:extLst>
          </p:cNvPr>
          <p:cNvGrpSpPr/>
          <p:nvPr/>
        </p:nvGrpSpPr>
        <p:grpSpPr>
          <a:xfrm>
            <a:off x="838200" y="16141961"/>
            <a:ext cx="9601200" cy="933963"/>
            <a:chOff x="609600" y="18119224"/>
            <a:chExt cx="9601200" cy="933963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9ADCCE40-75A3-48DC-BBE9-40643973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8179886"/>
              <a:ext cx="9601200" cy="873301"/>
            </a:xfrm>
            <a:prstGeom prst="rect">
              <a:avLst/>
            </a:prstGeom>
            <a:solidFill>
              <a:srgbClr val="73A514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kern="1200" smtId="4294967295"/>
              </a:defPPr>
            </a:lstStyle>
            <a:p>
              <a:pPr defTabSz="4702588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Introduction</a:t>
              </a: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9DD6666B-56AF-461A-A881-340CBDAD7CFE}"/>
                </a:ext>
              </a:extLst>
            </p:cNvPr>
            <p:cNvSpPr/>
            <p:nvPr/>
          </p:nvSpPr>
          <p:spPr bwMode="auto">
            <a:xfrm flipH="1">
              <a:off x="9296399" y="18119224"/>
              <a:ext cx="912221" cy="857761"/>
            </a:xfrm>
            <a:prstGeom prst="rtTriangle">
              <a:avLst/>
            </a:prstGeom>
            <a:solidFill>
              <a:schemeClr val="tx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0B1A457A-0419-4A08-8AA5-B5F40CF5C566}"/>
              </a:ext>
            </a:extLst>
          </p:cNvPr>
          <p:cNvSpPr/>
          <p:nvPr/>
        </p:nvSpPr>
        <p:spPr bwMode="auto">
          <a:xfrm flipH="1">
            <a:off x="55495598" y="29675047"/>
            <a:ext cx="912221" cy="857761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A863934E-A715-470A-9E1A-EDD871896CC9}"/>
              </a:ext>
            </a:extLst>
          </p:cNvPr>
          <p:cNvGrpSpPr/>
          <p:nvPr/>
        </p:nvGrpSpPr>
        <p:grpSpPr>
          <a:xfrm>
            <a:off x="938020" y="24716230"/>
            <a:ext cx="9527458" cy="3281936"/>
            <a:chOff x="835742" y="13639800"/>
            <a:chExt cx="9527458" cy="3281936"/>
          </a:xfrm>
        </p:grpSpPr>
        <p:pic>
          <p:nvPicPr>
            <p:cNvPr id="1026" name="Picture 2" descr="Image result for fitbit">
              <a:extLst>
                <a:ext uri="{FF2B5EF4-FFF2-40B4-BE49-F238E27FC236}">
                  <a16:creationId xmlns:a16="http://schemas.microsoft.com/office/drawing/2014/main" id="{4C0FFECF-3D55-4B07-A5D7-AA525A47E7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2" t="25273" r="19482" b="19455"/>
            <a:stretch/>
          </p:blipFill>
          <p:spPr bwMode="auto">
            <a:xfrm>
              <a:off x="835742" y="14567687"/>
              <a:ext cx="1142886" cy="1608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E4B815-6392-4F08-B81C-C69DDE65DF94}"/>
                </a:ext>
              </a:extLst>
            </p:cNvPr>
            <p:cNvGrpSpPr/>
            <p:nvPr/>
          </p:nvGrpSpPr>
          <p:grpSpPr>
            <a:xfrm>
              <a:off x="2743200" y="13639800"/>
              <a:ext cx="4862049" cy="3281936"/>
              <a:chOff x="2605551" y="13482064"/>
              <a:chExt cx="5320699" cy="35674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C7BF59-3A08-4032-9974-06A91C9106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3" t="7046" r="833" b="5454"/>
              <a:stretch/>
            </p:blipFill>
            <p:spPr>
              <a:xfrm>
                <a:off x="2607001" y="13482064"/>
                <a:ext cx="5319249" cy="9466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14F3508-7DB3-4DE5-91E2-986C7D72A8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9" t="9208" r="1010" b="6870"/>
              <a:stretch/>
            </p:blipFill>
            <p:spPr>
              <a:xfrm>
                <a:off x="2605551" y="14815623"/>
                <a:ext cx="5319249" cy="88707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C83F9B2-259A-482B-A00E-EE3D476A8B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5" t="7575" r="1272" b="4925"/>
              <a:stretch/>
            </p:blipFill>
            <p:spPr>
              <a:xfrm>
                <a:off x="2605551" y="16092060"/>
                <a:ext cx="5319249" cy="957464"/>
              </a:xfrm>
              <a:prstGeom prst="rect">
                <a:avLst/>
              </a:prstGeom>
            </p:spPr>
          </p:pic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FF15682-78AF-497E-9AEF-1B5F53558468}"/>
                </a:ext>
              </a:extLst>
            </p:cNvPr>
            <p:cNvSpPr/>
            <p:nvPr/>
          </p:nvSpPr>
          <p:spPr bwMode="auto">
            <a:xfrm>
              <a:off x="2057400" y="15120401"/>
              <a:ext cx="6096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Scroll: Vertical 30">
              <a:extLst>
                <a:ext uri="{FF2B5EF4-FFF2-40B4-BE49-F238E27FC236}">
                  <a16:creationId xmlns:a16="http://schemas.microsoft.com/office/drawing/2014/main" id="{E81AED58-2DCF-4B4E-8D36-9DCD2C9014D8}"/>
                </a:ext>
              </a:extLst>
            </p:cNvPr>
            <p:cNvSpPr/>
            <p:nvPr/>
          </p:nvSpPr>
          <p:spPr bwMode="auto">
            <a:xfrm>
              <a:off x="8153400" y="14206001"/>
              <a:ext cx="2209800" cy="2133600"/>
            </a:xfrm>
            <a:prstGeom prst="verticalScroll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703763"/>
              <a:endParaRPr lang="en-US" sz="1400" dirty="0">
                <a:latin typeface="Arial" charset="0"/>
              </a:endParaRPr>
            </a:p>
            <a:p>
              <a:pPr algn="ctr" defTabSz="4703763"/>
              <a:endParaRPr lang="en-US" sz="1400" dirty="0">
                <a:latin typeface="Arial" charset="0"/>
              </a:endParaRPr>
            </a:p>
            <a:p>
              <a:pPr algn="ctr" defTabSz="4703763"/>
              <a:endParaRPr lang="en-US" sz="1400" dirty="0">
                <a:latin typeface="Arial" charset="0"/>
              </a:endParaRPr>
            </a:p>
            <a:p>
              <a:pPr algn="ctr" defTabSz="4703763"/>
              <a:r>
                <a:rPr lang="en-US" sz="1400" dirty="0">
                  <a:latin typeface="Arial" charset="0"/>
                </a:rPr>
                <a:t>Activity Recommendation</a:t>
              </a:r>
            </a:p>
            <a:p>
              <a:pPr marL="0" marR="0" indent="0" algn="ctr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8E82082F-DD90-4E8A-AFED-A27B290C9704}"/>
                </a:ext>
              </a:extLst>
            </p:cNvPr>
            <p:cNvSpPr/>
            <p:nvPr/>
          </p:nvSpPr>
          <p:spPr bwMode="auto">
            <a:xfrm>
              <a:off x="7751238" y="15120401"/>
              <a:ext cx="6096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960E570-E8C5-4FFB-A9C2-FBEACDB97104}"/>
              </a:ext>
            </a:extLst>
          </p:cNvPr>
          <p:cNvSpPr txBox="1"/>
          <p:nvPr/>
        </p:nvSpPr>
        <p:spPr>
          <a:xfrm>
            <a:off x="835742" y="8458200"/>
            <a:ext cx="9601200" cy="763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Do day to day activity affect efficiency of sleep? Good sleep have similar daily activities?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Extracting activity recipes for high sleep efficiency using clustering techniques over intraday time series data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Evaluating different distance metrics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L-1 Norm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L-2 Norm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DTW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Correlation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B0604020202020204" charset="0"/>
              </a:rPr>
              <a:t>K-L Divergence</a:t>
            </a:r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6445EDAB-1BC5-4FAE-B5B0-6C4A180C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994" y="28317684"/>
            <a:ext cx="4540736" cy="29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545905F-5998-41FB-B889-C5A6D910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76" y="28317684"/>
            <a:ext cx="4417362" cy="2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08F05CF7-B4F6-4BDF-BE13-CE7F5A81395D}"/>
              </a:ext>
            </a:extLst>
          </p:cNvPr>
          <p:cNvGrpSpPr/>
          <p:nvPr/>
        </p:nvGrpSpPr>
        <p:grpSpPr>
          <a:xfrm>
            <a:off x="24382617" y="22358718"/>
            <a:ext cx="8031786" cy="9254087"/>
            <a:chOff x="21564598" y="11754253"/>
            <a:chExt cx="8031786" cy="9254087"/>
          </a:xfrm>
        </p:grpSpPr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22E8457-2812-49AE-B199-D9AD48FF5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57"/>
            <a:stretch/>
          </p:blipFill>
          <p:spPr bwMode="auto">
            <a:xfrm>
              <a:off x="25632602" y="14902570"/>
              <a:ext cx="3963782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BE77F9E3-D2BF-4661-A371-E409555B55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28"/>
            <a:stretch/>
          </p:blipFill>
          <p:spPr bwMode="auto">
            <a:xfrm>
              <a:off x="21564600" y="11754253"/>
              <a:ext cx="3963782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5D31FCBB-68B7-4F37-93BF-EEADB346A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84"/>
            <a:stretch/>
          </p:blipFill>
          <p:spPr bwMode="auto">
            <a:xfrm>
              <a:off x="25632602" y="11754253"/>
              <a:ext cx="3963782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3881BD37-7A79-452B-94F5-FB72BFD71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84"/>
            <a:stretch/>
          </p:blipFill>
          <p:spPr bwMode="auto">
            <a:xfrm>
              <a:off x="21564598" y="14909589"/>
              <a:ext cx="3963783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AC8F5DBC-97D5-4EDB-BDA3-6A339697D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98"/>
            <a:stretch/>
          </p:blipFill>
          <p:spPr bwMode="auto">
            <a:xfrm>
              <a:off x="25632602" y="17969865"/>
              <a:ext cx="3963782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5950637-32DF-4795-B809-6525F74C2A24}"/>
              </a:ext>
            </a:extLst>
          </p:cNvPr>
          <p:cNvSpPr txBox="1"/>
          <p:nvPr/>
        </p:nvSpPr>
        <p:spPr>
          <a:xfrm>
            <a:off x="33451800" y="25943057"/>
            <a:ext cx="9601200" cy="624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Good sleep has similar daily activities, while poor sleep can vary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Clustering over heart rate lead to clusters containing varied activity level helping learn myriad different activities from same cluster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Among the distance metrics, K-L divergence performs best in finding the purest cluster w.r.t sleep efficiency and produces meaningful and varied activity recipes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F54CED-82CD-4AAC-B1D3-ACDCAA1E9AC6}"/>
              </a:ext>
            </a:extLst>
          </p:cNvPr>
          <p:cNvGrpSpPr/>
          <p:nvPr/>
        </p:nvGrpSpPr>
        <p:grpSpPr>
          <a:xfrm>
            <a:off x="33451800" y="24923284"/>
            <a:ext cx="9601200" cy="873301"/>
            <a:chOff x="33680400" y="7438427"/>
            <a:chExt cx="9601200" cy="873301"/>
          </a:xfrm>
        </p:grpSpPr>
        <p:sp>
          <p:nvSpPr>
            <p:cNvPr id="81" name="Rectangle 10">
              <a:extLst>
                <a:ext uri="{FF2B5EF4-FFF2-40B4-BE49-F238E27FC236}">
                  <a16:creationId xmlns:a16="http://schemas.microsoft.com/office/drawing/2014/main" id="{47DE8C26-2D21-4582-8A55-38B07A3F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0400" y="7438427"/>
              <a:ext cx="9601200" cy="873301"/>
            </a:xfrm>
            <a:prstGeom prst="rect">
              <a:avLst/>
            </a:prstGeom>
            <a:solidFill>
              <a:srgbClr val="73A514"/>
            </a:solidFill>
            <a:ln w="12700">
              <a:noFill/>
              <a:miter lim="800000"/>
            </a:ln>
          </p:spPr>
          <p:txBody>
            <a:bodyPr wrap="none" lIns="274320" tIns="73152" rIns="274320" bIns="68563" anchor="ctr" anchorCtr="0"/>
            <a:lstStyle>
              <a:defPPr>
                <a:defRPr kern="1200" smtId="4294967295"/>
              </a:defPPr>
            </a:lstStyle>
            <a:p>
              <a:pPr defTabSz="4702588">
                <a:defRPr/>
              </a:pPr>
              <a:r>
                <a:rPr lang="en-US" sz="36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Conclusions</a:t>
              </a:r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A4987C10-5D0C-4334-B083-F25653F4580F}"/>
                </a:ext>
              </a:extLst>
            </p:cNvPr>
            <p:cNvSpPr/>
            <p:nvPr/>
          </p:nvSpPr>
          <p:spPr bwMode="auto">
            <a:xfrm flipH="1">
              <a:off x="42369380" y="7445854"/>
              <a:ext cx="912221" cy="857761"/>
            </a:xfrm>
            <a:prstGeom prst="rtTriangle">
              <a:avLst/>
            </a:prstGeom>
            <a:solidFill>
              <a:schemeClr val="tx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B4F33-5449-4AC7-92B6-9FE11FC71880}"/>
              </a:ext>
            </a:extLst>
          </p:cNvPr>
          <p:cNvGrpSpPr/>
          <p:nvPr/>
        </p:nvGrpSpPr>
        <p:grpSpPr>
          <a:xfrm>
            <a:off x="26244998" y="10653100"/>
            <a:ext cx="5950488" cy="3983660"/>
            <a:chOff x="26274215" y="8356316"/>
            <a:chExt cx="5950488" cy="3983660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A07539B-2758-492B-95E7-6CADB40A7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4215" y="8356316"/>
              <a:ext cx="5950488" cy="3719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61E70891-DFD4-431A-8965-9A788F07AB17}"/>
                </a:ext>
              </a:extLst>
            </p:cNvPr>
            <p:cNvSpPr txBox="1"/>
            <p:nvPr/>
          </p:nvSpPr>
          <p:spPr>
            <a:xfrm>
              <a:off x="26772958" y="12016811"/>
              <a:ext cx="4952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Figure: Trends extracted from the raw heart rate 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FF812F-7D62-453A-8918-C0CA4A388F9B}"/>
              </a:ext>
            </a:extLst>
          </p:cNvPr>
          <p:cNvGrpSpPr/>
          <p:nvPr/>
        </p:nvGrpSpPr>
        <p:grpSpPr>
          <a:xfrm>
            <a:off x="26250967" y="14629942"/>
            <a:ext cx="5950486" cy="4086809"/>
            <a:chOff x="26280184" y="12504088"/>
            <a:chExt cx="5950486" cy="4086809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219A3B93-65B0-4CB4-B304-B1072A8EB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0184" y="12504088"/>
              <a:ext cx="5950486" cy="3719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4A65DA-E041-4564-9D30-6439068532B6}"/>
                </a:ext>
              </a:extLst>
            </p:cNvPr>
            <p:cNvSpPr txBox="1"/>
            <p:nvPr/>
          </p:nvSpPr>
          <p:spPr>
            <a:xfrm>
              <a:off x="26772959" y="16267732"/>
              <a:ext cx="4952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Figure: Trends extracted from the raw calories rate data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FE5595A-EAB5-4BB0-B580-0B1FAA61605C}"/>
              </a:ext>
            </a:extLst>
          </p:cNvPr>
          <p:cNvSpPr txBox="1"/>
          <p:nvPr/>
        </p:nvSpPr>
        <p:spPr>
          <a:xfrm>
            <a:off x="24496944" y="28989521"/>
            <a:ext cx="3496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Figure: Comparison of different Distance Metrics used for Clustering using Distance Cross Matrix over Heart rate and Calories Time Series data. The x-axis and y-axis represent each record in ordered form from good sleep to poor sleep. Because of this we expect to see a different color patch between the quadrants across the top down and bottom up diagonal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685B74D-72AF-4267-A8DE-B40E8CCB885D}"/>
              </a:ext>
            </a:extLst>
          </p:cNvPr>
          <p:cNvSpPr txBox="1"/>
          <p:nvPr/>
        </p:nvSpPr>
        <p:spPr>
          <a:xfrm>
            <a:off x="33861375" y="24276581"/>
            <a:ext cx="84753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/>
              <a:t>Figure: Activity Recipes for good sleep found using K-L Divergence distance metric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C21CA2-C276-47E0-B72D-1BD8730A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91868"/>
              </p:ext>
            </p:extLst>
          </p:nvPr>
        </p:nvGraphicFramePr>
        <p:xfrm>
          <a:off x="33451800" y="8498902"/>
          <a:ext cx="9601200" cy="3345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12493452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86321439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11309011"/>
                    </a:ext>
                  </a:extLst>
                </a:gridCol>
              </a:tblGrid>
              <a:tr h="713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Purity of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Purity of Activity Recipe 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3636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L-1 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73141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L-2 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707656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619528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259748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K-L Divergence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34006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DE8FF14D-43D8-4640-9774-F52DCA43A8F8}"/>
              </a:ext>
            </a:extLst>
          </p:cNvPr>
          <p:cNvGrpSpPr/>
          <p:nvPr/>
        </p:nvGrpSpPr>
        <p:grpSpPr>
          <a:xfrm>
            <a:off x="38700075" y="12700594"/>
            <a:ext cx="4371975" cy="3729718"/>
            <a:chOff x="38678567" y="12640545"/>
            <a:chExt cx="4371975" cy="37297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06A64E4-E6E5-4FA5-A04E-D0B65C593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8567" y="12640545"/>
              <a:ext cx="4371975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30996A-9C70-439C-A1C0-8F93545D4DF5}"/>
                </a:ext>
              </a:extLst>
            </p:cNvPr>
            <p:cNvSpPr txBox="1"/>
            <p:nvPr/>
          </p:nvSpPr>
          <p:spPr>
            <a:xfrm>
              <a:off x="39088142" y="15816265"/>
              <a:ext cx="3962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Figure: Cluster Purity of Sleep Labels using K-L Divergence over heart rate trends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F76B16-75A2-40FC-8702-297197469C31}"/>
              </a:ext>
            </a:extLst>
          </p:cNvPr>
          <p:cNvGrpSpPr/>
          <p:nvPr/>
        </p:nvGrpSpPr>
        <p:grpSpPr>
          <a:xfrm>
            <a:off x="33473308" y="12700593"/>
            <a:ext cx="4371975" cy="3729719"/>
            <a:chOff x="33451800" y="12640544"/>
            <a:chExt cx="4371975" cy="372971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40B2CA-2ECF-4059-AF3B-A43B0586C0B9}"/>
                </a:ext>
              </a:extLst>
            </p:cNvPr>
            <p:cNvSpPr txBox="1"/>
            <p:nvPr/>
          </p:nvSpPr>
          <p:spPr>
            <a:xfrm>
              <a:off x="33861375" y="15816265"/>
              <a:ext cx="3962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Figure: Cluster Assignments of heart rate trends using K-L Divergence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F6A8BAC-4BFD-45CC-B975-3C0B11E4C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1800" y="12640544"/>
              <a:ext cx="4371975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850A0E-F36C-46BA-B07C-4025E53C6E97}"/>
              </a:ext>
            </a:extLst>
          </p:cNvPr>
          <p:cNvGrpSpPr/>
          <p:nvPr/>
        </p:nvGrpSpPr>
        <p:grpSpPr>
          <a:xfrm>
            <a:off x="33351789" y="16956783"/>
            <a:ext cx="9801222" cy="7173326"/>
            <a:chOff x="33451800" y="17330443"/>
            <a:chExt cx="9801222" cy="7173326"/>
          </a:xfrm>
        </p:grpSpPr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41DEDCBB-36C1-4579-B514-77B59AC5B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1800" y="17332042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45757D5B-06B3-49BE-B6DA-7F76D13D3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1800" y="19863179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B284755A-FEE3-42E0-BE95-28FB7BAA4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0352" y="17330443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163112E2-7DAC-4A9C-BE98-AED497632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4046" y="19863179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1456B1A6-C35C-4CA3-8B45-73D42CBA6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1800" y="22348409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8" name="Picture 64">
              <a:extLst>
                <a:ext uri="{FF2B5EF4-FFF2-40B4-BE49-F238E27FC236}">
                  <a16:creationId xmlns:a16="http://schemas.microsoft.com/office/drawing/2014/main" id="{FBE37B90-28AF-4EEA-98B5-669D712CE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6076" y="22348409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0" name="Picture 66">
              <a:extLst>
                <a:ext uri="{FF2B5EF4-FFF2-40B4-BE49-F238E27FC236}">
                  <a16:creationId xmlns:a16="http://schemas.microsoft.com/office/drawing/2014/main" id="{F8AB4F09-0376-477A-867C-3CAA49F6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6076" y="19863179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2" name="Picture 68">
              <a:extLst>
                <a:ext uri="{FF2B5EF4-FFF2-40B4-BE49-F238E27FC236}">
                  <a16:creationId xmlns:a16="http://schemas.microsoft.com/office/drawing/2014/main" id="{9A4E817B-EFEB-4594-9890-BE91E5033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6076" y="17330443"/>
              <a:ext cx="3228976" cy="21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8C5135D-7B3D-4DDB-903D-634474EDA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0352" y="22349171"/>
              <a:ext cx="3227832" cy="2154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C4466C2-B610-419C-9792-E563D210DA7D}"/>
              </a:ext>
            </a:extLst>
          </p:cNvPr>
          <p:cNvSpPr txBox="1"/>
          <p:nvPr/>
        </p:nvSpPr>
        <p:spPr>
          <a:xfrm>
            <a:off x="34012857" y="11938342"/>
            <a:ext cx="84753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/>
              <a:t>Table: Comparison of different distance metric functions over clustering purity</a:t>
            </a:r>
          </a:p>
        </p:txBody>
      </p:sp>
      <p:pic>
        <p:nvPicPr>
          <p:cNvPr id="71" name="Picture 2" descr="Image result for fitbit">
            <a:extLst>
              <a:ext uri="{FF2B5EF4-FFF2-40B4-BE49-F238E27FC236}">
                <a16:creationId xmlns:a16="http://schemas.microsoft.com/office/drawing/2014/main" id="{1E903700-7F14-489E-8E0C-B3900CA47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2" t="25273" r="19482" b="19455"/>
          <a:stretch/>
        </p:blipFill>
        <p:spPr bwMode="auto">
          <a:xfrm>
            <a:off x="18505634" y="8909555"/>
            <a:ext cx="1142886" cy="160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8D4294A1-5EBD-42E2-9118-4EF0C1FBCE18}"/>
              </a:ext>
            </a:extLst>
          </p:cNvPr>
          <p:cNvSpPr/>
          <p:nvPr/>
        </p:nvSpPr>
        <p:spPr bwMode="auto">
          <a:xfrm>
            <a:off x="12268200" y="8735371"/>
            <a:ext cx="685800" cy="713429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393B7E88-4091-4245-A730-519EBE1D0F89}"/>
              </a:ext>
            </a:extLst>
          </p:cNvPr>
          <p:cNvSpPr/>
          <p:nvPr/>
        </p:nvSpPr>
        <p:spPr bwMode="auto">
          <a:xfrm>
            <a:off x="13359292" y="8735371"/>
            <a:ext cx="685800" cy="713429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Smiley Face 73">
            <a:extLst>
              <a:ext uri="{FF2B5EF4-FFF2-40B4-BE49-F238E27FC236}">
                <a16:creationId xmlns:a16="http://schemas.microsoft.com/office/drawing/2014/main" id="{F90E20B6-446B-4C3C-BDE4-93D462358D0E}"/>
              </a:ext>
            </a:extLst>
          </p:cNvPr>
          <p:cNvSpPr/>
          <p:nvPr/>
        </p:nvSpPr>
        <p:spPr bwMode="auto">
          <a:xfrm>
            <a:off x="12268200" y="9804632"/>
            <a:ext cx="685800" cy="713429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Smiley Face 74">
            <a:extLst>
              <a:ext uri="{FF2B5EF4-FFF2-40B4-BE49-F238E27FC236}">
                <a16:creationId xmlns:a16="http://schemas.microsoft.com/office/drawing/2014/main" id="{3095E2FC-982F-4787-BB2F-90961D609E95}"/>
              </a:ext>
            </a:extLst>
          </p:cNvPr>
          <p:cNvSpPr/>
          <p:nvPr/>
        </p:nvSpPr>
        <p:spPr bwMode="auto">
          <a:xfrm>
            <a:off x="13359292" y="9804632"/>
            <a:ext cx="685800" cy="713429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CE6DAFB1-18C6-4FEB-9C7F-9171FF618AFC}"/>
              </a:ext>
            </a:extLst>
          </p:cNvPr>
          <p:cNvCxnSpPr>
            <a:cxnSpLocks/>
          </p:cNvCxnSpPr>
          <p:nvPr/>
        </p:nvCxnSpPr>
        <p:spPr bwMode="auto">
          <a:xfrm>
            <a:off x="14478000" y="9713808"/>
            <a:ext cx="3657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" name="Flowchart: Magnetic Disk 2054">
            <a:extLst>
              <a:ext uri="{FF2B5EF4-FFF2-40B4-BE49-F238E27FC236}">
                <a16:creationId xmlns:a16="http://schemas.microsoft.com/office/drawing/2014/main" id="{4A6BC95A-CD13-4B00-B506-8783425D184F}"/>
              </a:ext>
            </a:extLst>
          </p:cNvPr>
          <p:cNvSpPr/>
          <p:nvPr/>
        </p:nvSpPr>
        <p:spPr bwMode="auto">
          <a:xfrm>
            <a:off x="18158881" y="11628667"/>
            <a:ext cx="1828800" cy="215865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FITBIT DB</a:t>
            </a:r>
          </a:p>
        </p:txBody>
      </p:sp>
      <p:sp>
        <p:nvSpPr>
          <p:cNvPr id="2060" name="Flowchart: Process 2059">
            <a:extLst>
              <a:ext uri="{FF2B5EF4-FFF2-40B4-BE49-F238E27FC236}">
                <a16:creationId xmlns:a16="http://schemas.microsoft.com/office/drawing/2014/main" id="{098CA5BE-513C-45F5-9980-F9DBFDA732B3}"/>
              </a:ext>
            </a:extLst>
          </p:cNvPr>
          <p:cNvSpPr/>
          <p:nvPr/>
        </p:nvSpPr>
        <p:spPr bwMode="auto">
          <a:xfrm>
            <a:off x="11954244" y="11850356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Collection Script</a:t>
            </a:r>
          </a:p>
        </p:txBody>
      </p:sp>
      <p:sp>
        <p:nvSpPr>
          <p:cNvPr id="2063" name="Flowchart: Document 2062">
            <a:extLst>
              <a:ext uri="{FF2B5EF4-FFF2-40B4-BE49-F238E27FC236}">
                <a16:creationId xmlns:a16="http://schemas.microsoft.com/office/drawing/2014/main" id="{3A2397BA-C08B-4252-9549-5F3634A50411}"/>
              </a:ext>
            </a:extLst>
          </p:cNvPr>
          <p:cNvSpPr/>
          <p:nvPr/>
        </p:nvSpPr>
        <p:spPr bwMode="auto">
          <a:xfrm>
            <a:off x="14854262" y="13046121"/>
            <a:ext cx="2900334" cy="1004211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Intraday Data</a:t>
            </a: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latin typeface="Arial" charset="0"/>
              </a:rPr>
              <a:t>(Heart, Sleep, Activity, Steps)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Flowchart: Document 90">
            <a:extLst>
              <a:ext uri="{FF2B5EF4-FFF2-40B4-BE49-F238E27FC236}">
                <a16:creationId xmlns:a16="http://schemas.microsoft.com/office/drawing/2014/main" id="{53D56352-7564-418F-808B-5587554907F3}"/>
              </a:ext>
            </a:extLst>
          </p:cNvPr>
          <p:cNvSpPr/>
          <p:nvPr/>
        </p:nvSpPr>
        <p:spPr bwMode="auto">
          <a:xfrm>
            <a:off x="15621000" y="11084965"/>
            <a:ext cx="1366858" cy="1004211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Fitbit Web API</a:t>
            </a:r>
          </a:p>
        </p:txBody>
      </p: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77D5FCC1-E6E3-4925-8BC4-5C3E3423A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14565088" y="12842182"/>
            <a:ext cx="33916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C660A0-C908-407C-BF81-29E5743FC957}"/>
              </a:ext>
            </a:extLst>
          </p:cNvPr>
          <p:cNvCxnSpPr>
            <a:cxnSpLocks/>
          </p:cNvCxnSpPr>
          <p:nvPr/>
        </p:nvCxnSpPr>
        <p:spPr bwMode="auto">
          <a:xfrm>
            <a:off x="14565088" y="12407808"/>
            <a:ext cx="33916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00F7F5-7CF0-4B2D-B88C-A9CEAEEA8EE1}"/>
              </a:ext>
            </a:extLst>
          </p:cNvPr>
          <p:cNvCxnSpPr>
            <a:cxnSpLocks/>
          </p:cNvCxnSpPr>
          <p:nvPr/>
        </p:nvCxnSpPr>
        <p:spPr bwMode="auto">
          <a:xfrm>
            <a:off x="19077077" y="106680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7F1DF7B6-768E-4ECA-8A66-D959F77D0310}"/>
              </a:ext>
            </a:extLst>
          </p:cNvPr>
          <p:cNvSpPr/>
          <p:nvPr/>
        </p:nvSpPr>
        <p:spPr bwMode="auto">
          <a:xfrm>
            <a:off x="12214362" y="14703189"/>
            <a:ext cx="1828800" cy="1756011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LAB DB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23B051C-9770-4954-B738-409CC9630CA0}"/>
              </a:ext>
            </a:extLst>
          </p:cNvPr>
          <p:cNvCxnSpPr>
            <a:cxnSpLocks/>
          </p:cNvCxnSpPr>
          <p:nvPr/>
        </p:nvCxnSpPr>
        <p:spPr bwMode="auto">
          <a:xfrm>
            <a:off x="13132558" y="13699368"/>
            <a:ext cx="0" cy="82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15366F8-800F-4CAE-82BB-C91CD580D063}"/>
              </a:ext>
            </a:extLst>
          </p:cNvPr>
          <p:cNvCxnSpPr>
            <a:cxnSpLocks/>
          </p:cNvCxnSpPr>
          <p:nvPr/>
        </p:nvCxnSpPr>
        <p:spPr bwMode="auto">
          <a:xfrm>
            <a:off x="14297911" y="15591301"/>
            <a:ext cx="29232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04C6C8FB-6B98-4996-A348-E99A2CED2D07}"/>
              </a:ext>
            </a:extLst>
          </p:cNvPr>
          <p:cNvSpPr/>
          <p:nvPr/>
        </p:nvSpPr>
        <p:spPr bwMode="auto">
          <a:xfrm>
            <a:off x="17424571" y="14715032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Validation and Cleaning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51AD89-C7CD-43DB-8157-A245765DD059}"/>
              </a:ext>
            </a:extLst>
          </p:cNvPr>
          <p:cNvCxnSpPr>
            <a:cxnSpLocks/>
          </p:cNvCxnSpPr>
          <p:nvPr/>
        </p:nvCxnSpPr>
        <p:spPr bwMode="auto">
          <a:xfrm>
            <a:off x="19987681" y="15591301"/>
            <a:ext cx="28938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9ACE742-2DAC-46C0-82C8-A9F9FF6592AA}"/>
              </a:ext>
            </a:extLst>
          </p:cNvPr>
          <p:cNvSpPr/>
          <p:nvPr/>
        </p:nvSpPr>
        <p:spPr bwMode="auto">
          <a:xfrm>
            <a:off x="23158104" y="14715032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 Extraction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C2EBB-33C9-4083-A65E-8141038E909C}"/>
              </a:ext>
            </a:extLst>
          </p:cNvPr>
          <p:cNvSpPr txBox="1"/>
          <p:nvPr/>
        </p:nvSpPr>
        <p:spPr>
          <a:xfrm>
            <a:off x="20955000" y="8933912"/>
            <a:ext cx="1116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Collection:</a:t>
            </a: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4 people over a time period of 4 months. </a:t>
            </a:r>
          </a:p>
          <a:p>
            <a:endParaRPr lang="en-US" sz="20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Cleaning:</a:t>
            </a: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Removing </a:t>
            </a:r>
            <a:r>
              <a:rPr lang="en-US" sz="2000" dirty="0" err="1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NaN</a:t>
            </a: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values using means found in hourly segments corresponding to each user.</a:t>
            </a:r>
            <a:endParaRPr lang="en-US" sz="2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E8DC70-2793-4889-9C1A-4906B0022DCA}"/>
              </a:ext>
            </a:extLst>
          </p:cNvPr>
          <p:cNvSpPr txBox="1"/>
          <p:nvPr/>
        </p:nvSpPr>
        <p:spPr>
          <a:xfrm>
            <a:off x="20955000" y="10655962"/>
            <a:ext cx="49732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Feature Extraction:</a:t>
            </a: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Smoothing using a seasonal decomposition of moving  window length 10 minutes</a:t>
            </a:r>
            <a:endParaRPr lang="en-US" sz="2000" dirty="0"/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025BEBDF-565E-4999-A0B1-20611ECE2F70}"/>
              </a:ext>
            </a:extLst>
          </p:cNvPr>
          <p:cNvSpPr/>
          <p:nvPr/>
        </p:nvSpPr>
        <p:spPr bwMode="auto">
          <a:xfrm>
            <a:off x="23158104" y="18460934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dirty="0"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K-Means Clustering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A4A90E-7FC0-4C09-B746-95938A2235CE}"/>
              </a:ext>
            </a:extLst>
          </p:cNvPr>
          <p:cNvCxnSpPr>
            <a:cxnSpLocks/>
          </p:cNvCxnSpPr>
          <p:nvPr/>
        </p:nvCxnSpPr>
        <p:spPr bwMode="auto">
          <a:xfrm>
            <a:off x="24311294" y="16603891"/>
            <a:ext cx="0" cy="17451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6B49A83-A199-47DE-8A08-1EE14F04CE6B}"/>
                  </a:ext>
                </a:extLst>
              </p:cNvPr>
              <p:cNvSpPr txBox="1"/>
              <p:nvPr/>
            </p:nvSpPr>
            <p:spPr>
              <a:xfrm>
                <a:off x="26210825" y="19097862"/>
                <a:ext cx="5950488" cy="2867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Distance Metrics: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L-1 Norm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L-2 Norm</a:t>
                </a:r>
                <a:r>
                  <a:rPr lang="en-US" sz="2000" dirty="0"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Dynamic Time Wrapping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Correlation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̄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acc>
                              <m:accPr>
                                <m:chr m:val="̄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K-L Divergence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log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6B49A83-A199-47DE-8A08-1EE14F04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0825" y="19097862"/>
                <a:ext cx="5950488" cy="2867580"/>
              </a:xfrm>
              <a:prstGeom prst="rect">
                <a:avLst/>
              </a:prstGeom>
              <a:blipFill>
                <a:blip r:embed="rId27"/>
                <a:stretch>
                  <a:fillRect l="-1022" t="-4661" b="-209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71C64645-6758-4B67-84F0-F16A9FD5AE6F}"/>
              </a:ext>
            </a:extLst>
          </p:cNvPr>
          <p:cNvSpPr/>
          <p:nvPr/>
        </p:nvSpPr>
        <p:spPr bwMode="auto">
          <a:xfrm>
            <a:off x="12214362" y="18460934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Optimal number of clusters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239FA43-6236-4174-87FE-FC96B2CC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06600" y="19318574"/>
            <a:ext cx="81749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Document 49">
                <a:extLst>
                  <a:ext uri="{FF2B5EF4-FFF2-40B4-BE49-F238E27FC236}">
                    <a16:creationId xmlns:a16="http://schemas.microsoft.com/office/drawing/2014/main" id="{21A5AF5E-ED9F-4192-BC41-01E9F16A2776}"/>
                  </a:ext>
                </a:extLst>
              </p:cNvPr>
              <p:cNvSpPr/>
              <p:nvPr/>
            </p:nvSpPr>
            <p:spPr bwMode="auto">
              <a:xfrm>
                <a:off x="14565089" y="18065073"/>
                <a:ext cx="8593012" cy="1834038"/>
              </a:xfrm>
              <a:prstGeom prst="flowChartDocumen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Highest Purity = Lowest overall Gini index.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𝐺𝑖𝑛𝑖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l" defTabSz="47037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Flowchart: Document 49">
                <a:extLst>
                  <a:ext uri="{FF2B5EF4-FFF2-40B4-BE49-F238E27FC236}">
                    <a16:creationId xmlns:a16="http://schemas.microsoft.com/office/drawing/2014/main" id="{21A5AF5E-ED9F-4192-BC41-01E9F16A2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5089" y="18065073"/>
                <a:ext cx="8593012" cy="1834038"/>
              </a:xfrm>
              <a:prstGeom prst="flowChartDocument">
                <a:avLst/>
              </a:prstGeom>
              <a:blipFill>
                <a:blip r:embed="rId28"/>
                <a:stretch>
                  <a:fillRect t="-201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8327784A-CB2D-4B31-937C-43E8886A113F}"/>
              </a:ext>
            </a:extLst>
          </p:cNvPr>
          <p:cNvSpPr/>
          <p:nvPr/>
        </p:nvSpPr>
        <p:spPr bwMode="auto">
          <a:xfrm>
            <a:off x="12221421" y="21526167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dirty="0">
              <a:latin typeface="Arial" charset="0"/>
            </a:endParaRPr>
          </a:p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 Clusters Clustering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B9AF659-F6DB-4F48-98EB-C87041FAC47B}"/>
              </a:ext>
            </a:extLst>
          </p:cNvPr>
          <p:cNvCxnSpPr>
            <a:cxnSpLocks/>
          </p:cNvCxnSpPr>
          <p:nvPr/>
        </p:nvCxnSpPr>
        <p:spPr bwMode="auto">
          <a:xfrm>
            <a:off x="13359291" y="20413698"/>
            <a:ext cx="0" cy="9223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D77A3C8-226B-4610-87BB-2E8E7E6D416E}"/>
              </a:ext>
            </a:extLst>
          </p:cNvPr>
          <p:cNvSpPr txBox="1"/>
          <p:nvPr/>
        </p:nvSpPr>
        <p:spPr>
          <a:xfrm>
            <a:off x="14653525" y="21828860"/>
            <a:ext cx="6405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K-Means on each of the clusters individually.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Features:  Activity level summaries of the day.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Similar distance metric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4280070-CADB-412E-ABFE-B67D49892734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80618" y="23404056"/>
            <a:ext cx="12637" cy="13529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Flowchart: Process 159">
            <a:extLst>
              <a:ext uri="{FF2B5EF4-FFF2-40B4-BE49-F238E27FC236}">
                <a16:creationId xmlns:a16="http://schemas.microsoft.com/office/drawing/2014/main" id="{2A08C6B0-65BC-4D82-96A7-A0D55F7E349F}"/>
              </a:ext>
            </a:extLst>
          </p:cNvPr>
          <p:cNvSpPr/>
          <p:nvPr/>
        </p:nvSpPr>
        <p:spPr bwMode="auto">
          <a:xfrm>
            <a:off x="12221421" y="24908814"/>
            <a:ext cx="2343667" cy="17152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Arial" charset="0"/>
              </a:rPr>
              <a:t>Good Sleep Activity Recipes Extraction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50C6CF-20A7-43C8-8D5E-442ACACA1DC0}"/>
                  </a:ext>
                </a:extLst>
              </p:cNvPr>
              <p:cNvSpPr txBox="1"/>
              <p:nvPr/>
            </p:nvSpPr>
            <p:spPr>
              <a:xfrm>
                <a:off x="14889585" y="25619073"/>
                <a:ext cx="8063409" cy="1346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𝐶𝑙𝑢𝑠𝑡𝑒𝑟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𝑁𝑢𝑚𝑏𝑒𝑟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𝐺𝑜𝑜𝑑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𝑆𝑙𝑒𝑒𝑝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𝑅𝑒𝑐𝑜𝑟𝑑𝑠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𝑁𝑢𝑚𝑏𝑒𝑟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𝐵𝑎𝑑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𝑆𝑙𝑒𝑒𝑝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𝑅𝑒𝑐𝑜𝑟𝑑𝑠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50C6CF-20A7-43C8-8D5E-442ACACA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585" y="25619073"/>
                <a:ext cx="8063409" cy="13469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FA4EBB93-62B2-45F7-9C5D-A0F65BAE83D9}"/>
              </a:ext>
            </a:extLst>
          </p:cNvPr>
          <p:cNvSpPr txBox="1"/>
          <p:nvPr/>
        </p:nvSpPr>
        <p:spPr>
          <a:xfrm>
            <a:off x="12191062" y="26949840"/>
            <a:ext cx="64053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Good sleep = Sleep Ratio ≥ 0.90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Good Sub Clusters = Cluster Ratio ≥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F2991F1-7B11-4C28-91A4-2A67D67DD43B}"/>
                  </a:ext>
                </a:extLst>
              </p:cNvPr>
              <p:cNvSpPr txBox="1"/>
              <p:nvPr/>
            </p:nvSpPr>
            <p:spPr>
              <a:xfrm>
                <a:off x="14889585" y="24315390"/>
                <a:ext cx="8063409" cy="1292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sz="2000" dirty="0"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𝑆𝑙𝑒𝑒𝑝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𝑀𝑖𝑛𝑢𝑡𝑒𝑠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𝐴𝑠𝑙𝑒𝑒𝑝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𝑀𝑖𝑛𝑢𝑡𝑒𝑠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𝐵𝑒𝑑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=1 −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𝑀𝑖𝑛𝑢𝑡𝑒𝑠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𝐴𝑤𝑎𝑘𝑒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𝐵𝑒𝑑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𝑀𝑖𝑛𝑢𝑡𝑒𝑠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𝐵𝑒𝑑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F2991F1-7B11-4C28-91A4-2A67D67D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585" y="24315390"/>
                <a:ext cx="8063409" cy="129240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8380581C-B25E-4F60-B7C7-B6FD64A6B4D6}"/>
              </a:ext>
            </a:extLst>
          </p:cNvPr>
          <p:cNvSpPr txBox="1"/>
          <p:nvPr/>
        </p:nvSpPr>
        <p:spPr>
          <a:xfrm>
            <a:off x="12954000" y="31296294"/>
            <a:ext cx="3963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Figure: Distribution of the sleep efficiency scores in the dataset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E6F256-CF00-4A24-ADBA-DC4A74EB045B}"/>
              </a:ext>
            </a:extLst>
          </p:cNvPr>
          <p:cNvSpPr txBox="1"/>
          <p:nvPr/>
        </p:nvSpPr>
        <p:spPr>
          <a:xfrm>
            <a:off x="19249247" y="31296294"/>
            <a:ext cx="383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Figure: Number of records for Good v/s Poor sleep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ncentrativechartreuse|09-2018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575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Montserrat Extra Bold</vt:lpstr>
      <vt:lpstr>Gill Sans</vt:lpstr>
      <vt:lpstr>Domine</vt:lpstr>
      <vt:lpstr>Arial</vt:lpstr>
      <vt:lpstr>Wingdings</vt:lpstr>
      <vt:lpstr>Open Sans</vt:lpstr>
      <vt:lpstr>Cambria Math</vt:lpstr>
      <vt:lpstr>Montserrat Semi Bold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Saksham Goel</cp:lastModifiedBy>
  <cp:revision>241</cp:revision>
  <dcterms:modified xsi:type="dcterms:W3CDTF">2019-04-09T04:13:03Z</dcterms:modified>
  <cp:category>science research poster</cp:category>
</cp:coreProperties>
</file>