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Cambria Math" panose="02040503050406030204" pitchFamily="18" charset="0"/>
      <p:regular r:id="rId4"/>
    </p:embeddedFont>
    <p:embeddedFont>
      <p:font typeface="Domine" panose="020B0604020202020204" charset="0"/>
      <p:regular r:id="rId5"/>
    </p:embeddedFont>
    <p:embeddedFont>
      <p:font typeface="Montserrat Extra Bold" panose="020B0604020202020204" charset="0"/>
      <p:bold r:id="rId6"/>
    </p:embeddedFont>
    <p:embeddedFont>
      <p:font typeface="Montserrat Semi Bold" panose="020B0604020202020204" charset="0"/>
      <p:bold r:id="rId7"/>
    </p:embeddedFont>
    <p:embeddedFont>
      <p:font typeface="Open Sans" panose="020B0604020202020204"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2040" y="-5117"/>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concentrativechartreuse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C487E43-CF95-4231-9CDC-BD811E9A1C1A}"/>
              </a:ext>
            </a:extLst>
          </p:cNvPr>
          <p:cNvGrpSpPr/>
          <p:nvPr/>
        </p:nvGrpSpPr>
        <p:grpSpPr>
          <a:xfrm>
            <a:off x="0" y="0"/>
            <a:ext cx="43891201" cy="6697529"/>
            <a:chOff x="-27039" y="-59635"/>
            <a:chExt cx="43891201" cy="6697529"/>
          </a:xfrm>
        </p:grpSpPr>
        <p:sp>
          <p:nvSpPr>
            <p:cNvPr id="2050" name="Rectangle 6"/>
            <p:cNvSpPr>
              <a:spLocks noChangeArrowheads="1"/>
            </p:cNvSpPr>
            <p:nvPr/>
          </p:nvSpPr>
          <p:spPr bwMode="auto">
            <a:xfrm>
              <a:off x="-27039" y="-59635"/>
              <a:ext cx="43891200" cy="6697529"/>
            </a:xfrm>
            <a:prstGeom prst="rect">
              <a:avLst/>
            </a:prstGeom>
            <a:solidFill>
              <a:srgbClr val="73A514"/>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grpSp>
          <p:nvGrpSpPr>
            <p:cNvPr id="11" name="Group 10">
              <a:extLst>
                <a:ext uri="{FF2B5EF4-FFF2-40B4-BE49-F238E27FC236}">
                  <a16:creationId xmlns:a16="http://schemas.microsoft.com/office/drawing/2014/main" id="{5630E25C-58A5-422F-B3B9-01B9232781D5}"/>
                </a:ext>
              </a:extLst>
            </p:cNvPr>
            <p:cNvGrpSpPr/>
            <p:nvPr/>
          </p:nvGrpSpPr>
          <p:grpSpPr>
            <a:xfrm>
              <a:off x="210834" y="138913"/>
              <a:ext cx="43653328" cy="6498981"/>
              <a:chOff x="210834" y="138913"/>
              <a:chExt cx="43653328" cy="6498981"/>
            </a:xfrm>
          </p:grpSpPr>
          <p:sp>
            <p:nvSpPr>
              <p:cNvPr id="2" name="Right Triangle 1">
                <a:extLst>
                  <a:ext uri="{FF2B5EF4-FFF2-40B4-BE49-F238E27FC236}">
                    <a16:creationId xmlns:a16="http://schemas.microsoft.com/office/drawing/2014/main" id="{E70C7A39-816B-4288-B546-D4CE1577F9B2}"/>
                  </a:ext>
                </a:extLst>
              </p:cNvPr>
              <p:cNvSpPr/>
              <p:nvPr/>
            </p:nvSpPr>
            <p:spPr bwMode="auto">
              <a:xfrm flipH="1">
                <a:off x="39655397" y="2680392"/>
                <a:ext cx="4208765" cy="3957502"/>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 name="Diagonal Stripe 2">
                <a:extLst>
                  <a:ext uri="{FF2B5EF4-FFF2-40B4-BE49-F238E27FC236}">
                    <a16:creationId xmlns:a16="http://schemas.microsoft.com/office/drawing/2014/main" id="{F808037E-EE0A-40EC-9AC9-B900BAE6C9F3}"/>
                  </a:ext>
                </a:extLst>
              </p:cNvPr>
              <p:cNvSpPr/>
              <p:nvPr/>
            </p:nvSpPr>
            <p:spPr bwMode="auto">
              <a:xfrm>
                <a:off x="210835" y="138913"/>
                <a:ext cx="4208765" cy="4280687"/>
              </a:xfrm>
              <a:prstGeom prst="diagStripe">
                <a:avLst>
                  <a:gd name="adj" fmla="val 88069"/>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4" name="Right Triangle 3">
                <a:extLst>
                  <a:ext uri="{FF2B5EF4-FFF2-40B4-BE49-F238E27FC236}">
                    <a16:creationId xmlns:a16="http://schemas.microsoft.com/office/drawing/2014/main" id="{F06CD118-15CD-4213-9BF2-16058B33218D}"/>
                  </a:ext>
                </a:extLst>
              </p:cNvPr>
              <p:cNvSpPr/>
              <p:nvPr/>
            </p:nvSpPr>
            <p:spPr bwMode="auto">
              <a:xfrm rot="5400000">
                <a:off x="176981" y="172766"/>
                <a:ext cx="3276600" cy="3208894"/>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80" name="Text Placeholder 5">
                <a:extLst>
                  <a:ext uri="{FF2B5EF4-FFF2-40B4-BE49-F238E27FC236}">
                    <a16:creationId xmlns:a16="http://schemas.microsoft.com/office/drawing/2014/main" id="{4369D350-A6E8-4013-9E68-41D409BBBE5D}"/>
                  </a:ext>
                </a:extLst>
              </p:cNvPr>
              <p:cNvSpPr txBox="1"/>
              <p:nvPr/>
            </p:nvSpPr>
            <p:spPr>
              <a:xfrm>
                <a:off x="1268361" y="321365"/>
                <a:ext cx="41354478"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Montserrat Extra Bold" panose="00000900000000000000" pitchFamily="50" charset="0"/>
                  </a:rPr>
                  <a:t>Activity Recipes for High Sleep Efficiency</a:t>
                </a:r>
              </a:p>
              <a:p>
                <a:pPr algn="ctr" defTabSz="3761086">
                  <a:spcBef>
                    <a:spcPct val="20000"/>
                  </a:spcBef>
                  <a:defRPr/>
                </a:pPr>
                <a:r>
                  <a:rPr lang="en-US" sz="8500" dirty="0">
                    <a:solidFill>
                      <a:schemeClr val="bg1"/>
                    </a:solidFill>
                    <a:latin typeface="Montserrat Extra Bold" panose="00000900000000000000" pitchFamily="50" charset="0"/>
                  </a:rPr>
                  <a:t>using Wearable Device Data</a:t>
                </a:r>
              </a:p>
            </p:txBody>
          </p:sp>
        </p:grpSp>
      </p:grpSp>
      <p:sp>
        <p:nvSpPr>
          <p:cNvPr id="381" name="Text Placeholder 5">
            <a:extLst>
              <a:ext uri="{FF2B5EF4-FFF2-40B4-BE49-F238E27FC236}">
                <a16:creationId xmlns:a16="http://schemas.microsoft.com/office/drawing/2014/main" id="{8BBE4D3D-2973-4E7D-BD53-6E31C96F6EA1}"/>
              </a:ext>
            </a:extLst>
          </p:cNvPr>
          <p:cNvSpPr txBox="1"/>
          <p:nvPr/>
        </p:nvSpPr>
        <p:spPr>
          <a:xfrm>
            <a:off x="3657600" y="3429000"/>
            <a:ext cx="36576000" cy="293003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Domine" panose="02040503040403060204" pitchFamily="18" charset="0"/>
                <a:cs typeface="Arial" panose="020B0604020202020204" pitchFamily="34" charset="0"/>
              </a:rPr>
              <a:t>Saksham Goel | goelx029 | 5138568</a:t>
            </a:r>
          </a:p>
          <a:p>
            <a:pPr algn="ctr">
              <a:defRPr/>
            </a:pPr>
            <a:r>
              <a:rPr lang="en-US" sz="5600" dirty="0">
                <a:solidFill>
                  <a:schemeClr val="bg1"/>
                </a:solidFill>
                <a:latin typeface="Domine" panose="02040503040403060204" pitchFamily="18" charset="0"/>
                <a:cs typeface="Arial" panose="020B0604020202020204" pitchFamily="34" charset="0"/>
              </a:rPr>
              <a:t>Mentor: Meghna Singh, Professor: Jaideep Srivastava</a:t>
            </a:r>
          </a:p>
          <a:p>
            <a:pPr algn="ctr">
              <a:defRPr/>
            </a:pPr>
            <a:r>
              <a:rPr lang="en-US" sz="5600" dirty="0">
                <a:solidFill>
                  <a:schemeClr val="bg1"/>
                </a:solidFill>
                <a:latin typeface="Domine" panose="02040503040403060204" pitchFamily="18" charset="0"/>
                <a:cs typeface="Arial" panose="020B0604020202020204" pitchFamily="34" charset="0"/>
              </a:rPr>
              <a:t>Department of Computer Science, University of Minnesota Twin Cities</a:t>
            </a:r>
          </a:p>
        </p:txBody>
      </p:sp>
      <p:sp>
        <p:nvSpPr>
          <p:cNvPr id="20" name="TextBox 19">
            <a:extLst>
              <a:ext uri="{FF2B5EF4-FFF2-40B4-BE49-F238E27FC236}">
                <a16:creationId xmlns:a16="http://schemas.microsoft.com/office/drawing/2014/main" id="{A252E9EB-5ABA-416B-A4E2-94484AEB4470}"/>
              </a:ext>
            </a:extLst>
          </p:cNvPr>
          <p:cNvSpPr txBox="1"/>
          <p:nvPr/>
        </p:nvSpPr>
        <p:spPr>
          <a:xfrm>
            <a:off x="835742" y="17265175"/>
            <a:ext cx="9601200" cy="14588609"/>
          </a:xfrm>
          <a:prstGeom prst="rect">
            <a:avLst/>
          </a:prstGeom>
          <a:noFill/>
        </p:spPr>
        <p:txBody>
          <a:bodyPr wrap="square" rtlCol="0">
            <a:spAutoFit/>
          </a:bodyPr>
          <a:lstStyle>
            <a:defPPr>
              <a:defRPr kern="1200" smtId="4294967295"/>
            </a:defPPr>
          </a:lstStyle>
          <a:p>
            <a:pPr algn="just"/>
            <a:r>
              <a:rPr lang="en-US" sz="2800" dirty="0">
                <a:latin typeface="Domine" panose="020B0604020202020204" charset="0"/>
              </a:rPr>
              <a:t>Inadequate sleep negatively affects both mental and physical well-being, and exacerbates many non-communicable health problems such as diabetes, depression, cancer and obesity. Therefore a good night’s sleep is of paramount importance to each person for their overall well being. My project aims to extract high confidence, actionable knowledge of activity recipes for high sleep efficiency from low cost, ubiquitous, low fidelity data for health and wellness from wearable devices like Fitbit. These activity recipes will further be supplied to an activity recommendation engine for providing continuous  recommendations to users during their daily routines.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2800" dirty="0">
                <a:latin typeface="Domine" panose="020B0604020202020204" charset="0"/>
              </a:rPr>
              <a:t>There has been research done on recommending activities based on recipes learned from clustering over activity patterns of the user data. However this project aims to use data about a person’s current health being i.e. heart rate data, to group biologically similar people into clusters and then learn their activity patterns to recommend activities. In this project I have applied K-Means clustering over intraday time series data in two steps to find the clusters and learn the best activity recipes for high sleep efficiency.</a:t>
            </a:r>
            <a:endParaRPr lang="en-US" sz="2800" dirty="0">
              <a:latin typeface="Domine" panose="020B0604020202020204" charset="0"/>
              <a:ea typeface="Open Sans" panose="020B0606030504020204" pitchFamily="34" charset="0"/>
              <a:cs typeface="Open Sans" panose="020B0606030504020204" pitchFamily="34" charset="0"/>
            </a:endParaRPr>
          </a:p>
        </p:txBody>
      </p:sp>
      <p:grpSp>
        <p:nvGrpSpPr>
          <p:cNvPr id="9" name="Group 8">
            <a:extLst>
              <a:ext uri="{FF2B5EF4-FFF2-40B4-BE49-F238E27FC236}">
                <a16:creationId xmlns:a16="http://schemas.microsoft.com/office/drawing/2014/main" id="{568450C1-909F-4320-A599-D7B6ED50FBDB}"/>
              </a:ext>
            </a:extLst>
          </p:cNvPr>
          <p:cNvGrpSpPr/>
          <p:nvPr/>
        </p:nvGrpSpPr>
        <p:grpSpPr>
          <a:xfrm>
            <a:off x="838200" y="7438427"/>
            <a:ext cx="9601200" cy="873301"/>
            <a:chOff x="609600" y="7438427"/>
            <a:chExt cx="9601200" cy="873301"/>
          </a:xfrm>
        </p:grpSpPr>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6096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Abstract</a:t>
              </a:r>
            </a:p>
          </p:txBody>
        </p:sp>
        <p:sp>
          <p:nvSpPr>
            <p:cNvPr id="21" name="Right Triangle 20">
              <a:extLst>
                <a:ext uri="{FF2B5EF4-FFF2-40B4-BE49-F238E27FC236}">
                  <a16:creationId xmlns:a16="http://schemas.microsoft.com/office/drawing/2014/main" id="{3F1AAB61-00E1-482D-A18C-20DA9EF66830}"/>
                </a:ext>
              </a:extLst>
            </p:cNvPr>
            <p:cNvSpPr/>
            <p:nvPr/>
          </p:nvSpPr>
          <p:spPr bwMode="auto">
            <a:xfrm flipH="1">
              <a:off x="9296399"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8" name="Group 7">
            <a:extLst>
              <a:ext uri="{FF2B5EF4-FFF2-40B4-BE49-F238E27FC236}">
                <a16:creationId xmlns:a16="http://schemas.microsoft.com/office/drawing/2014/main" id="{C5709283-ECA9-497F-8F9B-663520582E05}"/>
              </a:ext>
            </a:extLst>
          </p:cNvPr>
          <p:cNvGrpSpPr/>
          <p:nvPr/>
        </p:nvGrpSpPr>
        <p:grpSpPr>
          <a:xfrm>
            <a:off x="11633200" y="7438427"/>
            <a:ext cx="20599400" cy="873301"/>
            <a:chOff x="11633200" y="7438427"/>
            <a:chExt cx="20599400" cy="873301"/>
          </a:xfrm>
        </p:grpSpPr>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633200" y="7438427"/>
              <a:ext cx="205994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latin typeface="Montserrat Semi Bold" panose="00000700000000000000" pitchFamily="50" charset="0"/>
                </a:rPr>
                <a:t>Methodology</a:t>
              </a:r>
            </a:p>
          </p:txBody>
        </p:sp>
        <p:sp>
          <p:nvSpPr>
            <p:cNvPr id="22" name="Right Triangle 21">
              <a:extLst>
                <a:ext uri="{FF2B5EF4-FFF2-40B4-BE49-F238E27FC236}">
                  <a16:creationId xmlns:a16="http://schemas.microsoft.com/office/drawing/2014/main" id="{DAF3531D-AC1F-4F1D-AAA0-0870FD4FA544}"/>
                </a:ext>
              </a:extLst>
            </p:cNvPr>
            <p:cNvSpPr/>
            <p:nvPr/>
          </p:nvSpPr>
          <p:spPr bwMode="auto">
            <a:xfrm flipH="1">
              <a:off x="31320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6" name="Group 5">
            <a:extLst>
              <a:ext uri="{FF2B5EF4-FFF2-40B4-BE49-F238E27FC236}">
                <a16:creationId xmlns:a16="http://schemas.microsoft.com/office/drawing/2014/main" id="{C6105166-033A-4C83-8878-00043695B1AE}"/>
              </a:ext>
            </a:extLst>
          </p:cNvPr>
          <p:cNvGrpSpPr/>
          <p:nvPr/>
        </p:nvGrpSpPr>
        <p:grpSpPr>
          <a:xfrm>
            <a:off x="33451800" y="7438427"/>
            <a:ext cx="9601200" cy="873301"/>
            <a:chOff x="33680400" y="7438427"/>
            <a:chExt cx="9601200" cy="873301"/>
          </a:xfrm>
        </p:grpSpPr>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336804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Results</a:t>
              </a:r>
            </a:p>
          </p:txBody>
        </p:sp>
        <p:sp>
          <p:nvSpPr>
            <p:cNvPr id="23" name="Right Triangle 22">
              <a:extLst>
                <a:ext uri="{FF2B5EF4-FFF2-40B4-BE49-F238E27FC236}">
                  <a16:creationId xmlns:a16="http://schemas.microsoft.com/office/drawing/2014/main" id="{65D5F154-E084-4776-91D6-256DD1B37A4D}"/>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10" name="Group 9">
            <a:extLst>
              <a:ext uri="{FF2B5EF4-FFF2-40B4-BE49-F238E27FC236}">
                <a16:creationId xmlns:a16="http://schemas.microsoft.com/office/drawing/2014/main" id="{8DCF6D03-0933-445E-8537-ADE9E839FC20}"/>
              </a:ext>
            </a:extLst>
          </p:cNvPr>
          <p:cNvGrpSpPr/>
          <p:nvPr/>
        </p:nvGrpSpPr>
        <p:grpSpPr>
          <a:xfrm>
            <a:off x="838200" y="16141961"/>
            <a:ext cx="9601200" cy="933963"/>
            <a:chOff x="609600" y="18119224"/>
            <a:chExt cx="9601200" cy="933963"/>
          </a:xfrm>
        </p:grpSpPr>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609600" y="18179886"/>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Introduction</a:t>
              </a:r>
            </a:p>
          </p:txBody>
        </p:sp>
        <p:sp>
          <p:nvSpPr>
            <p:cNvPr id="24" name="Right Triangle 23">
              <a:extLst>
                <a:ext uri="{FF2B5EF4-FFF2-40B4-BE49-F238E27FC236}">
                  <a16:creationId xmlns:a16="http://schemas.microsoft.com/office/drawing/2014/main" id="{9DD6666B-56AF-461A-A881-340CBDAD7CFE}"/>
                </a:ext>
              </a:extLst>
            </p:cNvPr>
            <p:cNvSpPr/>
            <p:nvPr/>
          </p:nvSpPr>
          <p:spPr bwMode="auto">
            <a:xfrm flipH="1">
              <a:off x="9296399" y="1811922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sp>
        <p:nvSpPr>
          <p:cNvPr id="26" name="Right Triangle 25">
            <a:extLst>
              <a:ext uri="{FF2B5EF4-FFF2-40B4-BE49-F238E27FC236}">
                <a16:creationId xmlns:a16="http://schemas.microsoft.com/office/drawing/2014/main" id="{0B1A457A-0419-4A08-8AA5-B5F40CF5C566}"/>
              </a:ext>
            </a:extLst>
          </p:cNvPr>
          <p:cNvSpPr/>
          <p:nvPr/>
        </p:nvSpPr>
        <p:spPr bwMode="auto">
          <a:xfrm flipH="1">
            <a:off x="55495598" y="29675047"/>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nvGrpSpPr>
          <p:cNvPr id="2048" name="Group 2047">
            <a:extLst>
              <a:ext uri="{FF2B5EF4-FFF2-40B4-BE49-F238E27FC236}">
                <a16:creationId xmlns:a16="http://schemas.microsoft.com/office/drawing/2014/main" id="{A863934E-A715-470A-9E1A-EDD871896CC9}"/>
              </a:ext>
            </a:extLst>
          </p:cNvPr>
          <p:cNvGrpSpPr/>
          <p:nvPr/>
        </p:nvGrpSpPr>
        <p:grpSpPr>
          <a:xfrm>
            <a:off x="943351" y="23249649"/>
            <a:ext cx="9527458" cy="3281936"/>
            <a:chOff x="835742" y="13639800"/>
            <a:chExt cx="9527458" cy="3281936"/>
          </a:xfrm>
        </p:grpSpPr>
        <p:pic>
          <p:nvPicPr>
            <p:cNvPr id="1026" name="Picture 2" descr="Image result for fitbit">
              <a:extLst>
                <a:ext uri="{FF2B5EF4-FFF2-40B4-BE49-F238E27FC236}">
                  <a16:creationId xmlns:a16="http://schemas.microsoft.com/office/drawing/2014/main" id="{4C0FFECF-3D55-4B07-A5D7-AA525A47E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2" t="25273" r="19482" b="19455"/>
            <a:stretch/>
          </p:blipFill>
          <p:spPr bwMode="auto">
            <a:xfrm>
              <a:off x="835742" y="14567687"/>
              <a:ext cx="1142886" cy="160850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0FE4B815-6392-4F08-B81C-C69DDE65DF94}"/>
                </a:ext>
              </a:extLst>
            </p:cNvPr>
            <p:cNvGrpSpPr/>
            <p:nvPr/>
          </p:nvGrpSpPr>
          <p:grpSpPr>
            <a:xfrm>
              <a:off x="2743200" y="13639800"/>
              <a:ext cx="4862049" cy="3281936"/>
              <a:chOff x="2605551" y="13482064"/>
              <a:chExt cx="5320699" cy="3567460"/>
            </a:xfrm>
          </p:grpSpPr>
          <p:pic>
            <p:nvPicPr>
              <p:cNvPr id="13" name="Picture 12">
                <a:extLst>
                  <a:ext uri="{FF2B5EF4-FFF2-40B4-BE49-F238E27FC236}">
                    <a16:creationId xmlns:a16="http://schemas.microsoft.com/office/drawing/2014/main" id="{34C7BF59-3A08-4032-9974-06A91C91064C}"/>
                  </a:ext>
                </a:extLst>
              </p:cNvPr>
              <p:cNvPicPr>
                <a:picLocks noChangeAspect="1"/>
              </p:cNvPicPr>
              <p:nvPr/>
            </p:nvPicPr>
            <p:blipFill rotWithShape="1">
              <a:blip r:embed="rId4">
                <a:extLst>
                  <a:ext uri="{28A0092B-C50C-407E-A947-70E740481C1C}">
                    <a14:useLocalDpi xmlns:a14="http://schemas.microsoft.com/office/drawing/2010/main" val="0"/>
                  </a:ext>
                </a:extLst>
              </a:blip>
              <a:srcRect l="833" t="7046" r="833" b="5454"/>
              <a:stretch/>
            </p:blipFill>
            <p:spPr>
              <a:xfrm>
                <a:off x="2607001" y="13482064"/>
                <a:ext cx="5319249" cy="946646"/>
              </a:xfrm>
              <a:prstGeom prst="rect">
                <a:avLst/>
              </a:prstGeom>
            </p:spPr>
          </p:pic>
          <p:pic>
            <p:nvPicPr>
              <p:cNvPr id="17" name="Picture 16">
                <a:extLst>
                  <a:ext uri="{FF2B5EF4-FFF2-40B4-BE49-F238E27FC236}">
                    <a16:creationId xmlns:a16="http://schemas.microsoft.com/office/drawing/2014/main" id="{C14F3508-7DB3-4DE5-91E2-986C7D72A8E3}"/>
                  </a:ext>
                </a:extLst>
              </p:cNvPr>
              <p:cNvPicPr>
                <a:picLocks noChangeAspect="1"/>
              </p:cNvPicPr>
              <p:nvPr/>
            </p:nvPicPr>
            <p:blipFill rotWithShape="1">
              <a:blip r:embed="rId5">
                <a:extLst>
                  <a:ext uri="{28A0092B-C50C-407E-A947-70E740481C1C}">
                    <a14:useLocalDpi xmlns:a14="http://schemas.microsoft.com/office/drawing/2010/main" val="0"/>
                  </a:ext>
                </a:extLst>
              </a:blip>
              <a:srcRect l="1489" t="9208" r="1010" b="6870"/>
              <a:stretch/>
            </p:blipFill>
            <p:spPr>
              <a:xfrm>
                <a:off x="2605551" y="14815623"/>
                <a:ext cx="5319249" cy="887075"/>
              </a:xfrm>
              <a:prstGeom prst="rect">
                <a:avLst/>
              </a:prstGeom>
            </p:spPr>
          </p:pic>
          <p:pic>
            <p:nvPicPr>
              <p:cNvPr id="27" name="Picture 26">
                <a:extLst>
                  <a:ext uri="{FF2B5EF4-FFF2-40B4-BE49-F238E27FC236}">
                    <a16:creationId xmlns:a16="http://schemas.microsoft.com/office/drawing/2014/main" id="{6C83F9B2-259A-482B-A00E-EE3D476A8BAC}"/>
                  </a:ext>
                </a:extLst>
              </p:cNvPr>
              <p:cNvPicPr>
                <a:picLocks noChangeAspect="1"/>
              </p:cNvPicPr>
              <p:nvPr/>
            </p:nvPicPr>
            <p:blipFill rotWithShape="1">
              <a:blip r:embed="rId6">
                <a:extLst>
                  <a:ext uri="{28A0092B-C50C-407E-A947-70E740481C1C}">
                    <a14:useLocalDpi xmlns:a14="http://schemas.microsoft.com/office/drawing/2010/main" val="0"/>
                  </a:ext>
                </a:extLst>
              </a:blip>
              <a:srcRect l="1505" t="7575" r="1272" b="4925"/>
              <a:stretch/>
            </p:blipFill>
            <p:spPr>
              <a:xfrm>
                <a:off x="2605551" y="16092060"/>
                <a:ext cx="5319249" cy="957464"/>
              </a:xfrm>
              <a:prstGeom prst="rect">
                <a:avLst/>
              </a:prstGeom>
            </p:spPr>
          </p:pic>
        </p:grpSp>
        <p:sp>
          <p:nvSpPr>
            <p:cNvPr id="29" name="Arrow: Right 28">
              <a:extLst>
                <a:ext uri="{FF2B5EF4-FFF2-40B4-BE49-F238E27FC236}">
                  <a16:creationId xmlns:a16="http://schemas.microsoft.com/office/drawing/2014/main" id="{9FF15682-78AF-497E-9AEF-1B5F53558468}"/>
                </a:ext>
              </a:extLst>
            </p:cNvPr>
            <p:cNvSpPr/>
            <p:nvPr/>
          </p:nvSpPr>
          <p:spPr bwMode="auto">
            <a:xfrm>
              <a:off x="2057400"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31" name="Scroll: Vertical 30">
              <a:extLst>
                <a:ext uri="{FF2B5EF4-FFF2-40B4-BE49-F238E27FC236}">
                  <a16:creationId xmlns:a16="http://schemas.microsoft.com/office/drawing/2014/main" id="{E81AED58-2DCF-4B4E-8D36-9DCD2C9014D8}"/>
                </a:ext>
              </a:extLst>
            </p:cNvPr>
            <p:cNvSpPr/>
            <p:nvPr/>
          </p:nvSpPr>
          <p:spPr bwMode="auto">
            <a:xfrm>
              <a:off x="8153400" y="14206001"/>
              <a:ext cx="2209800" cy="2133600"/>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defTabSz="4703763"/>
              <a:endParaRPr lang="en-US" sz="1400" dirty="0">
                <a:latin typeface="Arial" charset="0"/>
              </a:endParaRPr>
            </a:p>
            <a:p>
              <a:pPr algn="ctr" defTabSz="4703763"/>
              <a:endParaRPr lang="en-US" sz="1400" dirty="0">
                <a:latin typeface="Arial" charset="0"/>
              </a:endParaRPr>
            </a:p>
            <a:p>
              <a:pPr algn="ctr" defTabSz="4703763"/>
              <a:endParaRPr lang="en-US" sz="1400" dirty="0">
                <a:latin typeface="Arial" charset="0"/>
              </a:endParaRPr>
            </a:p>
            <a:p>
              <a:pPr algn="ctr" defTabSz="4703763"/>
              <a:r>
                <a:rPr lang="en-US" sz="1400" dirty="0">
                  <a:latin typeface="Arial" charset="0"/>
                </a:rPr>
                <a:t>Activity Recommendation</a:t>
              </a:r>
            </a:p>
            <a:p>
              <a:pPr marL="0" marR="0" indent="0" algn="ctr" defTabSz="47037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sp>
          <p:nvSpPr>
            <p:cNvPr id="46" name="Arrow: Right 45">
              <a:extLst>
                <a:ext uri="{FF2B5EF4-FFF2-40B4-BE49-F238E27FC236}">
                  <a16:creationId xmlns:a16="http://schemas.microsoft.com/office/drawing/2014/main" id="{8E82082F-DD90-4E8A-AFED-A27B290C9704}"/>
                </a:ext>
              </a:extLst>
            </p:cNvPr>
            <p:cNvSpPr/>
            <p:nvPr/>
          </p:nvSpPr>
          <p:spPr bwMode="auto">
            <a:xfrm>
              <a:off x="7751238"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grpSp>
      <p:sp>
        <p:nvSpPr>
          <p:cNvPr id="48" name="TextBox 47">
            <a:extLst>
              <a:ext uri="{FF2B5EF4-FFF2-40B4-BE49-F238E27FC236}">
                <a16:creationId xmlns:a16="http://schemas.microsoft.com/office/drawing/2014/main" id="{A960E570-E8C5-4FFB-A9C2-FBEACDB97104}"/>
              </a:ext>
            </a:extLst>
          </p:cNvPr>
          <p:cNvSpPr txBox="1"/>
          <p:nvPr/>
        </p:nvSpPr>
        <p:spPr>
          <a:xfrm>
            <a:off x="835742" y="8458200"/>
            <a:ext cx="9601200" cy="7478970"/>
          </a:xfrm>
          <a:prstGeom prst="rect">
            <a:avLst/>
          </a:prstGeom>
          <a:noFill/>
        </p:spPr>
        <p:txBody>
          <a:bodyPr wrap="square" rtlCol="0">
            <a:spAutoFit/>
          </a:bodyPr>
          <a:lstStyle>
            <a:defPPr>
              <a:defRPr kern="1200" smtId="4294967295"/>
            </a:defPPr>
          </a:lstStyle>
          <a:p>
            <a:pPr algn="just"/>
            <a:r>
              <a:rPr lang="en-US" dirty="0">
                <a:latin typeface="Domine" panose="020B0604020202020204" charset="0"/>
              </a:rPr>
              <a:t>My project aims to apply clustering techniques over intraday time series data collected from wearable devices like Fitbit, to help extract activity recipes for high sleep efficiency, which will further be supplied to an activity recommendation engine. In this project I am trying to evaluate different distance measures and their effectiveness in processing time series data for heart rate, calories, steps, sleep and activity. For this project I focused on clustering heart rate time series using different distance metrics like L-1 Norm, L-2 Norm (Euclidean), Dynamic Time Warping (DTW), and </a:t>
            </a:r>
            <a:r>
              <a:rPr lang="en-US" dirty="0" err="1">
                <a:latin typeface="Domine" panose="020B0604020202020204" charset="0"/>
              </a:rPr>
              <a:t>Kullback</a:t>
            </a:r>
            <a:r>
              <a:rPr lang="en-US" dirty="0">
                <a:latin typeface="Domine" panose="020B0604020202020204" charset="0"/>
              </a:rPr>
              <a:t> </a:t>
            </a:r>
            <a:r>
              <a:rPr lang="en-US" dirty="0" err="1">
                <a:latin typeface="Domine" panose="020B0604020202020204" charset="0"/>
              </a:rPr>
              <a:t>Leibler</a:t>
            </a:r>
            <a:r>
              <a:rPr lang="en-US" dirty="0">
                <a:latin typeface="Domine" panose="020B0604020202020204" charset="0"/>
              </a:rPr>
              <a:t> Divergence for evaluating the performance of the activity level recipes learned from these clusters that would in turn be used for recommendations for improving sleep efficiency.</a:t>
            </a:r>
            <a:endParaRPr lang="en-US" dirty="0">
              <a:latin typeface="Domine" panose="020B0604020202020204" charset="0"/>
              <a:ea typeface="Open Sans" panose="020B0606030504020204" pitchFamily="34" charset="0"/>
              <a:cs typeface="Open Sans" panose="020B0606030504020204" pitchFamily="34" charset="0"/>
            </a:endParaRPr>
          </a:p>
        </p:txBody>
      </p:sp>
      <p:pic>
        <p:nvPicPr>
          <p:cNvPr id="30" name="Picture 14">
            <a:extLst>
              <a:ext uri="{FF2B5EF4-FFF2-40B4-BE49-F238E27FC236}">
                <a16:creationId xmlns:a16="http://schemas.microsoft.com/office/drawing/2014/main" id="{6445EDAB-1BC5-4FAE-B5B0-6C4A180C50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61595" y="25245139"/>
            <a:ext cx="4540736" cy="324006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545905F-5998-41FB-B889-C5A6D91009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4969" y="28759259"/>
            <a:ext cx="4417362" cy="2948616"/>
          </a:xfrm>
          <a:prstGeom prst="rect">
            <a:avLst/>
          </a:prstGeom>
          <a:noFill/>
          <a:extLst>
            <a:ext uri="{909E8E84-426E-40DD-AFC4-6F175D3DCCD1}">
              <a14:hiddenFill xmlns:a14="http://schemas.microsoft.com/office/drawing/2010/main">
                <a:solidFill>
                  <a:srgbClr val="FFFFFF"/>
                </a:solidFill>
              </a14:hiddenFill>
            </a:ext>
          </a:extLst>
        </p:spPr>
      </p:pic>
      <p:grpSp>
        <p:nvGrpSpPr>
          <p:cNvPr id="2049" name="Group 2048">
            <a:extLst>
              <a:ext uri="{FF2B5EF4-FFF2-40B4-BE49-F238E27FC236}">
                <a16:creationId xmlns:a16="http://schemas.microsoft.com/office/drawing/2014/main" id="{08F05CF7-B4F6-4BDF-BE13-CE7F5A81395D}"/>
              </a:ext>
            </a:extLst>
          </p:cNvPr>
          <p:cNvGrpSpPr/>
          <p:nvPr/>
        </p:nvGrpSpPr>
        <p:grpSpPr>
          <a:xfrm>
            <a:off x="24382617" y="22358718"/>
            <a:ext cx="8031786" cy="9254087"/>
            <a:chOff x="21564598" y="11754253"/>
            <a:chExt cx="8031786" cy="9254087"/>
          </a:xfrm>
        </p:grpSpPr>
        <p:pic>
          <p:nvPicPr>
            <p:cNvPr id="1052" name="Picture 28">
              <a:extLst>
                <a:ext uri="{FF2B5EF4-FFF2-40B4-BE49-F238E27FC236}">
                  <a16:creationId xmlns:a16="http://schemas.microsoft.com/office/drawing/2014/main" id="{F22E8457-2812-49AE-B199-D9AD48FF57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51157"/>
            <a:stretch/>
          </p:blipFill>
          <p:spPr bwMode="auto">
            <a:xfrm>
              <a:off x="25632602" y="14902570"/>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BE77F9E3-D2BF-4661-A371-E409555B554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51328"/>
            <a:stretch/>
          </p:blipFill>
          <p:spPr bwMode="auto">
            <a:xfrm>
              <a:off x="21564600" y="11754253"/>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5D31FCBB-68B7-4F37-93BF-EEADB346AFA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50984"/>
            <a:stretch/>
          </p:blipFill>
          <p:spPr bwMode="auto">
            <a:xfrm>
              <a:off x="25632602" y="11754253"/>
              <a:ext cx="3963782"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3881BD37-7A79-452B-94F5-FB72BFD71DB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50984"/>
            <a:stretch/>
          </p:blipFill>
          <p:spPr bwMode="auto">
            <a:xfrm>
              <a:off x="21564598" y="14909589"/>
              <a:ext cx="3963783"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AC8F5DBC-97D5-4EDB-BDA3-6A339697D8F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51498"/>
            <a:stretch/>
          </p:blipFill>
          <p:spPr bwMode="auto">
            <a:xfrm>
              <a:off x="25632602" y="17969865"/>
              <a:ext cx="3963782" cy="3038475"/>
            </a:xfrm>
            <a:prstGeom prst="rect">
              <a:avLst/>
            </a:prstGeom>
            <a:noFill/>
            <a:extLst>
              <a:ext uri="{909E8E84-426E-40DD-AFC4-6F175D3DCCD1}">
                <a14:hiddenFill xmlns:a14="http://schemas.microsoft.com/office/drawing/2010/main">
                  <a:solidFill>
                    <a:srgbClr val="FFFFFF"/>
                  </a:solidFill>
                </a14:hiddenFill>
              </a:ext>
            </a:extLst>
          </p:spPr>
        </p:pic>
      </p:grpSp>
      <p:sp>
        <p:nvSpPr>
          <p:cNvPr id="79" name="TextBox 78">
            <a:extLst>
              <a:ext uri="{FF2B5EF4-FFF2-40B4-BE49-F238E27FC236}">
                <a16:creationId xmlns:a16="http://schemas.microsoft.com/office/drawing/2014/main" id="{A5950637-32DF-4795-B809-6525F74C2A24}"/>
              </a:ext>
            </a:extLst>
          </p:cNvPr>
          <p:cNvSpPr txBox="1"/>
          <p:nvPr/>
        </p:nvSpPr>
        <p:spPr>
          <a:xfrm>
            <a:off x="33451800" y="26296476"/>
            <a:ext cx="9601200" cy="5093702"/>
          </a:xfrm>
          <a:prstGeom prst="rect">
            <a:avLst/>
          </a:prstGeom>
          <a:noFill/>
        </p:spPr>
        <p:txBody>
          <a:bodyPr wrap="square" rtlCol="0">
            <a:spAutoFit/>
          </a:bodyPr>
          <a:lstStyle>
            <a:defPPr>
              <a:defRPr kern="1200" smtId="4294967295"/>
            </a:defPPr>
          </a:lstStyle>
          <a:p>
            <a:r>
              <a:rPr lang="en-US" sz="2500" dirty="0">
                <a:latin typeface="Domine" panose="02040503040403060204" pitchFamily="18" charset="0"/>
                <a:ea typeface="Open Sans" panose="020B0606030504020204" pitchFamily="34" charset="0"/>
                <a:cs typeface="Open Sans" panose="020B0606030504020204" pitchFamily="34" charset="0"/>
              </a:rPr>
              <a:t>From this project we can conclude that using K-L Divergence proved to be the best distance metric for clustering heart rate trends to separate good sleep days from bad sleep days. Also we find that using a clustering base approach helps in finding numerous different types of activity recipes for good sleep which denote different types of schedules. The activity recipes include intense activity days to relaxed days. This just shows that different day can lead to different type of activity recipe which would lead to good sleep which is expected. Also using heart rate as the principal feature vector for clustering we are able to find clusters which contained very different activity recipes together hence enriching the recipes learned.</a:t>
            </a:r>
          </a:p>
        </p:txBody>
      </p:sp>
      <p:grpSp>
        <p:nvGrpSpPr>
          <p:cNvPr id="80" name="Group 79">
            <a:extLst>
              <a:ext uri="{FF2B5EF4-FFF2-40B4-BE49-F238E27FC236}">
                <a16:creationId xmlns:a16="http://schemas.microsoft.com/office/drawing/2014/main" id="{EFF54CED-82CD-4AAC-B1D3-ACDCAA1E9AC6}"/>
              </a:ext>
            </a:extLst>
          </p:cNvPr>
          <p:cNvGrpSpPr/>
          <p:nvPr/>
        </p:nvGrpSpPr>
        <p:grpSpPr>
          <a:xfrm>
            <a:off x="33451800" y="25276703"/>
            <a:ext cx="9601200" cy="873301"/>
            <a:chOff x="33680400" y="7438427"/>
            <a:chExt cx="9601200" cy="873301"/>
          </a:xfrm>
        </p:grpSpPr>
        <p:sp>
          <p:nvSpPr>
            <p:cNvPr id="81" name="Rectangle 10">
              <a:extLst>
                <a:ext uri="{FF2B5EF4-FFF2-40B4-BE49-F238E27FC236}">
                  <a16:creationId xmlns:a16="http://schemas.microsoft.com/office/drawing/2014/main" id="{47DE8C26-2D21-4582-8A55-38B07A3FA407}"/>
                </a:ext>
              </a:extLst>
            </p:cNvPr>
            <p:cNvSpPr>
              <a:spLocks noChangeArrowheads="1"/>
            </p:cNvSpPr>
            <p:nvPr/>
          </p:nvSpPr>
          <p:spPr bwMode="auto">
            <a:xfrm>
              <a:off x="336804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Conclusions</a:t>
              </a:r>
            </a:p>
          </p:txBody>
        </p:sp>
        <p:sp>
          <p:nvSpPr>
            <p:cNvPr id="82" name="Right Triangle 81">
              <a:extLst>
                <a:ext uri="{FF2B5EF4-FFF2-40B4-BE49-F238E27FC236}">
                  <a16:creationId xmlns:a16="http://schemas.microsoft.com/office/drawing/2014/main" id="{A4987C10-5D0C-4334-B083-F25653F4580F}"/>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35" name="Group 34">
            <a:extLst>
              <a:ext uri="{FF2B5EF4-FFF2-40B4-BE49-F238E27FC236}">
                <a16:creationId xmlns:a16="http://schemas.microsoft.com/office/drawing/2014/main" id="{B49B4F33-5449-4AC7-92B6-9FE11FC71880}"/>
              </a:ext>
            </a:extLst>
          </p:cNvPr>
          <p:cNvGrpSpPr/>
          <p:nvPr/>
        </p:nvGrpSpPr>
        <p:grpSpPr>
          <a:xfrm>
            <a:off x="26244998" y="10653100"/>
            <a:ext cx="5950488" cy="3983660"/>
            <a:chOff x="26274215" y="8356316"/>
            <a:chExt cx="5950488" cy="3983660"/>
          </a:xfrm>
        </p:grpSpPr>
        <p:pic>
          <p:nvPicPr>
            <p:cNvPr id="1048" name="Picture 24">
              <a:extLst>
                <a:ext uri="{FF2B5EF4-FFF2-40B4-BE49-F238E27FC236}">
                  <a16:creationId xmlns:a16="http://schemas.microsoft.com/office/drawing/2014/main" id="{EA07539B-2758-492B-95E7-6CADB40A7E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4215" y="8356316"/>
              <a:ext cx="5950488" cy="3719056"/>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61E70891-DFD4-431A-8965-9A788F07AB17}"/>
                </a:ext>
              </a:extLst>
            </p:cNvPr>
            <p:cNvSpPr txBox="1"/>
            <p:nvPr/>
          </p:nvSpPr>
          <p:spPr>
            <a:xfrm>
              <a:off x="26772958" y="12016811"/>
              <a:ext cx="4952999" cy="323165"/>
            </a:xfrm>
            <a:prstGeom prst="rect">
              <a:avLst/>
            </a:prstGeom>
            <a:noFill/>
          </p:spPr>
          <p:txBody>
            <a:bodyPr wrap="square" rtlCol="0">
              <a:spAutoFit/>
            </a:bodyPr>
            <a:lstStyle/>
            <a:p>
              <a:pPr algn="ctr"/>
              <a:r>
                <a:rPr lang="en-US" sz="1500" i="1" dirty="0"/>
                <a:t>Figure: Trends extracted from the raw heart rate data</a:t>
              </a:r>
            </a:p>
          </p:txBody>
        </p:sp>
      </p:grpSp>
      <p:grpSp>
        <p:nvGrpSpPr>
          <p:cNvPr id="36" name="Group 35">
            <a:extLst>
              <a:ext uri="{FF2B5EF4-FFF2-40B4-BE49-F238E27FC236}">
                <a16:creationId xmlns:a16="http://schemas.microsoft.com/office/drawing/2014/main" id="{31FF812F-7D62-453A-8918-C0CA4A388F9B}"/>
              </a:ext>
            </a:extLst>
          </p:cNvPr>
          <p:cNvGrpSpPr/>
          <p:nvPr/>
        </p:nvGrpSpPr>
        <p:grpSpPr>
          <a:xfrm>
            <a:off x="26250967" y="14629942"/>
            <a:ext cx="5950486" cy="4086809"/>
            <a:chOff x="26280184" y="12504088"/>
            <a:chExt cx="5950486" cy="4086809"/>
          </a:xfrm>
        </p:grpSpPr>
        <p:pic>
          <p:nvPicPr>
            <p:cNvPr id="1046" name="Picture 22">
              <a:extLst>
                <a:ext uri="{FF2B5EF4-FFF2-40B4-BE49-F238E27FC236}">
                  <a16:creationId xmlns:a16="http://schemas.microsoft.com/office/drawing/2014/main" id="{219A3B93-65B0-4CB4-B304-B1072A8EB01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280184" y="12504088"/>
              <a:ext cx="5950486" cy="3719056"/>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a:extLst>
                <a:ext uri="{FF2B5EF4-FFF2-40B4-BE49-F238E27FC236}">
                  <a16:creationId xmlns:a16="http://schemas.microsoft.com/office/drawing/2014/main" id="{C14A65DA-E041-4564-9D30-6439068532B6}"/>
                </a:ext>
              </a:extLst>
            </p:cNvPr>
            <p:cNvSpPr txBox="1"/>
            <p:nvPr/>
          </p:nvSpPr>
          <p:spPr>
            <a:xfrm>
              <a:off x="26772959" y="16267732"/>
              <a:ext cx="4952999" cy="323165"/>
            </a:xfrm>
            <a:prstGeom prst="rect">
              <a:avLst/>
            </a:prstGeom>
            <a:noFill/>
          </p:spPr>
          <p:txBody>
            <a:bodyPr wrap="square" rtlCol="0">
              <a:spAutoFit/>
            </a:bodyPr>
            <a:lstStyle/>
            <a:p>
              <a:pPr algn="ctr"/>
              <a:r>
                <a:rPr lang="en-US" sz="1500" i="1" dirty="0"/>
                <a:t>Figure: Trends extracted from the raw calories rate data</a:t>
              </a:r>
            </a:p>
          </p:txBody>
        </p:sp>
      </p:grpSp>
      <p:sp>
        <p:nvSpPr>
          <p:cNvPr id="87" name="TextBox 86">
            <a:extLst>
              <a:ext uri="{FF2B5EF4-FFF2-40B4-BE49-F238E27FC236}">
                <a16:creationId xmlns:a16="http://schemas.microsoft.com/office/drawing/2014/main" id="{EFE5595A-EAB5-4BB0-B580-0B1FAA61605C}"/>
              </a:ext>
            </a:extLst>
          </p:cNvPr>
          <p:cNvSpPr txBox="1"/>
          <p:nvPr/>
        </p:nvSpPr>
        <p:spPr>
          <a:xfrm>
            <a:off x="24496944" y="28989521"/>
            <a:ext cx="3496107" cy="2400657"/>
          </a:xfrm>
          <a:prstGeom prst="rect">
            <a:avLst/>
          </a:prstGeom>
          <a:noFill/>
        </p:spPr>
        <p:txBody>
          <a:bodyPr wrap="square" rtlCol="0">
            <a:spAutoFit/>
          </a:bodyPr>
          <a:lstStyle/>
          <a:p>
            <a:r>
              <a:rPr lang="en-US" sz="1500" i="1" dirty="0"/>
              <a:t>Figure: Comparison of different Distance Metrics used for Clustering using Distance Cross Matrix over Heart rate and Calories Time Series data. The x-axis and y-axis represent each record in ordered form from good sleep to poor sleep. Because of this we expect to see a different color patch between the quadrants across the top down and bottom up diagonal</a:t>
            </a:r>
          </a:p>
        </p:txBody>
      </p:sp>
      <p:sp>
        <p:nvSpPr>
          <p:cNvPr id="92" name="TextBox 91">
            <a:extLst>
              <a:ext uri="{FF2B5EF4-FFF2-40B4-BE49-F238E27FC236}">
                <a16:creationId xmlns:a16="http://schemas.microsoft.com/office/drawing/2014/main" id="{1685B74D-72AF-4267-A8DE-B40E8CCB885D}"/>
              </a:ext>
            </a:extLst>
          </p:cNvPr>
          <p:cNvSpPr txBox="1"/>
          <p:nvPr/>
        </p:nvSpPr>
        <p:spPr>
          <a:xfrm>
            <a:off x="33861375" y="24758251"/>
            <a:ext cx="8475391" cy="323165"/>
          </a:xfrm>
          <a:prstGeom prst="rect">
            <a:avLst/>
          </a:prstGeom>
          <a:noFill/>
        </p:spPr>
        <p:txBody>
          <a:bodyPr wrap="square" rtlCol="0">
            <a:spAutoFit/>
          </a:bodyPr>
          <a:lstStyle/>
          <a:p>
            <a:pPr algn="ctr"/>
            <a:r>
              <a:rPr lang="en-US" sz="1500" i="1" dirty="0"/>
              <a:t>Figure: Activity Recipes for good sleep found using K-L Divergence distance metric</a:t>
            </a:r>
          </a:p>
        </p:txBody>
      </p:sp>
      <p:graphicFrame>
        <p:nvGraphicFramePr>
          <p:cNvPr id="5" name="Table 4">
            <a:extLst>
              <a:ext uri="{FF2B5EF4-FFF2-40B4-BE49-F238E27FC236}">
                <a16:creationId xmlns:a16="http://schemas.microsoft.com/office/drawing/2014/main" id="{A5C21CA2-C276-47E0-B72D-1BD8730AFEDF}"/>
              </a:ext>
            </a:extLst>
          </p:cNvPr>
          <p:cNvGraphicFramePr>
            <a:graphicFrameLocks noGrp="1"/>
          </p:cNvGraphicFramePr>
          <p:nvPr>
            <p:extLst>
              <p:ext uri="{D42A27DB-BD31-4B8C-83A1-F6EECF244321}">
                <p14:modId xmlns:p14="http://schemas.microsoft.com/office/powerpoint/2010/main" val="3247191868"/>
              </p:ext>
            </p:extLst>
          </p:nvPr>
        </p:nvGraphicFramePr>
        <p:xfrm>
          <a:off x="33451800" y="8498902"/>
          <a:ext cx="9601200" cy="3345022"/>
        </p:xfrm>
        <a:graphic>
          <a:graphicData uri="http://schemas.openxmlformats.org/drawingml/2006/table">
            <a:tbl>
              <a:tblPr firstRow="1" bandRow="1">
                <a:tableStyleId>{073A0DAA-6AF3-43AB-8588-CEC1D06C72B9}</a:tableStyleId>
              </a:tblPr>
              <a:tblGrid>
                <a:gridCol w="3200400">
                  <a:extLst>
                    <a:ext uri="{9D8B030D-6E8A-4147-A177-3AD203B41FA5}">
                      <a16:colId xmlns:a16="http://schemas.microsoft.com/office/drawing/2014/main" val="4124934521"/>
                    </a:ext>
                  </a:extLst>
                </a:gridCol>
                <a:gridCol w="3200400">
                  <a:extLst>
                    <a:ext uri="{9D8B030D-6E8A-4147-A177-3AD203B41FA5}">
                      <a16:colId xmlns:a16="http://schemas.microsoft.com/office/drawing/2014/main" val="863214399"/>
                    </a:ext>
                  </a:extLst>
                </a:gridCol>
                <a:gridCol w="3200400">
                  <a:extLst>
                    <a:ext uri="{9D8B030D-6E8A-4147-A177-3AD203B41FA5}">
                      <a16:colId xmlns:a16="http://schemas.microsoft.com/office/drawing/2014/main" val="611309011"/>
                    </a:ext>
                  </a:extLst>
                </a:gridCol>
              </a:tblGrid>
              <a:tr h="713602">
                <a:tc>
                  <a:txBody>
                    <a:bodyPr/>
                    <a:lstStyle/>
                    <a:p>
                      <a:pPr algn="ctr"/>
                      <a:r>
                        <a:rPr lang="en-US" dirty="0"/>
                        <a:t>Distance Metric</a:t>
                      </a:r>
                    </a:p>
                  </a:txBody>
                  <a:tcPr anchor="ctr"/>
                </a:tc>
                <a:tc>
                  <a:txBody>
                    <a:bodyPr/>
                    <a:lstStyle/>
                    <a:p>
                      <a:pPr algn="ctr"/>
                      <a:r>
                        <a:rPr lang="en-US" dirty="0"/>
                        <a:t>Purity of Clustering</a:t>
                      </a:r>
                    </a:p>
                  </a:txBody>
                  <a:tcPr anchor="ctr"/>
                </a:tc>
                <a:tc>
                  <a:txBody>
                    <a:bodyPr/>
                    <a:lstStyle/>
                    <a:p>
                      <a:pPr algn="ctr"/>
                      <a:r>
                        <a:rPr lang="en-US" dirty="0"/>
                        <a:t>Avg. Purity of Activity Recipe Clusters</a:t>
                      </a:r>
                    </a:p>
                  </a:txBody>
                  <a:tcPr anchor="ctr"/>
                </a:tc>
                <a:extLst>
                  <a:ext uri="{0D108BD9-81ED-4DB2-BD59-A6C34878D82A}">
                    <a16:rowId xmlns:a16="http://schemas.microsoft.com/office/drawing/2014/main" val="179193636"/>
                  </a:ext>
                </a:extLst>
              </a:tr>
              <a:tr h="526284">
                <a:tc>
                  <a:txBody>
                    <a:bodyPr/>
                    <a:lstStyle/>
                    <a:p>
                      <a:pPr algn="ctr"/>
                      <a:r>
                        <a:rPr lang="en-US" dirty="0"/>
                        <a:t>L-1 Norm</a:t>
                      </a:r>
                    </a:p>
                  </a:txBody>
                  <a:tcPr anchor="ctr"/>
                </a:tc>
                <a:tc>
                  <a:txBody>
                    <a:bodyPr/>
                    <a:lstStyle/>
                    <a:p>
                      <a:pPr algn="ctr"/>
                      <a:r>
                        <a:rPr lang="en-US" dirty="0"/>
                        <a:t>0.5473</a:t>
                      </a:r>
                    </a:p>
                  </a:txBody>
                  <a:tcPr anchor="ctr"/>
                </a:tc>
                <a:tc>
                  <a:txBody>
                    <a:bodyPr/>
                    <a:lstStyle/>
                    <a:p>
                      <a:pPr algn="ctr"/>
                      <a:r>
                        <a:rPr lang="en-US" dirty="0"/>
                        <a:t>2.13</a:t>
                      </a:r>
                    </a:p>
                  </a:txBody>
                  <a:tcPr anchor="ctr"/>
                </a:tc>
                <a:extLst>
                  <a:ext uri="{0D108BD9-81ED-4DB2-BD59-A6C34878D82A}">
                    <a16:rowId xmlns:a16="http://schemas.microsoft.com/office/drawing/2014/main" val="280773141"/>
                  </a:ext>
                </a:extLst>
              </a:tr>
              <a:tr h="526284">
                <a:tc>
                  <a:txBody>
                    <a:bodyPr/>
                    <a:lstStyle/>
                    <a:p>
                      <a:pPr algn="ctr"/>
                      <a:r>
                        <a:rPr lang="en-US" dirty="0"/>
                        <a:t>L-2 Norm</a:t>
                      </a:r>
                    </a:p>
                  </a:txBody>
                  <a:tcPr anchor="ctr"/>
                </a:tc>
                <a:tc>
                  <a:txBody>
                    <a:bodyPr/>
                    <a:lstStyle/>
                    <a:p>
                      <a:pPr algn="ctr"/>
                      <a:r>
                        <a:rPr lang="en-US" dirty="0"/>
                        <a:t>0.5848</a:t>
                      </a:r>
                    </a:p>
                  </a:txBody>
                  <a:tcPr anchor="ctr"/>
                </a:tc>
                <a:tc>
                  <a:txBody>
                    <a:bodyPr/>
                    <a:lstStyle/>
                    <a:p>
                      <a:pPr algn="ctr"/>
                      <a:r>
                        <a:rPr lang="en-US" dirty="0"/>
                        <a:t>2.34</a:t>
                      </a:r>
                    </a:p>
                  </a:txBody>
                  <a:tcPr anchor="ctr"/>
                </a:tc>
                <a:extLst>
                  <a:ext uri="{0D108BD9-81ED-4DB2-BD59-A6C34878D82A}">
                    <a16:rowId xmlns:a16="http://schemas.microsoft.com/office/drawing/2014/main" val="2212707656"/>
                  </a:ext>
                </a:extLst>
              </a:tr>
              <a:tr h="526284">
                <a:tc>
                  <a:txBody>
                    <a:bodyPr/>
                    <a:lstStyle/>
                    <a:p>
                      <a:pPr algn="ctr"/>
                      <a:r>
                        <a:rPr lang="en-US" dirty="0"/>
                        <a:t>DTW</a:t>
                      </a:r>
                    </a:p>
                  </a:txBody>
                  <a:tcPr anchor="ctr"/>
                </a:tc>
                <a:tc>
                  <a:txBody>
                    <a:bodyPr/>
                    <a:lstStyle/>
                    <a:p>
                      <a:pPr algn="ctr"/>
                      <a:r>
                        <a:rPr lang="en-US" dirty="0"/>
                        <a:t>0.6372</a:t>
                      </a:r>
                    </a:p>
                  </a:txBody>
                  <a:tcPr anchor="ctr"/>
                </a:tc>
                <a:tc>
                  <a:txBody>
                    <a:bodyPr/>
                    <a:lstStyle/>
                    <a:p>
                      <a:pPr algn="ctr"/>
                      <a:r>
                        <a:rPr lang="en-US" dirty="0"/>
                        <a:t>2.59</a:t>
                      </a:r>
                    </a:p>
                  </a:txBody>
                  <a:tcPr anchor="ctr"/>
                </a:tc>
                <a:extLst>
                  <a:ext uri="{0D108BD9-81ED-4DB2-BD59-A6C34878D82A}">
                    <a16:rowId xmlns:a16="http://schemas.microsoft.com/office/drawing/2014/main" val="2835619528"/>
                  </a:ext>
                </a:extLst>
              </a:tr>
              <a:tr h="526284">
                <a:tc>
                  <a:txBody>
                    <a:bodyPr/>
                    <a:lstStyle/>
                    <a:p>
                      <a:pPr algn="ctr"/>
                      <a:r>
                        <a:rPr lang="en-US" dirty="0"/>
                        <a:t>Correlation</a:t>
                      </a:r>
                    </a:p>
                  </a:txBody>
                  <a:tcPr anchor="ctr"/>
                </a:tc>
                <a:tc>
                  <a:txBody>
                    <a:bodyPr/>
                    <a:lstStyle/>
                    <a:p>
                      <a:pPr algn="ctr"/>
                      <a:r>
                        <a:rPr lang="en-US" dirty="0"/>
                        <a:t>0.6516</a:t>
                      </a:r>
                    </a:p>
                  </a:txBody>
                  <a:tcPr anchor="ctr"/>
                </a:tc>
                <a:tc>
                  <a:txBody>
                    <a:bodyPr/>
                    <a:lstStyle/>
                    <a:p>
                      <a:pPr algn="ctr"/>
                      <a:r>
                        <a:rPr lang="en-US" dirty="0"/>
                        <a:t>3.12</a:t>
                      </a:r>
                    </a:p>
                  </a:txBody>
                  <a:tcPr anchor="ctr"/>
                </a:tc>
                <a:extLst>
                  <a:ext uri="{0D108BD9-81ED-4DB2-BD59-A6C34878D82A}">
                    <a16:rowId xmlns:a16="http://schemas.microsoft.com/office/drawing/2014/main" val="4003259748"/>
                  </a:ext>
                </a:extLst>
              </a:tr>
              <a:tr h="526284">
                <a:tc>
                  <a:txBody>
                    <a:bodyPr/>
                    <a:lstStyle/>
                    <a:p>
                      <a:pPr algn="ctr"/>
                      <a:r>
                        <a:rPr lang="en-US" dirty="0"/>
                        <a:t>K-L Divergence</a:t>
                      </a:r>
                    </a:p>
                  </a:txBody>
                  <a:tcPr anchor="ctr"/>
                </a:tc>
                <a:tc>
                  <a:txBody>
                    <a:bodyPr/>
                    <a:lstStyle/>
                    <a:p>
                      <a:pPr algn="ctr"/>
                      <a:r>
                        <a:rPr lang="en-US" dirty="0"/>
                        <a:t>0.7006</a:t>
                      </a:r>
                    </a:p>
                  </a:txBody>
                  <a:tcPr anchor="ctr"/>
                </a:tc>
                <a:tc>
                  <a:txBody>
                    <a:bodyPr/>
                    <a:lstStyle/>
                    <a:p>
                      <a:pPr algn="ctr"/>
                      <a:r>
                        <a:rPr lang="en-US" dirty="0"/>
                        <a:t>4.18</a:t>
                      </a:r>
                    </a:p>
                  </a:txBody>
                  <a:tcPr anchor="ctr"/>
                </a:tc>
                <a:extLst>
                  <a:ext uri="{0D108BD9-81ED-4DB2-BD59-A6C34878D82A}">
                    <a16:rowId xmlns:a16="http://schemas.microsoft.com/office/drawing/2014/main" val="4143340066"/>
                  </a:ext>
                </a:extLst>
              </a:tr>
            </a:tbl>
          </a:graphicData>
        </a:graphic>
      </p:graphicFrame>
      <p:grpSp>
        <p:nvGrpSpPr>
          <p:cNvPr id="18" name="Group 17">
            <a:extLst>
              <a:ext uri="{FF2B5EF4-FFF2-40B4-BE49-F238E27FC236}">
                <a16:creationId xmlns:a16="http://schemas.microsoft.com/office/drawing/2014/main" id="{DE8FF14D-43D8-4640-9774-F52DCA43A8F8}"/>
              </a:ext>
            </a:extLst>
          </p:cNvPr>
          <p:cNvGrpSpPr/>
          <p:nvPr/>
        </p:nvGrpSpPr>
        <p:grpSpPr>
          <a:xfrm>
            <a:off x="38700075" y="12942554"/>
            <a:ext cx="4371975" cy="3729718"/>
            <a:chOff x="38678567" y="12640545"/>
            <a:chExt cx="4371975" cy="3729718"/>
          </a:xfrm>
        </p:grpSpPr>
        <p:pic>
          <p:nvPicPr>
            <p:cNvPr id="1028" name="Picture 4">
              <a:extLst>
                <a:ext uri="{FF2B5EF4-FFF2-40B4-BE49-F238E27FC236}">
                  <a16:creationId xmlns:a16="http://schemas.microsoft.com/office/drawing/2014/main" id="{706A64E4-E6E5-4FA5-A04E-D0B65C5938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78567" y="12640545"/>
              <a:ext cx="4371975" cy="317182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C430996A-9C70-439C-A1C0-8F93545D4DF5}"/>
                </a:ext>
              </a:extLst>
            </p:cNvPr>
            <p:cNvSpPr txBox="1"/>
            <p:nvPr/>
          </p:nvSpPr>
          <p:spPr>
            <a:xfrm>
              <a:off x="39088142" y="15816265"/>
              <a:ext cx="3962400" cy="553998"/>
            </a:xfrm>
            <a:prstGeom prst="rect">
              <a:avLst/>
            </a:prstGeom>
            <a:noFill/>
          </p:spPr>
          <p:txBody>
            <a:bodyPr wrap="square" rtlCol="0">
              <a:spAutoFit/>
            </a:bodyPr>
            <a:lstStyle/>
            <a:p>
              <a:pPr algn="ctr"/>
              <a:r>
                <a:rPr lang="en-US" sz="1500" i="1" dirty="0"/>
                <a:t>Figure: Cluster Purity of Sleep Labels using K-L Divergence over heart rate trends</a:t>
              </a:r>
            </a:p>
          </p:txBody>
        </p:sp>
      </p:grpSp>
      <p:grpSp>
        <p:nvGrpSpPr>
          <p:cNvPr id="16" name="Group 15">
            <a:extLst>
              <a:ext uri="{FF2B5EF4-FFF2-40B4-BE49-F238E27FC236}">
                <a16:creationId xmlns:a16="http://schemas.microsoft.com/office/drawing/2014/main" id="{6EF76B16-75A2-40FC-8702-297197469C31}"/>
              </a:ext>
            </a:extLst>
          </p:cNvPr>
          <p:cNvGrpSpPr/>
          <p:nvPr/>
        </p:nvGrpSpPr>
        <p:grpSpPr>
          <a:xfrm>
            <a:off x="33473308" y="12942553"/>
            <a:ext cx="4371975" cy="3729719"/>
            <a:chOff x="33451800" y="12640544"/>
            <a:chExt cx="4371975" cy="3729719"/>
          </a:xfrm>
        </p:grpSpPr>
        <p:sp>
          <p:nvSpPr>
            <p:cNvPr id="89" name="TextBox 88">
              <a:extLst>
                <a:ext uri="{FF2B5EF4-FFF2-40B4-BE49-F238E27FC236}">
                  <a16:creationId xmlns:a16="http://schemas.microsoft.com/office/drawing/2014/main" id="{CC40B2CA-2ECF-4059-AF3B-A43B0586C0B9}"/>
                </a:ext>
              </a:extLst>
            </p:cNvPr>
            <p:cNvSpPr txBox="1"/>
            <p:nvPr/>
          </p:nvSpPr>
          <p:spPr>
            <a:xfrm>
              <a:off x="33861375" y="15816265"/>
              <a:ext cx="3962400" cy="553998"/>
            </a:xfrm>
            <a:prstGeom prst="rect">
              <a:avLst/>
            </a:prstGeom>
            <a:noFill/>
          </p:spPr>
          <p:txBody>
            <a:bodyPr wrap="square" rtlCol="0">
              <a:spAutoFit/>
            </a:bodyPr>
            <a:lstStyle/>
            <a:p>
              <a:pPr algn="ctr"/>
              <a:r>
                <a:rPr lang="en-US" sz="1500" i="1" dirty="0"/>
                <a:t>Figure: Cluster Assignments of heart rate trends using K-L Divergence</a:t>
              </a:r>
            </a:p>
          </p:txBody>
        </p:sp>
        <p:pic>
          <p:nvPicPr>
            <p:cNvPr id="1030" name="Picture 6">
              <a:extLst>
                <a:ext uri="{FF2B5EF4-FFF2-40B4-BE49-F238E27FC236}">
                  <a16:creationId xmlns:a16="http://schemas.microsoft.com/office/drawing/2014/main" id="{BF6A8BAC-4BFD-45CC-B975-3C0B11E4C98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51800" y="12640544"/>
              <a:ext cx="4371975" cy="31718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A850A0E-F36C-46BA-B07C-4025E53C6E97}"/>
              </a:ext>
            </a:extLst>
          </p:cNvPr>
          <p:cNvGrpSpPr/>
          <p:nvPr/>
        </p:nvGrpSpPr>
        <p:grpSpPr>
          <a:xfrm>
            <a:off x="33351789" y="17438453"/>
            <a:ext cx="9801222" cy="7173326"/>
            <a:chOff x="33451800" y="17330443"/>
            <a:chExt cx="9801222" cy="7173326"/>
          </a:xfrm>
        </p:grpSpPr>
        <p:pic>
          <p:nvPicPr>
            <p:cNvPr id="1068" name="Picture 44">
              <a:extLst>
                <a:ext uri="{FF2B5EF4-FFF2-40B4-BE49-F238E27FC236}">
                  <a16:creationId xmlns:a16="http://schemas.microsoft.com/office/drawing/2014/main" id="{41DEDCBB-36C1-4579-B514-77B59AC5BC0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51800" y="17332042"/>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45757D5B-06B3-49BE-B6DA-7F76D13D3E6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51800"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B284755A-FEE3-42E0-BE95-28FB7BAA4EE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020352" y="17330443"/>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163112E2-7DAC-4A9C-BE98-AED497632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024046"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a:extLst>
                <a:ext uri="{FF2B5EF4-FFF2-40B4-BE49-F238E27FC236}">
                  <a16:creationId xmlns:a16="http://schemas.microsoft.com/office/drawing/2014/main" id="{1456B1A6-C35C-4CA3-8B45-73D42CBA614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51800" y="2234840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a:extLst>
                <a:ext uri="{FF2B5EF4-FFF2-40B4-BE49-F238E27FC236}">
                  <a16:creationId xmlns:a16="http://schemas.microsoft.com/office/drawing/2014/main" id="{FBE37B90-28AF-4EEA-98B5-669D712CEB4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736076" y="2234840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a:extLst>
                <a:ext uri="{FF2B5EF4-FFF2-40B4-BE49-F238E27FC236}">
                  <a16:creationId xmlns:a16="http://schemas.microsoft.com/office/drawing/2014/main" id="{F8AB4F09-0376-477A-867C-3CAA49F66D2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736076" y="19863179"/>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extLst>
                <a:ext uri="{FF2B5EF4-FFF2-40B4-BE49-F238E27FC236}">
                  <a16:creationId xmlns:a16="http://schemas.microsoft.com/office/drawing/2014/main" id="{9A4E817B-EFEB-4594-9890-BE91E5033E8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736076" y="17330443"/>
              <a:ext cx="3228976" cy="21553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8C5135D-7B3D-4DDB-903D-634474EDA86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020352" y="22349171"/>
              <a:ext cx="3227832" cy="2154598"/>
            </a:xfrm>
            <a:prstGeom prst="rect">
              <a:avLst/>
            </a:prstGeom>
            <a:noFill/>
            <a:extLst>
              <a:ext uri="{909E8E84-426E-40DD-AFC4-6F175D3DCCD1}">
                <a14:hiddenFill xmlns:a14="http://schemas.microsoft.com/office/drawing/2010/main">
                  <a:solidFill>
                    <a:srgbClr val="FFFFFF"/>
                  </a:solidFill>
                </a14:hiddenFill>
              </a:ext>
            </a:extLst>
          </p:spPr>
        </p:pic>
      </p:grpSp>
      <p:sp>
        <p:nvSpPr>
          <p:cNvPr id="76" name="TextBox 75">
            <a:extLst>
              <a:ext uri="{FF2B5EF4-FFF2-40B4-BE49-F238E27FC236}">
                <a16:creationId xmlns:a16="http://schemas.microsoft.com/office/drawing/2014/main" id="{CC4466C2-B610-419C-9792-E563D210DA7D}"/>
              </a:ext>
            </a:extLst>
          </p:cNvPr>
          <p:cNvSpPr txBox="1"/>
          <p:nvPr/>
        </p:nvSpPr>
        <p:spPr>
          <a:xfrm>
            <a:off x="34012857" y="11938342"/>
            <a:ext cx="8475391" cy="323165"/>
          </a:xfrm>
          <a:prstGeom prst="rect">
            <a:avLst/>
          </a:prstGeom>
          <a:noFill/>
        </p:spPr>
        <p:txBody>
          <a:bodyPr wrap="square" rtlCol="0">
            <a:spAutoFit/>
          </a:bodyPr>
          <a:lstStyle/>
          <a:p>
            <a:pPr algn="ctr"/>
            <a:r>
              <a:rPr lang="en-US" sz="1500" i="1" dirty="0"/>
              <a:t>Table: Comparison of different distance metric functions over clustering purity</a:t>
            </a:r>
          </a:p>
        </p:txBody>
      </p:sp>
      <p:pic>
        <p:nvPicPr>
          <p:cNvPr id="71" name="Picture 2" descr="Image result for fitbit">
            <a:extLst>
              <a:ext uri="{FF2B5EF4-FFF2-40B4-BE49-F238E27FC236}">
                <a16:creationId xmlns:a16="http://schemas.microsoft.com/office/drawing/2014/main" id="{1E903700-7F14-489E-8E0C-B3900CA47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2" t="25273" r="19482" b="19455"/>
          <a:stretch/>
        </p:blipFill>
        <p:spPr bwMode="auto">
          <a:xfrm>
            <a:off x="18505634" y="8909555"/>
            <a:ext cx="1142886" cy="1608506"/>
          </a:xfrm>
          <a:prstGeom prst="rect">
            <a:avLst/>
          </a:prstGeom>
          <a:noFill/>
          <a:extLst>
            <a:ext uri="{909E8E84-426E-40DD-AFC4-6F175D3DCCD1}">
              <a14:hiddenFill xmlns:a14="http://schemas.microsoft.com/office/drawing/2010/main">
                <a:solidFill>
                  <a:srgbClr val="FFFFFF"/>
                </a:solidFill>
              </a14:hiddenFill>
            </a:ext>
          </a:extLst>
        </p:spPr>
      </p:pic>
      <p:sp>
        <p:nvSpPr>
          <p:cNvPr id="7" name="Smiley Face 6">
            <a:extLst>
              <a:ext uri="{FF2B5EF4-FFF2-40B4-BE49-F238E27FC236}">
                <a16:creationId xmlns:a16="http://schemas.microsoft.com/office/drawing/2014/main" id="{8D4294A1-5EBD-42E2-9118-4EF0C1FBCE18}"/>
              </a:ext>
            </a:extLst>
          </p:cNvPr>
          <p:cNvSpPr/>
          <p:nvPr/>
        </p:nvSpPr>
        <p:spPr bwMode="auto">
          <a:xfrm>
            <a:off x="12268200" y="8735371"/>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3" name="Smiley Face 72">
            <a:extLst>
              <a:ext uri="{FF2B5EF4-FFF2-40B4-BE49-F238E27FC236}">
                <a16:creationId xmlns:a16="http://schemas.microsoft.com/office/drawing/2014/main" id="{393B7E88-4091-4245-A730-519EBE1D0F89}"/>
              </a:ext>
            </a:extLst>
          </p:cNvPr>
          <p:cNvSpPr/>
          <p:nvPr/>
        </p:nvSpPr>
        <p:spPr bwMode="auto">
          <a:xfrm>
            <a:off x="13359292" y="8735371"/>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4" name="Smiley Face 73">
            <a:extLst>
              <a:ext uri="{FF2B5EF4-FFF2-40B4-BE49-F238E27FC236}">
                <a16:creationId xmlns:a16="http://schemas.microsoft.com/office/drawing/2014/main" id="{F90E20B6-446B-4C3C-BDE4-93D462358D0E}"/>
              </a:ext>
            </a:extLst>
          </p:cNvPr>
          <p:cNvSpPr/>
          <p:nvPr/>
        </p:nvSpPr>
        <p:spPr bwMode="auto">
          <a:xfrm>
            <a:off x="12268200" y="9804632"/>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75" name="Smiley Face 74">
            <a:extLst>
              <a:ext uri="{FF2B5EF4-FFF2-40B4-BE49-F238E27FC236}">
                <a16:creationId xmlns:a16="http://schemas.microsoft.com/office/drawing/2014/main" id="{3095E2FC-982F-4787-BB2F-90961D609E95}"/>
              </a:ext>
            </a:extLst>
          </p:cNvPr>
          <p:cNvSpPr/>
          <p:nvPr/>
        </p:nvSpPr>
        <p:spPr bwMode="auto">
          <a:xfrm>
            <a:off x="13359292" y="9804632"/>
            <a:ext cx="685800" cy="713429"/>
          </a:xfrm>
          <a:prstGeom prst="smileyF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cxnSp>
        <p:nvCxnSpPr>
          <p:cNvPr id="2053" name="Straight Arrow Connector 2052">
            <a:extLst>
              <a:ext uri="{FF2B5EF4-FFF2-40B4-BE49-F238E27FC236}">
                <a16:creationId xmlns:a16="http://schemas.microsoft.com/office/drawing/2014/main" id="{CE6DAFB1-18C6-4FEB-9C7F-9171FF618AFC}"/>
              </a:ext>
            </a:extLst>
          </p:cNvPr>
          <p:cNvCxnSpPr>
            <a:cxnSpLocks/>
          </p:cNvCxnSpPr>
          <p:nvPr/>
        </p:nvCxnSpPr>
        <p:spPr bwMode="auto">
          <a:xfrm>
            <a:off x="14478000" y="9713808"/>
            <a:ext cx="3657600" cy="0"/>
          </a:xfrm>
          <a:prstGeom prst="straightConnector1">
            <a:avLst/>
          </a:prstGeom>
          <a:solidFill>
            <a:schemeClr val="accent1"/>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5" name="Flowchart: Magnetic Disk 2054">
            <a:extLst>
              <a:ext uri="{FF2B5EF4-FFF2-40B4-BE49-F238E27FC236}">
                <a16:creationId xmlns:a16="http://schemas.microsoft.com/office/drawing/2014/main" id="{4A6BC95A-CD13-4B00-B506-8783425D184F}"/>
              </a:ext>
            </a:extLst>
          </p:cNvPr>
          <p:cNvSpPr/>
          <p:nvPr/>
        </p:nvSpPr>
        <p:spPr bwMode="auto">
          <a:xfrm>
            <a:off x="18158881" y="11628667"/>
            <a:ext cx="1828800" cy="2158658"/>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FITBIT DB</a:t>
            </a:r>
          </a:p>
        </p:txBody>
      </p:sp>
      <p:sp>
        <p:nvSpPr>
          <p:cNvPr id="2060" name="Flowchart: Process 2059">
            <a:extLst>
              <a:ext uri="{FF2B5EF4-FFF2-40B4-BE49-F238E27FC236}">
                <a16:creationId xmlns:a16="http://schemas.microsoft.com/office/drawing/2014/main" id="{098CA5BE-513C-45F5-9980-F9DBFDA732B3}"/>
              </a:ext>
            </a:extLst>
          </p:cNvPr>
          <p:cNvSpPr/>
          <p:nvPr/>
        </p:nvSpPr>
        <p:spPr bwMode="auto">
          <a:xfrm>
            <a:off x="11954244" y="11850356"/>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Data Collection Script</a:t>
            </a:r>
          </a:p>
        </p:txBody>
      </p:sp>
      <p:sp>
        <p:nvSpPr>
          <p:cNvPr id="2063" name="Flowchart: Document 2062">
            <a:extLst>
              <a:ext uri="{FF2B5EF4-FFF2-40B4-BE49-F238E27FC236}">
                <a16:creationId xmlns:a16="http://schemas.microsoft.com/office/drawing/2014/main" id="{3A2397BA-C08B-4252-9549-5F3634A50411}"/>
              </a:ext>
            </a:extLst>
          </p:cNvPr>
          <p:cNvSpPr/>
          <p:nvPr/>
        </p:nvSpPr>
        <p:spPr bwMode="auto">
          <a:xfrm>
            <a:off x="14854262" y="13046121"/>
            <a:ext cx="2900334" cy="1004211"/>
          </a:xfrm>
          <a:prstGeom prst="flowChartDocumen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Intraday Data</a:t>
            </a:r>
          </a:p>
          <a:p>
            <a:pPr marL="0" marR="0" indent="0" algn="ctr" defTabSz="4703763" rtl="0" eaLnBrk="1" fontAlgn="base" latinLnBrk="0" hangingPunct="1">
              <a:lnSpc>
                <a:spcPct val="100000"/>
              </a:lnSpc>
              <a:spcBef>
                <a:spcPct val="0"/>
              </a:spcBef>
              <a:spcAft>
                <a:spcPct val="0"/>
              </a:spcAft>
              <a:buClrTx/>
              <a:buSzTx/>
              <a:buFontTx/>
              <a:buNone/>
              <a:tabLst/>
            </a:pPr>
            <a:r>
              <a:rPr lang="en-US" sz="1500" dirty="0">
                <a:latin typeface="Arial" charset="0"/>
              </a:rPr>
              <a:t>(Heart, Sleep, Activity, Steps)</a:t>
            </a:r>
            <a:endParaRPr kumimoji="0" lang="en-US" sz="1500" b="0" i="0" u="none" strike="noStrike" cap="none" normalizeH="0" baseline="0" dirty="0">
              <a:ln>
                <a:noFill/>
              </a:ln>
              <a:solidFill>
                <a:schemeClr val="tx1"/>
              </a:solidFill>
              <a:effectLst/>
              <a:latin typeface="Arial" charset="0"/>
            </a:endParaRPr>
          </a:p>
        </p:txBody>
      </p:sp>
      <p:sp>
        <p:nvSpPr>
          <p:cNvPr id="91" name="Flowchart: Document 90">
            <a:extLst>
              <a:ext uri="{FF2B5EF4-FFF2-40B4-BE49-F238E27FC236}">
                <a16:creationId xmlns:a16="http://schemas.microsoft.com/office/drawing/2014/main" id="{53D56352-7564-418F-808B-5587554907F3}"/>
              </a:ext>
            </a:extLst>
          </p:cNvPr>
          <p:cNvSpPr/>
          <p:nvPr/>
        </p:nvSpPr>
        <p:spPr bwMode="auto">
          <a:xfrm>
            <a:off x="15621000" y="11084965"/>
            <a:ext cx="1366858" cy="1004211"/>
          </a:xfrm>
          <a:prstGeom prst="flowChartDocumen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Fitbit Web API</a:t>
            </a:r>
          </a:p>
        </p:txBody>
      </p:sp>
      <p:cxnSp>
        <p:nvCxnSpPr>
          <p:cNvPr id="2065" name="Straight Arrow Connector 2064">
            <a:extLst>
              <a:ext uri="{FF2B5EF4-FFF2-40B4-BE49-F238E27FC236}">
                <a16:creationId xmlns:a16="http://schemas.microsoft.com/office/drawing/2014/main" id="{77D5FCC1-E6E3-4925-8BC4-5C3E3423A630}"/>
              </a:ext>
            </a:extLst>
          </p:cNvPr>
          <p:cNvCxnSpPr>
            <a:cxnSpLocks/>
          </p:cNvCxnSpPr>
          <p:nvPr/>
        </p:nvCxnSpPr>
        <p:spPr bwMode="auto">
          <a:xfrm flipH="1">
            <a:off x="14565088" y="12842182"/>
            <a:ext cx="3391652"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Straight Arrow Connector 97">
            <a:extLst>
              <a:ext uri="{FF2B5EF4-FFF2-40B4-BE49-F238E27FC236}">
                <a16:creationId xmlns:a16="http://schemas.microsoft.com/office/drawing/2014/main" id="{E0C660A0-C908-407C-BF81-29E5743FC957}"/>
              </a:ext>
            </a:extLst>
          </p:cNvPr>
          <p:cNvCxnSpPr>
            <a:cxnSpLocks/>
          </p:cNvCxnSpPr>
          <p:nvPr/>
        </p:nvCxnSpPr>
        <p:spPr bwMode="auto">
          <a:xfrm>
            <a:off x="14565088" y="12407808"/>
            <a:ext cx="3391652"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Arrow Connector 109">
            <a:extLst>
              <a:ext uri="{FF2B5EF4-FFF2-40B4-BE49-F238E27FC236}">
                <a16:creationId xmlns:a16="http://schemas.microsoft.com/office/drawing/2014/main" id="{F500F7F5-7CF0-4B2D-B88C-A9CEAEEA8EE1}"/>
              </a:ext>
            </a:extLst>
          </p:cNvPr>
          <p:cNvCxnSpPr>
            <a:cxnSpLocks/>
          </p:cNvCxnSpPr>
          <p:nvPr/>
        </p:nvCxnSpPr>
        <p:spPr bwMode="auto">
          <a:xfrm>
            <a:off x="19077077" y="10668000"/>
            <a:ext cx="0" cy="76200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Flowchart: Magnetic Disk 110">
            <a:extLst>
              <a:ext uri="{FF2B5EF4-FFF2-40B4-BE49-F238E27FC236}">
                <a16:creationId xmlns:a16="http://schemas.microsoft.com/office/drawing/2014/main" id="{7F1DF7B6-768E-4ECA-8A66-D959F77D0310}"/>
              </a:ext>
            </a:extLst>
          </p:cNvPr>
          <p:cNvSpPr/>
          <p:nvPr/>
        </p:nvSpPr>
        <p:spPr bwMode="auto">
          <a:xfrm>
            <a:off x="12214362" y="14703189"/>
            <a:ext cx="1828800" cy="1756011"/>
          </a:xfrm>
          <a:prstGeom prst="flowChartMagneticDisk">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LAB DB</a:t>
            </a:r>
          </a:p>
        </p:txBody>
      </p:sp>
      <p:cxnSp>
        <p:nvCxnSpPr>
          <p:cNvPr id="112" name="Straight Arrow Connector 111">
            <a:extLst>
              <a:ext uri="{FF2B5EF4-FFF2-40B4-BE49-F238E27FC236}">
                <a16:creationId xmlns:a16="http://schemas.microsoft.com/office/drawing/2014/main" id="{323B051C-9770-4954-B738-409CC9630CA0}"/>
              </a:ext>
            </a:extLst>
          </p:cNvPr>
          <p:cNvCxnSpPr>
            <a:cxnSpLocks/>
          </p:cNvCxnSpPr>
          <p:nvPr/>
        </p:nvCxnSpPr>
        <p:spPr bwMode="auto">
          <a:xfrm>
            <a:off x="13132558" y="13699368"/>
            <a:ext cx="0" cy="820318"/>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a:extLst>
              <a:ext uri="{FF2B5EF4-FFF2-40B4-BE49-F238E27FC236}">
                <a16:creationId xmlns:a16="http://schemas.microsoft.com/office/drawing/2014/main" id="{C15366F8-800F-4CAE-82BB-C91CD580D063}"/>
              </a:ext>
            </a:extLst>
          </p:cNvPr>
          <p:cNvCxnSpPr>
            <a:cxnSpLocks/>
          </p:cNvCxnSpPr>
          <p:nvPr/>
        </p:nvCxnSpPr>
        <p:spPr bwMode="auto">
          <a:xfrm>
            <a:off x="14297911" y="15591301"/>
            <a:ext cx="2923289"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Flowchart: Process 114">
            <a:extLst>
              <a:ext uri="{FF2B5EF4-FFF2-40B4-BE49-F238E27FC236}">
                <a16:creationId xmlns:a16="http://schemas.microsoft.com/office/drawing/2014/main" id="{04C6C8FB-6B98-4996-A348-E99A2CED2D07}"/>
              </a:ext>
            </a:extLst>
          </p:cNvPr>
          <p:cNvSpPr/>
          <p:nvPr/>
        </p:nvSpPr>
        <p:spPr bwMode="auto">
          <a:xfrm>
            <a:off x="17424571" y="14715032"/>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Data Validation and Cleaning</a:t>
            </a:r>
          </a:p>
        </p:txBody>
      </p:sp>
      <p:cxnSp>
        <p:nvCxnSpPr>
          <p:cNvPr id="116" name="Straight Arrow Connector 115">
            <a:extLst>
              <a:ext uri="{FF2B5EF4-FFF2-40B4-BE49-F238E27FC236}">
                <a16:creationId xmlns:a16="http://schemas.microsoft.com/office/drawing/2014/main" id="{E951AD89-C7CD-43DB-8157-A245765DD059}"/>
              </a:ext>
            </a:extLst>
          </p:cNvPr>
          <p:cNvCxnSpPr>
            <a:cxnSpLocks/>
          </p:cNvCxnSpPr>
          <p:nvPr/>
        </p:nvCxnSpPr>
        <p:spPr bwMode="auto">
          <a:xfrm>
            <a:off x="19987681" y="15591301"/>
            <a:ext cx="2893855"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 name="Flowchart: Process 116">
            <a:extLst>
              <a:ext uri="{FF2B5EF4-FFF2-40B4-BE49-F238E27FC236}">
                <a16:creationId xmlns:a16="http://schemas.microsoft.com/office/drawing/2014/main" id="{19ACE742-2DAC-46C0-82C8-A9F9FF6592AA}"/>
              </a:ext>
            </a:extLst>
          </p:cNvPr>
          <p:cNvSpPr/>
          <p:nvPr/>
        </p:nvSpPr>
        <p:spPr bwMode="auto">
          <a:xfrm>
            <a:off x="23158104" y="14715032"/>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a:ln>
                <a:noFill/>
              </a:ln>
              <a:solidFill>
                <a:schemeClr val="tx1"/>
              </a:solidFill>
              <a:effectLst/>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Feature Extraction</a:t>
            </a:r>
          </a:p>
        </p:txBody>
      </p:sp>
      <p:sp>
        <p:nvSpPr>
          <p:cNvPr id="39" name="TextBox 38">
            <a:extLst>
              <a:ext uri="{FF2B5EF4-FFF2-40B4-BE49-F238E27FC236}">
                <a16:creationId xmlns:a16="http://schemas.microsoft.com/office/drawing/2014/main" id="{74FC2EBB-33C9-4083-A65E-8141038E909C}"/>
              </a:ext>
            </a:extLst>
          </p:cNvPr>
          <p:cNvSpPr txBox="1"/>
          <p:nvPr/>
        </p:nvSpPr>
        <p:spPr>
          <a:xfrm>
            <a:off x="20955000" y="8933912"/>
            <a:ext cx="11166960" cy="1631216"/>
          </a:xfrm>
          <a:prstGeom prst="rect">
            <a:avLst/>
          </a:prstGeom>
          <a:noFill/>
          <a:ln>
            <a:noFill/>
          </a:ln>
        </p:spPr>
        <p:txBody>
          <a:bodyPr wrap="square" rtlCol="0">
            <a:spAutoFit/>
          </a:bodyPr>
          <a:lstStyle/>
          <a:p>
            <a:r>
              <a:rPr lang="en-US" sz="2000" u="sng" dirty="0">
                <a:latin typeface="Domine" panose="02040503040403060204" pitchFamily="18" charset="0"/>
                <a:ea typeface="Open Sans" panose="020B0606030504020204" pitchFamily="34" charset="0"/>
                <a:cs typeface="Open Sans" panose="020B0606030504020204" pitchFamily="34" charset="0"/>
              </a:rPr>
              <a:t>Data Collection:</a:t>
            </a:r>
            <a:r>
              <a:rPr lang="en-US" sz="2000" dirty="0">
                <a:latin typeface="Domine" panose="02040503040403060204" pitchFamily="18" charset="0"/>
                <a:ea typeface="Open Sans" panose="020B0606030504020204" pitchFamily="34" charset="0"/>
                <a:cs typeface="Open Sans" panose="020B0606030504020204" pitchFamily="34" charset="0"/>
              </a:rPr>
              <a:t> For this project I collected data from Fitbit API for 4 people over a time period of 4 months. The data consisted of intraday time series data of sleep, steps, calories, and heart rate. </a:t>
            </a:r>
          </a:p>
          <a:p>
            <a:r>
              <a:rPr lang="en-US" sz="2000" u="sng" dirty="0">
                <a:latin typeface="Domine" panose="02040503040403060204" pitchFamily="18" charset="0"/>
                <a:ea typeface="Open Sans" panose="020B0606030504020204" pitchFamily="34" charset="0"/>
                <a:cs typeface="Open Sans" panose="020B0606030504020204" pitchFamily="34" charset="0"/>
              </a:rPr>
              <a:t>Data Cleaning:</a:t>
            </a:r>
            <a:r>
              <a:rPr lang="en-US" sz="2000" dirty="0">
                <a:latin typeface="Domine" panose="02040503040403060204" pitchFamily="18" charset="0"/>
                <a:ea typeface="Open Sans" panose="020B0606030504020204" pitchFamily="34" charset="0"/>
                <a:cs typeface="Open Sans" panose="020B0606030504020204" pitchFamily="34" charset="0"/>
              </a:rPr>
              <a:t> After collecting the data, we preprocessed it by removing </a:t>
            </a:r>
            <a:r>
              <a:rPr lang="en-US" sz="2000" dirty="0" err="1">
                <a:latin typeface="Domine" panose="02040503040403060204" pitchFamily="18" charset="0"/>
                <a:ea typeface="Open Sans" panose="020B0606030504020204" pitchFamily="34" charset="0"/>
                <a:cs typeface="Open Sans" panose="020B0606030504020204" pitchFamily="34" charset="0"/>
              </a:rPr>
              <a:t>NaN</a:t>
            </a:r>
            <a:r>
              <a:rPr lang="en-US" sz="2000" dirty="0">
                <a:latin typeface="Domine" panose="02040503040403060204" pitchFamily="18" charset="0"/>
                <a:ea typeface="Open Sans" panose="020B0606030504020204" pitchFamily="34" charset="0"/>
                <a:cs typeface="Open Sans" panose="020B0606030504020204" pitchFamily="34" charset="0"/>
              </a:rPr>
              <a:t> values using means found in hourly segments corresponding to each user.</a:t>
            </a:r>
            <a:endParaRPr lang="en-US" sz="2000" dirty="0"/>
          </a:p>
        </p:txBody>
      </p:sp>
      <p:sp>
        <p:nvSpPr>
          <p:cNvPr id="125" name="TextBox 124">
            <a:extLst>
              <a:ext uri="{FF2B5EF4-FFF2-40B4-BE49-F238E27FC236}">
                <a16:creationId xmlns:a16="http://schemas.microsoft.com/office/drawing/2014/main" id="{2EE8DC70-2793-4889-9C1A-4906B0022DCA}"/>
              </a:ext>
            </a:extLst>
          </p:cNvPr>
          <p:cNvSpPr txBox="1"/>
          <p:nvPr/>
        </p:nvSpPr>
        <p:spPr>
          <a:xfrm>
            <a:off x="20955000" y="11644889"/>
            <a:ext cx="4973266" cy="1938992"/>
          </a:xfrm>
          <a:prstGeom prst="rect">
            <a:avLst/>
          </a:prstGeom>
          <a:noFill/>
          <a:ln>
            <a:noFill/>
          </a:ln>
        </p:spPr>
        <p:txBody>
          <a:bodyPr wrap="square" rtlCol="0">
            <a:spAutoFit/>
          </a:bodyPr>
          <a:lstStyle/>
          <a:p>
            <a:r>
              <a:rPr lang="en-US" sz="2000" u="sng" dirty="0">
                <a:latin typeface="Domine" panose="02040503040403060204" pitchFamily="18" charset="0"/>
                <a:ea typeface="Open Sans" panose="020B0606030504020204" pitchFamily="34" charset="0"/>
                <a:cs typeface="Open Sans" panose="020B0606030504020204" pitchFamily="34" charset="0"/>
              </a:rPr>
              <a:t>Feature Extraction:</a:t>
            </a:r>
            <a:r>
              <a:rPr lang="en-US" sz="2000" dirty="0">
                <a:latin typeface="Domine" panose="02040503040403060204" pitchFamily="18" charset="0"/>
                <a:ea typeface="Open Sans" panose="020B0606030504020204" pitchFamily="34" charset="0"/>
                <a:cs typeface="Open Sans" panose="020B0606030504020204" pitchFamily="34" charset="0"/>
              </a:rPr>
              <a:t> The time series data was smoothed using a seasonal decomposition using moving averages. The window length was 10 minutes to avoid loss of information by over generalization.</a:t>
            </a:r>
            <a:endParaRPr lang="en-US" sz="2000" dirty="0"/>
          </a:p>
        </p:txBody>
      </p:sp>
      <p:sp>
        <p:nvSpPr>
          <p:cNvPr id="126" name="Flowchart: Process 125">
            <a:extLst>
              <a:ext uri="{FF2B5EF4-FFF2-40B4-BE49-F238E27FC236}">
                <a16:creationId xmlns:a16="http://schemas.microsoft.com/office/drawing/2014/main" id="{025BEBDF-565E-4999-A0B1-20611ECE2F70}"/>
              </a:ext>
            </a:extLst>
          </p:cNvPr>
          <p:cNvSpPr/>
          <p:nvPr/>
        </p:nvSpPr>
        <p:spPr bwMode="auto">
          <a:xfrm>
            <a:off x="23158104" y="18460934"/>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25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K-Means Clustering</a:t>
            </a:r>
          </a:p>
        </p:txBody>
      </p:sp>
      <p:cxnSp>
        <p:nvCxnSpPr>
          <p:cNvPr id="127" name="Straight Arrow Connector 126">
            <a:extLst>
              <a:ext uri="{FF2B5EF4-FFF2-40B4-BE49-F238E27FC236}">
                <a16:creationId xmlns:a16="http://schemas.microsoft.com/office/drawing/2014/main" id="{54A4A90E-7FC0-4C09-B746-95938A2235CE}"/>
              </a:ext>
            </a:extLst>
          </p:cNvPr>
          <p:cNvCxnSpPr>
            <a:cxnSpLocks/>
          </p:cNvCxnSpPr>
          <p:nvPr/>
        </p:nvCxnSpPr>
        <p:spPr bwMode="auto">
          <a:xfrm>
            <a:off x="24311294" y="16603891"/>
            <a:ext cx="0" cy="1745107"/>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132" name="TextBox 131">
                <a:extLst>
                  <a:ext uri="{FF2B5EF4-FFF2-40B4-BE49-F238E27FC236}">
                    <a16:creationId xmlns:a16="http://schemas.microsoft.com/office/drawing/2014/main" id="{56B49A83-A199-47DE-8A08-1EE14F04CE6B}"/>
                  </a:ext>
                </a:extLst>
              </p:cNvPr>
              <p:cNvSpPr txBox="1"/>
              <p:nvPr/>
            </p:nvSpPr>
            <p:spPr>
              <a:xfrm>
                <a:off x="26210825" y="19097862"/>
                <a:ext cx="5950488" cy="2867580"/>
              </a:xfrm>
              <a:prstGeom prst="rect">
                <a:avLst/>
              </a:prstGeom>
              <a:noFill/>
              <a:ln>
                <a:solidFill>
                  <a:schemeClr val="tx1"/>
                </a:solidFill>
              </a:ln>
            </p:spPr>
            <p:txBody>
              <a:bodyPr wrap="square" rtlCol="0">
                <a:spAutoFit/>
              </a:bodyPr>
              <a:lstStyle/>
              <a:p>
                <a:r>
                  <a:rPr lang="en-US" sz="2000" dirty="0">
                    <a:latin typeface="Domine" panose="02040503040403060204" pitchFamily="18" charset="0"/>
                    <a:ea typeface="Open Sans" panose="020B0606030504020204" pitchFamily="34" charset="0"/>
                    <a:cs typeface="Open Sans" panose="020B0606030504020204" pitchFamily="34" charset="0"/>
                  </a:rPr>
                  <a:t>Distance Metrics:</a:t>
                </a: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L-1 Norm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r>
                          <a:rPr lang="en-US" sz="20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 −</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e>
                    </m:nary>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L-2 Norm</a:t>
                </a:r>
                <a:r>
                  <a:rPr lang="en-US" sz="2000" dirty="0">
                    <a:ea typeface="Open Sans" panose="020B0606030504020204" pitchFamily="34" charset="0"/>
                    <a:cs typeface="Open Sans" panose="020B0606030504020204" pitchFamily="34" charset="0"/>
                  </a:rPr>
                  <a:t>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rad>
                      <m:radPr>
                        <m:deg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radPr>
                      <m:deg/>
                      <m:e>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sSup>
                              <m:sSupPr>
                                <m:ctrlPr>
                                  <a:rPr lang="en-US" sz="2000" i="1">
                                    <a:latin typeface="Cambria Math" panose="02040503050406030204" pitchFamily="18" charset="0"/>
                                    <a:ea typeface="Open Sans" panose="020B0606030504020204" pitchFamily="34" charset="0"/>
                                    <a:cs typeface="Open Sans" panose="020B0606030504020204" pitchFamily="34" charset="0"/>
                                  </a:rPr>
                                </m:ctrlPr>
                              </m:sSupPr>
                              <m:e>
                                <m:r>
                                  <a:rPr lang="en-US" sz="2000" i="1">
                                    <a:latin typeface="Cambria Math" panose="02040503050406030204" pitchFamily="18" charset="0"/>
                                    <a:ea typeface="Open Sans" panose="020B0606030504020204" pitchFamily="34" charset="0"/>
                                    <a:cs typeface="Open Sans" panose="020B0606030504020204" pitchFamily="34" charset="0"/>
                                  </a:rPr>
                                  <m:t>|</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 −</m:t>
                                </m:r>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Open Sans" panose="020B0606030504020204" pitchFamily="34" charset="0"/>
                                    <a:cs typeface="Open Sans" panose="020B0606030504020204" pitchFamily="34" charset="0"/>
                                  </a:rPr>
                                  <m:t>|</m:t>
                                </m:r>
                              </m:e>
                              <m:sup>
                                <m:r>
                                  <a:rPr lang="en-US" sz="2000" i="1">
                                    <a:latin typeface="Cambria Math" panose="02040503050406030204" pitchFamily="18" charset="0"/>
                                    <a:ea typeface="Open Sans" panose="020B0606030504020204" pitchFamily="34" charset="0"/>
                                    <a:cs typeface="Open Sans" panose="020B0606030504020204" pitchFamily="34" charset="0"/>
                                  </a:rPr>
                                  <m:t>2</m:t>
                                </m:r>
                              </m:sup>
                            </m:sSup>
                          </m:e>
                        </m:nary>
                      </m:e>
                    </m:rad>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Dynamic Time Wrapping</a:t>
                </a: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Correlation</a:t>
                </a:r>
                <a:r>
                  <a:rPr lang="en-US" sz="2000" dirty="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𝑋𝑌</m:t>
                            </m:r>
                            <m:r>
                              <a:rPr lang="en-US" sz="2000" i="1">
                                <a:latin typeface="Cambria Math" panose="02040503050406030204" pitchFamily="18" charset="0"/>
                              </a:rPr>
                              <m:t>−</m:t>
                            </m:r>
                            <m:r>
                              <a:rPr lang="en-US" sz="2000" i="1">
                                <a:latin typeface="Cambria Math" panose="02040503050406030204" pitchFamily="18" charset="0"/>
                              </a:rPr>
                              <m:t>𝑛</m:t>
                            </m:r>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nary>
                      </m:num>
                      <m:den>
                        <m:rad>
                          <m:radPr>
                            <m:degHide m:val="on"/>
                            <m:ctrlPr>
                              <a:rPr lang="en-US" sz="2000" i="1">
                                <a:latin typeface="Cambria Math" panose="02040503050406030204" pitchFamily="18" charset="0"/>
                              </a:rPr>
                            </m:ctrlPr>
                          </m:radPr>
                          <m:deg/>
                          <m:e>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𝑋</m:t>
                                        </m:r>
                                      </m:e>
                                    </m:acc>
                                  </m:e>
                                  <m:sup>
                                    <m:r>
                                      <a:rPr lang="en-US" sz="2000" i="1">
                                        <a:latin typeface="Cambria Math" panose="02040503050406030204" pitchFamily="18" charset="0"/>
                                      </a:rPr>
                                      <m:t>2</m:t>
                                    </m:r>
                                  </m:sup>
                                </m:sSup>
                              </m:e>
                            </m:nary>
                          </m:e>
                        </m:rad>
                        <m:rad>
                          <m:radPr>
                            <m:degHide m:val="on"/>
                            <m:ctrlPr>
                              <a:rPr lang="en-US" sz="2000" i="1">
                                <a:latin typeface="Cambria Math" panose="02040503050406030204" pitchFamily="18" charset="0"/>
                              </a:rPr>
                            </m:ctrlPr>
                          </m:radPr>
                          <m:deg/>
                          <m:e>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panose="02040503050406030204" pitchFamily="18" charset="0"/>
                                      </a:rPr>
                                      <m:t>𝑌</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sup>
                                    <m:r>
                                      <a:rPr lang="en-US" sz="2000" i="1">
                                        <a:latin typeface="Cambria Math" panose="02040503050406030204" pitchFamily="18" charset="0"/>
                                      </a:rPr>
                                      <m:t>2</m:t>
                                    </m:r>
                                  </m:sup>
                                </m:sSup>
                              </m:e>
                            </m:nary>
                          </m:e>
                        </m:rad>
                      </m:den>
                    </m:f>
                    <m:r>
                      <a:rPr lang="en-US" sz="2000" i="1">
                        <a:latin typeface="Cambria Math" panose="02040503050406030204" pitchFamily="18" charset="0"/>
                      </a:rPr>
                      <m:t> </m:t>
                    </m:r>
                  </m:oMath>
                </a14:m>
                <a:endParaRPr lang="en-US" sz="2000" dirty="0">
                  <a:latin typeface="Domine" panose="02040503040403060204" pitchFamily="18" charset="0"/>
                  <a:ea typeface="Open Sans" panose="020B0606030504020204" pitchFamily="34" charset="0"/>
                  <a:cs typeface="Open Sans" panose="020B0606030504020204" pitchFamily="34" charset="0"/>
                </a:endParaRPr>
              </a:p>
              <a:p>
                <a:pPr marL="800100" lvl="1" indent="-342900">
                  <a:lnSpc>
                    <a:spcPct val="125000"/>
                  </a:lnSpc>
                  <a:buFont typeface="Arial" panose="020B0604020202020204" pitchFamily="34" charset="0"/>
                  <a:buChar char="•"/>
                </a:pPr>
                <a:r>
                  <a:rPr lang="en-US" sz="2000" dirty="0">
                    <a:latin typeface="Domine" panose="02040503040403060204" pitchFamily="18" charset="0"/>
                    <a:ea typeface="Open Sans" panose="020B0606030504020204" pitchFamily="34" charset="0"/>
                    <a:cs typeface="Open Sans" panose="020B0606030504020204" pitchFamily="34" charset="0"/>
                  </a:rPr>
                  <a:t>K-L Divergence </a:t>
                </a:r>
                <a14:m>
                  <m:oMath xmlns:m="http://schemas.openxmlformats.org/officeDocument/2006/math">
                    <m:r>
                      <a:rPr lang="en-US" sz="2000">
                        <a:latin typeface="Cambria Math" panose="02040503050406030204" pitchFamily="18" charset="0"/>
                        <a:ea typeface="Open Sans" panose="020B0606030504020204" pitchFamily="34" charset="0"/>
                        <a:cs typeface="Open Sans" panose="020B0606030504020204" pitchFamily="34" charset="0"/>
                      </a:rPr>
                      <m:t>=</m:t>
                    </m:r>
                    <m:nary>
                      <m:naryPr>
                        <m:chr m:val="∑"/>
                        <m:limLoc m:val="subSup"/>
                        <m:supHide m:val="on"/>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9"/>
                          </m:rPr>
                          <a:rPr lang="en-US" sz="2000" i="1">
                            <a:latin typeface="Cambria Math" panose="02040503050406030204" pitchFamily="18" charset="0"/>
                            <a:ea typeface="Open Sans" panose="020B0606030504020204" pitchFamily="34" charset="0"/>
                            <a:cs typeface="Open Sans" panose="020B0606030504020204" pitchFamily="34" charset="0"/>
                          </a:rPr>
                          <m:t>𝑖</m:t>
                        </m:r>
                      </m:sub>
                      <m:sup/>
                      <m:e>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r>
                          <a:rPr lang="en-US" sz="2000" i="1">
                            <a:latin typeface="Cambria Math" panose="02040503050406030204" pitchFamily="18" charset="0"/>
                            <a:ea typeface="Cambria Math" panose="02040503050406030204" pitchFamily="18" charset="0"/>
                            <a:cs typeface="Open Sans" panose="020B0606030504020204" pitchFamily="34" charset="0"/>
                          </a:rPr>
                          <m:t>×</m:t>
                        </m:r>
                        <m:r>
                          <m:rPr>
                            <m:sty m:val="p"/>
                          </m:rPr>
                          <a:rPr lang="en-US" sz="2000">
                            <a:latin typeface="Cambria Math" panose="02040503050406030204" pitchFamily="18" charset="0"/>
                            <a:ea typeface="Open Sans" panose="020B0606030504020204" pitchFamily="34" charset="0"/>
                            <a:cs typeface="Open Sans" panose="020B0606030504020204" pitchFamily="34" charset="0"/>
                          </a:rPr>
                          <m:t>log</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num>
                          <m:den>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𝑦</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den>
                        </m:f>
                        <m:r>
                          <a:rPr lang="en-US" sz="2000" i="1">
                            <a:latin typeface="Cambria Math" panose="02040503050406030204" pitchFamily="18" charset="0"/>
                            <a:ea typeface="Open Sans" panose="020B0606030504020204" pitchFamily="34" charset="0"/>
                            <a:cs typeface="Open Sans" panose="020B0606030504020204" pitchFamily="34" charset="0"/>
                          </a:rPr>
                          <m:t>)</m:t>
                        </m:r>
                      </m:e>
                    </m:nary>
                  </m:oMath>
                </a14:m>
                <a:endParaRPr lang="en-US" sz="2000" dirty="0">
                  <a:latin typeface="Domine" panose="02040503040403060204" pitchFamily="18" charset="0"/>
                  <a:ea typeface="Open Sans" panose="020B0606030504020204" pitchFamily="34" charset="0"/>
                  <a:cs typeface="Open Sans" panose="020B0606030504020204" pitchFamily="34" charset="0"/>
                </a:endParaRPr>
              </a:p>
            </p:txBody>
          </p:sp>
        </mc:Choice>
        <mc:Fallback>
          <p:sp>
            <p:nvSpPr>
              <p:cNvPr id="132" name="TextBox 131">
                <a:extLst>
                  <a:ext uri="{FF2B5EF4-FFF2-40B4-BE49-F238E27FC236}">
                    <a16:creationId xmlns:a16="http://schemas.microsoft.com/office/drawing/2014/main" id="{56B49A83-A199-47DE-8A08-1EE14F04CE6B}"/>
                  </a:ext>
                </a:extLst>
              </p:cNvPr>
              <p:cNvSpPr txBox="1">
                <a:spLocks noRot="1" noChangeAspect="1" noMove="1" noResize="1" noEditPoints="1" noAdjustHandles="1" noChangeArrowheads="1" noChangeShapeType="1" noTextEdit="1"/>
              </p:cNvSpPr>
              <p:nvPr/>
            </p:nvSpPr>
            <p:spPr>
              <a:xfrm>
                <a:off x="26210825" y="19097862"/>
                <a:ext cx="5950488" cy="2867580"/>
              </a:xfrm>
              <a:prstGeom prst="rect">
                <a:avLst/>
              </a:prstGeom>
              <a:blipFill>
                <a:blip r:embed="rId27"/>
                <a:stretch>
                  <a:fillRect l="-1022" t="-4661" b="-20975"/>
                </a:stretch>
              </a:blipFill>
              <a:ln>
                <a:solidFill>
                  <a:schemeClr val="tx1"/>
                </a:solidFill>
              </a:ln>
            </p:spPr>
            <p:txBody>
              <a:bodyPr/>
              <a:lstStyle/>
              <a:p>
                <a:r>
                  <a:rPr lang="en-US">
                    <a:noFill/>
                  </a:rPr>
                  <a:t> </a:t>
                </a:r>
              </a:p>
            </p:txBody>
          </p:sp>
        </mc:Fallback>
      </mc:AlternateContent>
      <p:sp>
        <p:nvSpPr>
          <p:cNvPr id="134" name="Flowchart: Process 133">
            <a:extLst>
              <a:ext uri="{FF2B5EF4-FFF2-40B4-BE49-F238E27FC236}">
                <a16:creationId xmlns:a16="http://schemas.microsoft.com/office/drawing/2014/main" id="{71C64645-6758-4B67-84F0-F16A9FD5AE6F}"/>
              </a:ext>
            </a:extLst>
          </p:cNvPr>
          <p:cNvSpPr/>
          <p:nvPr/>
        </p:nvSpPr>
        <p:spPr bwMode="auto">
          <a:xfrm>
            <a:off x="12214362" y="18460934"/>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14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Optimal number of clusters</a:t>
            </a:r>
          </a:p>
        </p:txBody>
      </p:sp>
      <p:cxnSp>
        <p:nvCxnSpPr>
          <p:cNvPr id="135" name="Straight Arrow Connector 134">
            <a:extLst>
              <a:ext uri="{FF2B5EF4-FFF2-40B4-BE49-F238E27FC236}">
                <a16:creationId xmlns:a16="http://schemas.microsoft.com/office/drawing/2014/main" id="{2239FA43-6236-4174-87FE-FC96B2CC355B}"/>
              </a:ext>
            </a:extLst>
          </p:cNvPr>
          <p:cNvCxnSpPr>
            <a:cxnSpLocks/>
          </p:cNvCxnSpPr>
          <p:nvPr/>
        </p:nvCxnSpPr>
        <p:spPr bwMode="auto">
          <a:xfrm flipH="1">
            <a:off x="14706600" y="19318574"/>
            <a:ext cx="8174938"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0" name="Flowchart: Document 49">
                <a:extLst>
                  <a:ext uri="{FF2B5EF4-FFF2-40B4-BE49-F238E27FC236}">
                    <a16:creationId xmlns:a16="http://schemas.microsoft.com/office/drawing/2014/main" id="{21A5AF5E-ED9F-4192-BC41-01E9F16A2776}"/>
                  </a:ext>
                </a:extLst>
              </p:cNvPr>
              <p:cNvSpPr/>
              <p:nvPr/>
            </p:nvSpPr>
            <p:spPr bwMode="auto">
              <a:xfrm>
                <a:off x="14565089" y="17374115"/>
                <a:ext cx="8593012" cy="2524996"/>
              </a:xfrm>
              <a:prstGeom prst="flowChartDocumen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r>
                  <a:rPr lang="en-US" sz="2000" dirty="0">
                    <a:latin typeface="Domine" panose="02040503040403060204" pitchFamily="18" charset="0"/>
                    <a:ea typeface="Open Sans" panose="020B0606030504020204" pitchFamily="34" charset="0"/>
                    <a:cs typeface="Open Sans" panose="020B0606030504020204" pitchFamily="34" charset="0"/>
                  </a:rPr>
                  <a:t>To find the optimal number of clusters I used purity of the clusters. Purity is defined as the weighted sum of the Gini Index of all the clusters and I selected the model with lowest overall Gini index.</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𝐺𝑖𝑛𝑖</m:t>
                      </m:r>
                      <m:r>
                        <a:rPr lang="en-US" sz="2000" i="1">
                          <a:latin typeface="Cambria Math" panose="02040503050406030204" pitchFamily="18" charset="0"/>
                          <a:ea typeface="Open Sans" panose="020B0606030504020204" pitchFamily="34" charset="0"/>
                          <a:cs typeface="Open Sans" panose="020B0606030504020204" pitchFamily="34" charset="0"/>
                        </a:rPr>
                        <m:t>=1 − </m:t>
                      </m:r>
                      <m:nary>
                        <m:naryPr>
                          <m:chr m:val="∑"/>
                          <m:ctrlPr>
                            <a:rPr lang="en-US" sz="2000" i="1">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US" sz="2000" i="1">
                              <a:latin typeface="Cambria Math" panose="02040503050406030204" pitchFamily="18" charset="0"/>
                              <a:ea typeface="Open Sans" panose="020B0606030504020204" pitchFamily="34" charset="0"/>
                              <a:cs typeface="Open Sans" panose="020B0606030504020204" pitchFamily="34" charset="0"/>
                            </a:rPr>
                            <m:t>𝑖</m:t>
                          </m:r>
                          <m:r>
                            <a:rPr lang="en-US" sz="2000" i="1">
                              <a:latin typeface="Cambria Math" panose="02040503050406030204" pitchFamily="18" charset="0"/>
                              <a:ea typeface="Open Sans" panose="020B0606030504020204" pitchFamily="34" charset="0"/>
                              <a:cs typeface="Open Sans" panose="020B0606030504020204" pitchFamily="34" charset="0"/>
                            </a:rPr>
                            <m:t>=1</m:t>
                          </m:r>
                        </m:sub>
                        <m:sup>
                          <m:r>
                            <a:rPr lang="en-US" sz="2000" i="1">
                              <a:latin typeface="Cambria Math" panose="02040503050406030204" pitchFamily="18" charset="0"/>
                              <a:ea typeface="Open Sans" panose="020B0606030504020204" pitchFamily="34" charset="0"/>
                              <a:cs typeface="Open Sans" panose="020B0606030504020204" pitchFamily="34" charset="0"/>
                            </a:rPr>
                            <m:t>𝑛</m:t>
                          </m:r>
                        </m:sup>
                        <m:e>
                          <m:r>
                            <a:rPr lang="en-US" sz="2000" i="1">
                              <a:latin typeface="Cambria Math" panose="02040503050406030204" pitchFamily="18" charset="0"/>
                              <a:ea typeface="Open Sans" panose="020B0606030504020204" pitchFamily="34" charset="0"/>
                              <a:cs typeface="Open Sans" panose="020B0606030504020204" pitchFamily="34" charset="0"/>
                            </a:rPr>
                            <m:t>𝑃</m:t>
                          </m:r>
                          <m:sSup>
                            <m:sSupPr>
                              <m:ctrlPr>
                                <a:rPr lang="en-US" sz="2000" i="1">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000" i="1">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000" i="1">
                                          <a:latin typeface="Cambria Math" panose="02040503050406030204" pitchFamily="18" charset="0"/>
                                          <a:ea typeface="Open Sans" panose="020B0606030504020204" pitchFamily="34" charset="0"/>
                                          <a:cs typeface="Open Sans" panose="020B0606030504020204" pitchFamily="34" charset="0"/>
                                        </a:rPr>
                                      </m:ctrlPr>
                                    </m:sSubPr>
                                    <m:e>
                                      <m:r>
                                        <a:rPr lang="en-US" sz="2000" i="1">
                                          <a:latin typeface="Cambria Math" panose="02040503050406030204" pitchFamily="18" charset="0"/>
                                          <a:ea typeface="Open Sans" panose="020B0606030504020204" pitchFamily="34" charset="0"/>
                                          <a:cs typeface="Open Sans" panose="020B0606030504020204" pitchFamily="34" charset="0"/>
                                        </a:rPr>
                                        <m:t>𝑥</m:t>
                                      </m:r>
                                    </m:e>
                                    <m:sub>
                                      <m:r>
                                        <a:rPr lang="en-US" sz="2000" i="1">
                                          <a:latin typeface="Cambria Math" panose="02040503050406030204" pitchFamily="18" charset="0"/>
                                          <a:ea typeface="Open Sans" panose="020B0606030504020204" pitchFamily="34" charset="0"/>
                                          <a:cs typeface="Open Sans" panose="020B0606030504020204" pitchFamily="34" charset="0"/>
                                        </a:rPr>
                                        <m:t>𝑖</m:t>
                                      </m:r>
                                    </m:sub>
                                  </m:sSub>
                                </m:e>
                              </m:d>
                            </m:e>
                            <m:sup>
                              <m:r>
                                <a:rPr lang="en-US" sz="2000" i="1">
                                  <a:latin typeface="Cambria Math" panose="02040503050406030204" pitchFamily="18" charset="0"/>
                                  <a:ea typeface="Open Sans" panose="020B0606030504020204" pitchFamily="34" charset="0"/>
                                  <a:cs typeface="Open Sans" panose="020B0606030504020204" pitchFamily="34" charset="0"/>
                                </a:rPr>
                                <m:t>2</m:t>
                              </m:r>
                            </m:sup>
                          </m:sSup>
                        </m:e>
                      </m:nary>
                      <m:r>
                        <a:rPr lang="en-US" sz="2000" i="1">
                          <a:latin typeface="Cambria Math" panose="02040503050406030204" pitchFamily="18" charset="0"/>
                          <a:ea typeface="Open Sans" panose="020B0606030504020204" pitchFamily="34" charset="0"/>
                          <a:cs typeface="Open Sans" panose="020B0606030504020204" pitchFamily="34" charset="0"/>
                        </a:rPr>
                        <m:t> </m:t>
                      </m:r>
                    </m:oMath>
                  </m:oMathPara>
                </a14:m>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mc:Choice>
        <mc:Fallback>
          <p:sp>
            <p:nvSpPr>
              <p:cNvPr id="50" name="Flowchart: Document 49">
                <a:extLst>
                  <a:ext uri="{FF2B5EF4-FFF2-40B4-BE49-F238E27FC236}">
                    <a16:creationId xmlns:a16="http://schemas.microsoft.com/office/drawing/2014/main" id="{21A5AF5E-ED9F-4192-BC41-01E9F16A2776}"/>
                  </a:ext>
                </a:extLst>
              </p:cNvPr>
              <p:cNvSpPr>
                <a:spLocks noRot="1" noChangeAspect="1" noMove="1" noResize="1" noEditPoints="1" noAdjustHandles="1" noChangeArrowheads="1" noChangeShapeType="1" noTextEdit="1"/>
              </p:cNvSpPr>
              <p:nvPr/>
            </p:nvSpPr>
            <p:spPr bwMode="auto">
              <a:xfrm>
                <a:off x="14565089" y="17374115"/>
                <a:ext cx="8593012" cy="2524996"/>
              </a:xfrm>
              <a:prstGeom prst="flowChartDocument">
                <a:avLst/>
              </a:prstGeom>
              <a:blipFill>
                <a:blip r:embed="rId28"/>
                <a:stretch>
                  <a:fillRect l="-709" t="-1467" r="-709"/>
                </a:stretch>
              </a:blipFill>
              <a:ln w="9525" cap="flat" cmpd="sng" algn="ctr">
                <a:noFill/>
                <a:prstDash val="solid"/>
                <a:round/>
                <a:headEnd type="none" w="med" len="med"/>
                <a:tailEnd type="none" w="med" len="med"/>
              </a:ln>
              <a:effectLst/>
              <a:extLst/>
            </p:spPr>
            <p:txBody>
              <a:bodyPr/>
              <a:lstStyle/>
              <a:p>
                <a:r>
                  <a:rPr lang="en-US">
                    <a:noFill/>
                  </a:rPr>
                  <a:t> </a:t>
                </a:r>
              </a:p>
            </p:txBody>
          </p:sp>
        </mc:Fallback>
      </mc:AlternateContent>
      <p:sp>
        <p:nvSpPr>
          <p:cNvPr id="143" name="Flowchart: Process 142">
            <a:extLst>
              <a:ext uri="{FF2B5EF4-FFF2-40B4-BE49-F238E27FC236}">
                <a16:creationId xmlns:a16="http://schemas.microsoft.com/office/drawing/2014/main" id="{8327784A-CB2D-4B31-937C-43E8886A113F}"/>
              </a:ext>
            </a:extLst>
          </p:cNvPr>
          <p:cNvSpPr/>
          <p:nvPr/>
        </p:nvSpPr>
        <p:spPr bwMode="auto">
          <a:xfrm>
            <a:off x="12221421" y="22013235"/>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endParaRPr lang="en-US" sz="2500" dirty="0">
              <a:latin typeface="Arial" charset="0"/>
            </a:endParaRPr>
          </a:p>
          <a:p>
            <a:pPr marL="0" marR="0" indent="0" algn="ctr" defTabSz="4703763"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tx1"/>
                </a:solidFill>
                <a:effectLst/>
                <a:latin typeface="Arial" charset="0"/>
              </a:rPr>
              <a:t>Sub Clusters Clustering</a:t>
            </a:r>
          </a:p>
        </p:txBody>
      </p:sp>
      <p:cxnSp>
        <p:nvCxnSpPr>
          <p:cNvPr id="144" name="Straight Arrow Connector 143">
            <a:extLst>
              <a:ext uri="{FF2B5EF4-FFF2-40B4-BE49-F238E27FC236}">
                <a16:creationId xmlns:a16="http://schemas.microsoft.com/office/drawing/2014/main" id="{2B9AF659-F6DB-4F48-98EB-C87041FAC47B}"/>
              </a:ext>
            </a:extLst>
          </p:cNvPr>
          <p:cNvCxnSpPr>
            <a:cxnSpLocks/>
          </p:cNvCxnSpPr>
          <p:nvPr/>
        </p:nvCxnSpPr>
        <p:spPr bwMode="auto">
          <a:xfrm>
            <a:off x="13359291" y="20413698"/>
            <a:ext cx="0" cy="127034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Box 144">
            <a:extLst>
              <a:ext uri="{FF2B5EF4-FFF2-40B4-BE49-F238E27FC236}">
                <a16:creationId xmlns:a16="http://schemas.microsoft.com/office/drawing/2014/main" id="{1D77A3C8-226B-4610-87BB-2E8E7E6D416E}"/>
              </a:ext>
            </a:extLst>
          </p:cNvPr>
          <p:cNvSpPr txBox="1"/>
          <p:nvPr/>
        </p:nvSpPr>
        <p:spPr>
          <a:xfrm>
            <a:off x="14653525" y="21248566"/>
            <a:ext cx="6405342" cy="3170099"/>
          </a:xfrm>
          <a:prstGeom prst="rect">
            <a:avLst/>
          </a:prstGeom>
          <a:noFill/>
          <a:ln>
            <a:noFill/>
          </a:ln>
        </p:spPr>
        <p:txBody>
          <a:bodyPr wrap="square" rtlCol="0">
            <a:spAutoFit/>
          </a:bodyPr>
          <a:lstStyle/>
          <a:p>
            <a:r>
              <a:rPr lang="en-US" sz="2000" dirty="0">
                <a:latin typeface="Domine" panose="02040503040403060204" pitchFamily="18" charset="0"/>
                <a:ea typeface="Open Sans" panose="020B0606030504020204" pitchFamily="34" charset="0"/>
                <a:cs typeface="Open Sans" panose="020B0606030504020204" pitchFamily="34" charset="0"/>
              </a:rPr>
              <a:t>After the initial clustering step, I applied K-Means clustering again on each of the clusters individually. This clustering step is applied over the activity level summaries of the day. Activity level summaries are defined as amount of time a person performs certain activity level from the time they wake up to current time. I used the similarity distance metric in order to find sub-clusters that can separate days which lead to good sleep from days that lead to poor sleep.</a:t>
            </a:r>
          </a:p>
        </p:txBody>
      </p:sp>
      <p:cxnSp>
        <p:nvCxnSpPr>
          <p:cNvPr id="150" name="Straight Arrow Connector 149">
            <a:extLst>
              <a:ext uri="{FF2B5EF4-FFF2-40B4-BE49-F238E27FC236}">
                <a16:creationId xmlns:a16="http://schemas.microsoft.com/office/drawing/2014/main" id="{F4280070-CADB-412E-ABFE-B67D49892734}"/>
              </a:ext>
            </a:extLst>
          </p:cNvPr>
          <p:cNvCxnSpPr>
            <a:cxnSpLocks/>
          </p:cNvCxnSpPr>
          <p:nvPr/>
        </p:nvCxnSpPr>
        <p:spPr bwMode="auto">
          <a:xfrm flipH="1">
            <a:off x="13380618" y="23939652"/>
            <a:ext cx="12637" cy="1352901"/>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0" name="Flowchart: Process 159">
            <a:extLst>
              <a:ext uri="{FF2B5EF4-FFF2-40B4-BE49-F238E27FC236}">
                <a16:creationId xmlns:a16="http://schemas.microsoft.com/office/drawing/2014/main" id="{2A08C6B0-65BC-4D82-96A7-A0D55F7E349F}"/>
              </a:ext>
            </a:extLst>
          </p:cNvPr>
          <p:cNvSpPr/>
          <p:nvPr/>
        </p:nvSpPr>
        <p:spPr bwMode="auto">
          <a:xfrm>
            <a:off x="12221421" y="25625598"/>
            <a:ext cx="2343667" cy="1715280"/>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lang="en-US" sz="2500" dirty="0">
                <a:latin typeface="Arial" charset="0"/>
              </a:rPr>
              <a:t>Good Sleep Activity Recipes Extraction</a:t>
            </a:r>
            <a:endParaRPr kumimoji="0" lang="en-US" sz="2500" b="0" i="0" u="none" strike="noStrike" cap="none" normalizeH="0" baseline="0" dirty="0">
              <a:ln>
                <a:noFill/>
              </a:ln>
              <a:solidFill>
                <a:schemeClr val="tx1"/>
              </a:solidFill>
              <a:effectLst/>
              <a:latin typeface="Arial" charset="0"/>
            </a:endParaRPr>
          </a:p>
        </p:txBody>
      </p:sp>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5750C6CF-20A7-43C8-8D5E-442ACACA1DC0}"/>
                  </a:ext>
                </a:extLst>
              </p:cNvPr>
              <p:cNvSpPr txBox="1"/>
              <p:nvPr/>
            </p:nvSpPr>
            <p:spPr>
              <a:xfrm>
                <a:off x="12191062" y="27634569"/>
                <a:ext cx="6405342" cy="4923912"/>
              </a:xfrm>
              <a:prstGeom prst="rect">
                <a:avLst/>
              </a:prstGeom>
              <a:noFill/>
              <a:ln>
                <a:noFill/>
              </a:ln>
            </p:spPr>
            <p:txBody>
              <a:bodyPr wrap="square" rtlCol="0">
                <a:spAutoFit/>
              </a:bodyPr>
              <a:lstStyle/>
              <a:p>
                <a:r>
                  <a:rPr lang="en-US" sz="2000" dirty="0">
                    <a:latin typeface="Domine" panose="02040503040403060204" pitchFamily="18" charset="0"/>
                    <a:ea typeface="Open Sans" panose="020B0606030504020204" pitchFamily="34" charset="0"/>
                    <a:cs typeface="Open Sans" panose="020B0606030504020204" pitchFamily="34" charset="0"/>
                  </a:rPr>
                  <a:t>For this project good sleep is defined as the sleep segment in which the sleep ratio (ratio of total time asleep to total time in bed) is greater than 0.90. </a:t>
                </a:r>
              </a:p>
              <a:p>
                <a:pPr/>
                <a:br>
                  <a:rPr lang="en-US" sz="2000" dirty="0">
                    <a:latin typeface="Domine" panose="02040503040403060204" pitchFamily="18" charset="0"/>
                    <a:ea typeface="Open Sans" panose="020B0606030504020204" pitchFamily="34" charset="0"/>
                    <a:cs typeface="Open Sans" panose="020B0606030504020204" pitchFamily="34" charset="0"/>
                  </a:rPr>
                </a:b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Open Sans" panose="020B0606030504020204" pitchFamily="34" charset="0"/>
                          <a:cs typeface="Open Sans" panose="020B0606030504020204" pitchFamily="34" charset="0"/>
                        </a:rPr>
                        <m:t>𝑆𝑙𝑒𝑒𝑝</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𝑅𝑎𝑡𝑖𝑜</m:t>
                      </m:r>
                      <m:r>
                        <a:rPr lang="en-US" sz="2000" i="1">
                          <a:latin typeface="Cambria Math" panose="02040503050406030204" pitchFamily="18" charset="0"/>
                          <a:ea typeface="Open Sans" panose="020B0606030504020204" pitchFamily="34" charset="0"/>
                          <a:cs typeface="Open Sans" panose="020B0606030504020204" pitchFamily="34" charset="0"/>
                        </a:rPr>
                        <m:t>=</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𝐴𝑠𝑙𝑒𝑒𝑝</m:t>
                          </m:r>
                        </m:num>
                        <m:den>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den>
                      </m:f>
                      <m:r>
                        <a:rPr lang="en-US" sz="2000" i="1">
                          <a:latin typeface="Cambria Math" panose="02040503050406030204" pitchFamily="18" charset="0"/>
                          <a:ea typeface="Open Sans" panose="020B0606030504020204" pitchFamily="34" charset="0"/>
                          <a:cs typeface="Open Sans" panose="020B0606030504020204" pitchFamily="34" charset="0"/>
                        </a:rPr>
                        <m:t>=</m:t>
                      </m:r>
                      <m:r>
                        <a:rPr lang="en-US" sz="2000" i="1">
                          <a:latin typeface="Cambria Math" panose="02040503050406030204" pitchFamily="18" charset="0"/>
                          <a:ea typeface="Open Sans" panose="020B0606030504020204" pitchFamily="34" charset="0"/>
                          <a:cs typeface="Open Sans" panose="020B0606030504020204" pitchFamily="34" charset="0"/>
                        </a:rPr>
                        <m:t>1 − </m:t>
                      </m:r>
                      <m:f>
                        <m:fPr>
                          <m:ctrlPr>
                            <a:rPr lang="en-US" sz="2000" i="1">
                              <a:latin typeface="Cambria Math" panose="02040503050406030204" pitchFamily="18" charset="0"/>
                              <a:ea typeface="Open Sans" panose="020B0606030504020204" pitchFamily="34" charset="0"/>
                              <a:cs typeface="Open Sans" panose="020B0606030504020204" pitchFamily="34" charset="0"/>
                            </a:rPr>
                          </m:ctrlPr>
                        </m:fPr>
                        <m:num>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𝐴𝑤𝑎𝑘𝑒</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num>
                        <m:den>
                          <m:r>
                            <a:rPr lang="en-US" sz="2000" i="1">
                              <a:latin typeface="Cambria Math" panose="02040503050406030204" pitchFamily="18" charset="0"/>
                              <a:ea typeface="Open Sans" panose="020B0606030504020204" pitchFamily="34" charset="0"/>
                              <a:cs typeface="Open Sans" panose="020B0606030504020204" pitchFamily="34" charset="0"/>
                            </a:rPr>
                            <m:t>𝑇𝑜𝑡𝑎𝑙</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𝑀𝑖𝑛𝑢𝑡𝑒𝑠</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𝑖𝑛</m:t>
                          </m:r>
                          <m:r>
                            <a:rPr lang="en-US" sz="2000" i="1">
                              <a:latin typeface="Cambria Math" panose="02040503050406030204" pitchFamily="18" charset="0"/>
                              <a:ea typeface="Open Sans" panose="020B0606030504020204" pitchFamily="34" charset="0"/>
                              <a:cs typeface="Open Sans" panose="020B0606030504020204" pitchFamily="34" charset="0"/>
                            </a:rPr>
                            <m:t> </m:t>
                          </m:r>
                          <m:r>
                            <a:rPr lang="en-US" sz="2000" i="1">
                              <a:latin typeface="Cambria Math" panose="02040503050406030204" pitchFamily="18" charset="0"/>
                              <a:ea typeface="Open Sans" panose="020B0606030504020204" pitchFamily="34" charset="0"/>
                              <a:cs typeface="Open Sans" panose="020B0606030504020204" pitchFamily="34" charset="0"/>
                            </a:rPr>
                            <m:t>𝐵𝑒𝑑</m:t>
                          </m:r>
                        </m:den>
                      </m:f>
                    </m:oMath>
                  </m:oMathPara>
                </a14:m>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a:p>
                <a:endParaRPr lang="en-US" sz="2000" dirty="0">
                  <a:latin typeface="Domine" panose="02040503040403060204" pitchFamily="18" charset="0"/>
                  <a:ea typeface="Open Sans" panose="020B0606030504020204" pitchFamily="34" charset="0"/>
                  <a:cs typeface="Open Sans" panose="020B0606030504020204" pitchFamily="34" charset="0"/>
                </a:endParaRPr>
              </a:p>
              <a:p>
                <a:pPr algn="just"/>
                <a:r>
                  <a:rPr lang="en-US" sz="2000" dirty="0">
                    <a:latin typeface="Domine" panose="02040503040403060204" pitchFamily="18" charset="0"/>
                    <a:ea typeface="Open Sans" panose="020B0606030504020204" pitchFamily="34" charset="0"/>
                    <a:cs typeface="Open Sans" panose="020B0606030504020204" pitchFamily="34" charset="0"/>
                  </a:rPr>
                  <a:t>Activity recipes for good sleep are defined as the cluster centers for the sub-clusters where the ratio of number of good sleep instances to that of poor sleep instances is greater than 2.</a:t>
                </a:r>
              </a:p>
              <a:p>
                <a:endParaRPr lang="en-US" sz="1800" dirty="0">
                  <a:latin typeface="Domine" panose="02040503040403060204" pitchFamily="18" charset="0"/>
                  <a:ea typeface="Open Sans" panose="020B0606030504020204" pitchFamily="34" charset="0"/>
                  <a:cs typeface="Open Sans" panose="020B0606030504020204" pitchFamily="34" charset="0"/>
                </a:endParaRPr>
              </a:p>
            </p:txBody>
          </p:sp>
        </mc:Choice>
        <mc:Fallback>
          <p:sp>
            <p:nvSpPr>
              <p:cNvPr id="161" name="TextBox 160">
                <a:extLst>
                  <a:ext uri="{FF2B5EF4-FFF2-40B4-BE49-F238E27FC236}">
                    <a16:creationId xmlns:a16="http://schemas.microsoft.com/office/drawing/2014/main" id="{5750C6CF-20A7-43C8-8D5E-442ACACA1DC0}"/>
                  </a:ext>
                </a:extLst>
              </p:cNvPr>
              <p:cNvSpPr txBox="1">
                <a:spLocks noRot="1" noChangeAspect="1" noMove="1" noResize="1" noEditPoints="1" noAdjustHandles="1" noChangeArrowheads="1" noChangeShapeType="1" noTextEdit="1"/>
              </p:cNvSpPr>
              <p:nvPr/>
            </p:nvSpPr>
            <p:spPr>
              <a:xfrm>
                <a:off x="12191062" y="27634569"/>
                <a:ext cx="6405342" cy="4923912"/>
              </a:xfrm>
              <a:prstGeom prst="rect">
                <a:avLst/>
              </a:prstGeom>
              <a:blipFill>
                <a:blip r:embed="rId29"/>
                <a:stretch>
                  <a:fillRect l="-1047" t="-743" r="-951"/>
                </a:stretch>
              </a:blipFill>
              <a:ln>
                <a:noFill/>
              </a:ln>
            </p:spPr>
            <p:txBody>
              <a:bodyPr/>
              <a:lstStyle/>
              <a:p>
                <a:r>
                  <a:rPr lang="en-US">
                    <a:noFill/>
                  </a:rPr>
                  <a:t> </a:t>
                </a:r>
              </a:p>
            </p:txBody>
          </p:sp>
        </mc:Fallback>
      </mc:AlternateContent>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ntrativechartreuse|09-2018"/>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1837</TotalTime>
  <Words>979</Words>
  <Application>Microsoft Office PowerPoint</Application>
  <PresentationFormat>Custom</PresentationFormat>
  <Paragraphs>90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Open Sans</vt:lpstr>
      <vt:lpstr>Montserrat Semi Bold</vt:lpstr>
      <vt:lpstr>Montserrat Extra Bold</vt:lpstr>
      <vt:lpstr>Gill Sans</vt:lpstr>
      <vt:lpstr>Domine</vt:lpstr>
      <vt:lpstr>Arial</vt:lpstr>
      <vt:lpstr>Cambria Math</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Saksham Goel</cp:lastModifiedBy>
  <cp:revision>215</cp:revision>
  <dcterms:modified xsi:type="dcterms:W3CDTF">2019-04-07T00:21:51Z</dcterms:modified>
  <cp:category>science research poster</cp:category>
</cp:coreProperties>
</file>