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288" r:id="rId5"/>
    <p:sldId id="266" r:id="rId6"/>
    <p:sldId id="291" r:id="rId7"/>
    <p:sldId id="265" r:id="rId8"/>
    <p:sldId id="293" r:id="rId9"/>
    <p:sldId id="290" r:id="rId10"/>
    <p:sldId id="260" r:id="rId11"/>
    <p:sldId id="261" r:id="rId12"/>
    <p:sldId id="263" r:id="rId13"/>
    <p:sldId id="264" r:id="rId14"/>
    <p:sldId id="294" r:id="rId15"/>
    <p:sldId id="269" r:id="rId16"/>
    <p:sldId id="295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1F9D-572B-4E7E-90DC-D5D654A1E8DC}" type="datetimeFigureOut">
              <a:rPr lang="en-US" smtClean="0"/>
              <a:pPr/>
              <a:t>2/4/19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6872-6D03-4540-81A2-8CF4597DDA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374441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/>
              <a:t>Recommendation System By Web Usage Mining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368" y="548680"/>
            <a:ext cx="60775" cy="45719"/>
          </a:xfrm>
        </p:spPr>
        <p:txBody>
          <a:bodyPr>
            <a:normAutofit fontScale="2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900" dirty="0">
                <a:solidFill>
                  <a:schemeClr val="bg1"/>
                </a:solidFill>
                <a:latin typeface="Calibri" pitchFamily="32" charset="0"/>
              </a:rPr>
              <a:t>Bounce Rate: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en-US" dirty="0"/>
              <a:t>The percentage of visits in which the visitor enters and exits on the same page, without visiting any other pages on the site in between.</a:t>
            </a:r>
          </a:p>
          <a:p>
            <a:r>
              <a:rPr lang="en-US" dirty="0"/>
              <a:t>Bounce rate is the percentage of people who landed on a page and immediately left. Bounces are always one page sessions.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2" charset="0"/>
              </a:rPr>
              <a:t>Exit Rate: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percentage of users who exit from a given web page as a share </a:t>
            </a:r>
            <a:r>
              <a:rPr lang="en-US" sz="2800"/>
              <a:t>of page views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itchFamily="32" charset="0"/>
              </a:rPr>
              <a:t>Exit rate is the percentage of people who left your site from that page. Exits may have viewed more than one page in a session. That means they may not have landed on that page, but simply found their way to it through site navigation.</a:t>
            </a:r>
          </a:p>
          <a:p>
            <a:endParaRPr lang="en-US" sz="28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Exit Rate: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691276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36820" y="4106689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you’re looking to convert more visitors in buyers, you need to know how they navigate your site.  You can use Exit% to help you pinpoint areas on your website in which visitors leave, before converting.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76672"/>
            <a:ext cx="8715436" cy="122413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Previous Algorithms:</a:t>
            </a:r>
          </a:p>
          <a:p>
            <a:r>
              <a:rPr lang="en-IN" dirty="0"/>
              <a:t>IPA(Integral Path Traversal Algorithm).</a:t>
            </a:r>
          </a:p>
          <a:p>
            <a:r>
              <a:rPr lang="en-IN" dirty="0"/>
              <a:t>WAR(proposed in paper published in 2009).</a:t>
            </a:r>
          </a:p>
          <a:p>
            <a:r>
              <a:rPr lang="en-IN" dirty="0"/>
              <a:t>OLRWUMS(proposed in 2008).</a:t>
            </a:r>
          </a:p>
          <a:p>
            <a:pPr marL="0" indent="0">
              <a:buNone/>
            </a:pPr>
            <a:r>
              <a:rPr lang="en-IN" b="1" dirty="0"/>
              <a:t>Algorithm used in our Project:</a:t>
            </a:r>
          </a:p>
          <a:p>
            <a:r>
              <a:rPr lang="en-IN" dirty="0"/>
              <a:t>Page Ranking Algorithm(PRA).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76672"/>
            <a:ext cx="8715436" cy="99635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64518" y="1473028"/>
            <a:ext cx="5414963" cy="5384972"/>
            <a:chOff x="2100" y="4338"/>
            <a:chExt cx="8891" cy="7569"/>
          </a:xfrm>
        </p:grpSpPr>
        <p:sp>
          <p:nvSpPr>
            <p:cNvPr id="5" name="Oval 16"/>
            <p:cNvSpPr>
              <a:spLocks noChangeArrowheads="1"/>
            </p:cNvSpPr>
            <p:nvPr/>
          </p:nvSpPr>
          <p:spPr bwMode="auto">
            <a:xfrm>
              <a:off x="2132" y="4397"/>
              <a:ext cx="2445" cy="10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Clickstream File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Image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551" y="8710"/>
              <a:ext cx="2211" cy="1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Page ranking on the basis of both the metrics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215" y="6424"/>
              <a:ext cx="2211" cy="1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Exit pages in each session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8712" y="6421"/>
              <a:ext cx="2211" cy="1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Bounce pages in each session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8848" y="8610"/>
              <a:ext cx="1959" cy="1206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Bounce rate of each index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database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100" y="8572"/>
              <a:ext cx="2445" cy="10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Exit rate of each index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Image feauture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546" y="4338"/>
              <a:ext cx="2445" cy="10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Clickstream File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collection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536" y="10818"/>
              <a:ext cx="2445" cy="10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Recommended pages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Image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AutoShape 8"/>
            <p:cNvSpPr>
              <a:spLocks noChangeShapeType="1"/>
            </p:cNvSpPr>
            <p:nvPr/>
          </p:nvSpPr>
          <p:spPr bwMode="auto">
            <a:xfrm>
              <a:off x="3332" y="5495"/>
              <a:ext cx="17" cy="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ShapeType="1"/>
            </p:cNvSpPr>
            <p:nvPr/>
          </p:nvSpPr>
          <p:spPr bwMode="auto">
            <a:xfrm>
              <a:off x="3315" y="7630"/>
              <a:ext cx="17" cy="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6"/>
            <p:cNvSpPr>
              <a:spLocks noChangeShapeType="1"/>
            </p:cNvSpPr>
            <p:nvPr/>
          </p:nvSpPr>
          <p:spPr bwMode="auto">
            <a:xfrm>
              <a:off x="9830" y="5478"/>
              <a:ext cx="17" cy="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5"/>
            <p:cNvSpPr>
              <a:spLocks noChangeShapeType="1"/>
            </p:cNvSpPr>
            <p:nvPr/>
          </p:nvSpPr>
          <p:spPr bwMode="auto">
            <a:xfrm>
              <a:off x="9813" y="7627"/>
              <a:ext cx="17" cy="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4"/>
            <p:cNvSpPr>
              <a:spLocks noChangeShapeType="1"/>
            </p:cNvSpPr>
            <p:nvPr/>
          </p:nvSpPr>
          <p:spPr bwMode="auto">
            <a:xfrm>
              <a:off x="6697" y="9899"/>
              <a:ext cx="17" cy="9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3"/>
            <p:cNvSpPr>
              <a:spLocks noChangeShapeType="1"/>
            </p:cNvSpPr>
            <p:nvPr/>
          </p:nvSpPr>
          <p:spPr bwMode="auto">
            <a:xfrm>
              <a:off x="4577" y="9176"/>
              <a:ext cx="97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2"/>
            <p:cNvSpPr>
              <a:spLocks noChangeShapeType="1"/>
            </p:cNvSpPr>
            <p:nvPr/>
          </p:nvSpPr>
          <p:spPr bwMode="auto">
            <a:xfrm flipH="1">
              <a:off x="7762" y="9176"/>
              <a:ext cx="10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65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Work Status: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dirty="0"/>
              <a:t>Currently we are going through dataset browsing for the needs of our work.</a:t>
            </a:r>
          </a:p>
          <a:p>
            <a:r>
              <a:rPr lang="en-US" dirty="0"/>
              <a:t>Some dataset that are referred are:</a:t>
            </a:r>
          </a:p>
          <a:p>
            <a:r>
              <a:rPr lang="en-US" dirty="0"/>
              <a:t>Amazon access samples from UCI Repository.</a:t>
            </a:r>
          </a:p>
          <a:p>
            <a:r>
              <a:rPr lang="en-US" dirty="0" err="1"/>
              <a:t>msnbc</a:t>
            </a:r>
            <a:r>
              <a:rPr lang="en-US" dirty="0"/>
              <a:t> access samples from UCI Repository.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system can be easily implemented under various fields such as :</a:t>
            </a:r>
          </a:p>
          <a:p>
            <a:pPr marL="0" indent="0">
              <a:buNone/>
            </a:pPr>
            <a:r>
              <a:rPr lang="en-US" dirty="0"/>
              <a:t>Traffic Signal</a:t>
            </a:r>
          </a:p>
          <a:p>
            <a:pPr marL="0" indent="0">
              <a:buNone/>
            </a:pPr>
            <a:r>
              <a:rPr lang="en-US"/>
              <a:t>Weather </a:t>
            </a:r>
            <a:r>
              <a:rPr lang="en-US" dirty="0"/>
              <a:t>Conditions</a:t>
            </a:r>
          </a:p>
          <a:p>
            <a:pPr marL="0" indent="0">
              <a:buNone/>
            </a:pPr>
            <a:r>
              <a:rPr lang="en-US" dirty="0"/>
              <a:t>Driver Assistance</a:t>
            </a:r>
          </a:p>
          <a:p>
            <a:pPr marL="0" indent="0">
              <a:buNone/>
            </a:pPr>
            <a:r>
              <a:rPr lang="en-US" dirty="0"/>
              <a:t>Automatic Parking</a:t>
            </a:r>
          </a:p>
          <a:p>
            <a:pPr marL="0" indent="0">
              <a:buNone/>
            </a:pPr>
            <a:r>
              <a:rPr lang="en-US" dirty="0"/>
              <a:t>Safety</a:t>
            </a:r>
          </a:p>
          <a:p>
            <a:pPr marL="0" indent="0">
              <a:buNone/>
            </a:pPr>
            <a:r>
              <a:rPr lang="en-US" dirty="0"/>
              <a:t> We can add new features as and when we require. Reusability is </a:t>
            </a:r>
          </a:p>
          <a:p>
            <a:pPr marL="0" indent="0">
              <a:buNone/>
            </a:pPr>
            <a:r>
              <a:rPr lang="en-US" dirty="0"/>
              <a:t>possible as and when require in this system. There is flexibility in all the modules.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3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85738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THANKS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Recommender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 Overview: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dirty="0"/>
              <a:t>Systems for recommending items to users based on examples of their ‘preferences’ or ‘rating’.</a:t>
            </a:r>
          </a:p>
          <a:p>
            <a:r>
              <a:rPr lang="en-US" sz="2400" dirty="0"/>
              <a:t>Recommender systems have become extremely common in recent years, and are applied in a variety of applications. </a:t>
            </a:r>
          </a:p>
          <a:p>
            <a:r>
              <a:rPr lang="en-US" sz="2400" dirty="0"/>
              <a:t>Many on-line stores provide recommendations that have substantially increased the sales at on-line stores.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Various uses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Recommender systems are used in the following areas:  </a:t>
            </a:r>
          </a:p>
          <a:p>
            <a:r>
              <a:rPr lang="en-US" dirty="0"/>
              <a:t>Movies and  music,</a:t>
            </a:r>
          </a:p>
          <a:p>
            <a:r>
              <a:rPr lang="en-US" dirty="0"/>
              <a:t>News, books and  research articles, </a:t>
            </a:r>
          </a:p>
          <a:p>
            <a:r>
              <a:rPr lang="en-US" dirty="0"/>
              <a:t>Search queries, social tags, and products in general. </a:t>
            </a:r>
          </a:p>
          <a:p>
            <a:r>
              <a:rPr lang="en-US" dirty="0"/>
              <a:t>However, there are also recommender systems for experts, jokes, restaurants, financial services,</a:t>
            </a:r>
            <a:r>
              <a:rPr lang="en-US" baseline="30000" dirty="0"/>
              <a:t> </a:t>
            </a:r>
            <a:r>
              <a:rPr lang="en-US" dirty="0"/>
              <a:t>life insurance, persons (online dating), and twitter followers.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feasibility study phase we had undergone through various steps which are describe as under :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Identify the origin of the information at different levels. </a:t>
            </a:r>
          </a:p>
          <a:p>
            <a:pPr marL="0" indent="0">
              <a:buNone/>
            </a:pPr>
            <a:r>
              <a:rPr lang="en-US" sz="2800" dirty="0"/>
              <a:t>2. Identify the expectation of user . </a:t>
            </a:r>
          </a:p>
          <a:p>
            <a:pPr marL="0" indent="0">
              <a:buNone/>
            </a:pPr>
            <a:r>
              <a:rPr lang="en-US" sz="2800" dirty="0"/>
              <a:t>3. Analyze the draw back of existing recommender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Previous Work 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Autofit/>
          </a:bodyPr>
          <a:lstStyle/>
          <a:p>
            <a:r>
              <a:rPr lang="en-US" sz="2800" dirty="0"/>
              <a:t>There are two basic approaches to recommending:</a:t>
            </a:r>
          </a:p>
          <a:p>
            <a:pPr lvl="1"/>
            <a:r>
              <a:rPr lang="en-US" sz="2400" dirty="0"/>
              <a:t>Pattern based (Collaborative Filtering)</a:t>
            </a:r>
          </a:p>
          <a:p>
            <a:pPr marL="457200" lvl="1" indent="0">
              <a:buNone/>
            </a:pPr>
            <a:r>
              <a:rPr lang="en-US" sz="2000" dirty="0"/>
              <a:t>In this approach we build a model from a user's past behavior (items previously purchased or selected and/or numerical ratings given to those items)  then use that model to predict items (or ratings for items) that the user may have an interest in. </a:t>
            </a:r>
            <a:r>
              <a:rPr lang="en-US" sz="2000" dirty="0" err="1"/>
              <a:t>Eg</a:t>
            </a:r>
            <a:r>
              <a:rPr lang="en-US" sz="2000" dirty="0"/>
              <a:t>: Last.fm, Facebook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Content-based filtering</a:t>
            </a:r>
          </a:p>
          <a:p>
            <a:pPr marL="457200" lvl="1" indent="0">
              <a:buNone/>
            </a:pPr>
            <a:r>
              <a:rPr lang="en-US" sz="2000" dirty="0"/>
              <a:t>This approach utilize a series of discrete characteristics of an item in order to recommend additional items with similar properties. </a:t>
            </a:r>
            <a:r>
              <a:rPr lang="en-US" sz="2000" dirty="0" err="1"/>
              <a:t>Eg</a:t>
            </a:r>
            <a:r>
              <a:rPr lang="en-US" sz="2000" dirty="0"/>
              <a:t>: Pandora Radio, </a:t>
            </a:r>
            <a:r>
              <a:rPr lang="en-US" sz="2000" dirty="0" err="1"/>
              <a:t>iMDb</a:t>
            </a:r>
            <a:endParaRPr lang="en-US" sz="4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                           </a:t>
            </a:r>
          </a:p>
          <a:p>
            <a:pPr>
              <a:buNone/>
            </a:pPr>
            <a:r>
              <a:rPr lang="en-US" sz="4000" dirty="0"/>
              <a:t>                                         </a:t>
            </a:r>
          </a:p>
          <a:p>
            <a:pPr>
              <a:buNone/>
            </a:pPr>
            <a:r>
              <a:rPr lang="en-US" sz="4000" dirty="0"/>
              <a:t>                                       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Drawbacks of Previous Work 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Some of the problems faced in previous recommender systems are:</a:t>
            </a:r>
          </a:p>
          <a:p>
            <a:r>
              <a:rPr lang="en-US" sz="2400" b="1" dirty="0"/>
              <a:t>Pattern based recommender </a:t>
            </a:r>
            <a:r>
              <a:rPr lang="en-US" sz="2400" dirty="0"/>
              <a:t>systems requires a large amount of information on a user in order to make accurate recommendations. This is known as cold start.</a:t>
            </a:r>
          </a:p>
          <a:p>
            <a:r>
              <a:rPr lang="en-US" sz="2400" dirty="0"/>
              <a:t>Scalability: Very large amount of computation power is often necessary to calculate recommendations.</a:t>
            </a:r>
          </a:p>
          <a:p>
            <a:r>
              <a:rPr lang="en-US" sz="2400" b="1" dirty="0"/>
              <a:t>Content based recommender </a:t>
            </a:r>
            <a:r>
              <a:rPr lang="en-US" sz="2400" dirty="0"/>
              <a:t>systems are very limited in scope.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                           </a:t>
            </a:r>
          </a:p>
          <a:p>
            <a:pPr>
              <a:buNone/>
            </a:pPr>
            <a:r>
              <a:rPr lang="en-US" sz="4000" dirty="0"/>
              <a:t>                                         </a:t>
            </a:r>
          </a:p>
          <a:p>
            <a:pPr>
              <a:buNone/>
            </a:pPr>
            <a:r>
              <a:rPr lang="en-US" sz="4000" dirty="0"/>
              <a:t>                                      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267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Metrics used in previous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396044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Asking a user to rank a collection of items from favorite to least favorite.</a:t>
            </a:r>
          </a:p>
          <a:p>
            <a:r>
              <a:rPr lang="en-US" sz="2800" dirty="0"/>
              <a:t>Asking a user to create a list of items that he/she likes.</a:t>
            </a:r>
          </a:p>
          <a:p>
            <a:r>
              <a:rPr lang="en-US" sz="2800" dirty="0"/>
              <a:t>Analyzing item/user viewing times.</a:t>
            </a:r>
          </a:p>
          <a:p>
            <a:r>
              <a:rPr lang="en-US" sz="2800" dirty="0"/>
              <a:t>Keeping a record of the items that a user purchases online.</a:t>
            </a:r>
          </a:p>
          <a:p>
            <a:r>
              <a:rPr lang="en-US" sz="2800" dirty="0"/>
              <a:t>Analyzing the user's social network and discovering similar likes and dislikes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Technology Used in Our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Front End: </a:t>
            </a:r>
          </a:p>
          <a:p>
            <a:r>
              <a:rPr lang="en-IN" sz="2800" dirty="0"/>
              <a:t>Java , Swing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800" dirty="0"/>
              <a:t>Tool:</a:t>
            </a:r>
          </a:p>
          <a:p>
            <a:r>
              <a:rPr lang="en-IN" sz="2800" dirty="0" err="1"/>
              <a:t>Netbeans</a:t>
            </a:r>
            <a:r>
              <a:rPr lang="en-IN" sz="2800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2319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Our Work: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dirty="0"/>
              <a:t>Our work tends to use the metrics of web analytics :</a:t>
            </a:r>
          </a:p>
          <a:p>
            <a:pPr marL="0" indent="0">
              <a:buNone/>
            </a:pPr>
            <a:r>
              <a:rPr lang="en-US" dirty="0"/>
              <a:t> 	-- Bounce rate </a:t>
            </a:r>
          </a:p>
          <a:p>
            <a:pPr marL="0" indent="0">
              <a:buNone/>
            </a:pPr>
            <a:r>
              <a:rPr lang="en-US" dirty="0"/>
              <a:t>	-- Exit rate </a:t>
            </a:r>
          </a:p>
          <a:p>
            <a:pPr marL="0" indent="0">
              <a:buNone/>
            </a:pPr>
            <a:r>
              <a:rPr lang="en-US" dirty="0"/>
              <a:t>	-- Landing page,</a:t>
            </a:r>
          </a:p>
          <a:p>
            <a:pPr marL="0" indent="0">
              <a:buNone/>
            </a:pPr>
            <a:r>
              <a:rPr lang="en-US" dirty="0"/>
              <a:t> and use them to mine out the best pages on which recommendations are to be made.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773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Recommendation System By Web Usage Mining</vt:lpstr>
      <vt:lpstr>Recommender System</vt:lpstr>
      <vt:lpstr>Various uses of Recommender Systems</vt:lpstr>
      <vt:lpstr>Feasibility Study</vt:lpstr>
      <vt:lpstr>Previous Work :</vt:lpstr>
      <vt:lpstr>Drawbacks of Previous Work :</vt:lpstr>
      <vt:lpstr>Metrics used in previous works:</vt:lpstr>
      <vt:lpstr>Technology Used in Our Work</vt:lpstr>
      <vt:lpstr>Our Work:</vt:lpstr>
      <vt:lpstr>Bounce Rate:</vt:lpstr>
      <vt:lpstr>Exit Rate:</vt:lpstr>
      <vt:lpstr>Exit Rate:</vt:lpstr>
      <vt:lpstr>Algorithms:</vt:lpstr>
      <vt:lpstr>Data Flow Diagram</vt:lpstr>
      <vt:lpstr>Work Status:</vt:lpstr>
      <vt:lpstr>Future Scope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VANETS</dc:title>
  <dc:creator>LENOVO</dc:creator>
  <cp:lastModifiedBy>Sarthak Goel</cp:lastModifiedBy>
  <cp:revision>35</cp:revision>
  <dcterms:created xsi:type="dcterms:W3CDTF">2013-04-03T13:13:11Z</dcterms:created>
  <dcterms:modified xsi:type="dcterms:W3CDTF">2019-02-04T19:07:10Z</dcterms:modified>
</cp:coreProperties>
</file>