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0" lvl="0" marL="0" marR="0" rtl="0" algn="ctr">
              <a:spcBef>
                <a:spcPts val="550"/>
              </a:spcBef>
              <a:spcAft>
                <a:spcPts val="0"/>
              </a:spcAft>
              <a:buClr>
                <a:srgbClr val="C60C3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-17462" y="0"/>
            <a:ext cx="503100" cy="78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 flipH="1">
            <a:off x="484337" y="0"/>
            <a:ext cx="18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 flipH="1">
            <a:off x="-17412" y="0"/>
            <a:ext cx="501600" cy="5143500"/>
          </a:xfrm>
          <a:prstGeom prst="rect">
            <a:avLst/>
          </a:prstGeom>
          <a:solidFill>
            <a:srgbClr val="9CA6AC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24755" l="17729" r="17523" t="24754"/>
          <a:stretch/>
        </p:blipFill>
        <p:spPr>
          <a:xfrm>
            <a:off x="-17462" y="0"/>
            <a:ext cx="503237" cy="785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1454150" y="1117997"/>
            <a:ext cx="6720000" cy="11250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wrap="square" tIns="91425"/>
          <a:lstStyle>
            <a:lvl1pPr indent="-38100" lvl="0" marL="165100" marR="0" rtl="0" algn="l">
              <a:spcBef>
                <a:spcPts val="500"/>
              </a:spcBef>
              <a:spcAft>
                <a:spcPts val="0"/>
              </a:spcAft>
              <a:buClr>
                <a:srgbClr val="C60C3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65087" lvl="1" marL="3444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50800" lvl="2" marL="509587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C60C3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77787" lvl="3" marL="6889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63500" lvl="4" marL="854075" marR="0" rtl="0" algn="l">
              <a:lnSpc>
                <a:spcPct val="95000"/>
              </a:lnSpc>
              <a:spcBef>
                <a:spcPts val="160"/>
              </a:spcBef>
              <a:spcAft>
                <a:spcPts val="0"/>
              </a:spcAft>
              <a:buClr>
                <a:srgbClr val="C60C3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95250" lvl="5" marL="13636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250" lvl="6" marL="18208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250" lvl="7" marL="22780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250" lvl="8" marL="2735262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84187" y="548878"/>
            <a:ext cx="8659800" cy="3192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84187" y="4786313"/>
            <a:ext cx="1551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066925" y="4786313"/>
            <a:ext cx="6100800" cy="3573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169275" y="4786313"/>
            <a:ext cx="9747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561683" y="889400"/>
            <a:ext cx="8520600" cy="2052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Studying the effects of applying Hidden Markov Model (HMM) and Decision trees to predict actions in a self-tutoring system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311700" y="2834125"/>
            <a:ext cx="8520600" cy="12213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Yang H</a:t>
            </a:r>
            <a:r>
              <a:rPr lang="en" sz="2100"/>
              <a:t>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100"/>
              <a:t>Shivam Goel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84193" y="3523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SHiBITS Intelligent Tutoring System for SHiB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855975" y="3726950"/>
            <a:ext cx="8181000" cy="16419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tutoring system is designed to help users learn to place sensors in correct locations.</a:t>
            </a:r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if the placement is correct or not.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25" y="806625"/>
            <a:ext cx="3968007" cy="29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75" y="806625"/>
            <a:ext cx="3737101" cy="29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484093" y="3426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predict action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543218" y="83203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The tutorial tells the user about the mistake after they place the sensor.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If the users already know that the current state they are in will likely result in a mistake then the mistake can be curbed.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buSzPts val="1800"/>
              <a:buChar char="●"/>
            </a:pPr>
            <a:r>
              <a:rPr lang="en" sz="1800"/>
              <a:t>To predict the potential places and the current user actions that might lead into a mistake, Hidden Markov Model(HMM) and decision trees are implemented.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484093" y="44609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Decision Trees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213" y="2242725"/>
            <a:ext cx="8378675" cy="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subTitle"/>
          </p:nvPr>
        </p:nvSpPr>
        <p:spPr>
          <a:xfrm>
            <a:off x="484088" y="862674"/>
            <a:ext cx="8659800" cy="15075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obtained was converted into a feature set using a dictionary.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Dictionary consists of the actual locations of the tutorial.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 location is visited the corresponding location in the dictionary is set to 1, else set to 0</a:t>
            </a: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example obtained is converted into a feature vector of the size same as dictionary. </a:t>
            </a:r>
          </a:p>
          <a:p>
            <a:pPr indent="-304800" lvl="0" marL="457200" rtl="0" algn="l">
              <a:spcBef>
                <a:spcPts val="0"/>
              </a:spcBef>
              <a:buSzPts val="1200"/>
              <a:buChar char="●"/>
            </a:pPr>
            <a:r>
              <a:rPr lang="en" sz="1200"/>
              <a:t>The decision tree created is used to find out the potential features (locations) where the user commits errors.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13" y="3151350"/>
            <a:ext cx="7428375" cy="18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911600" y="1323013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Hidden: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565368" y="216449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Hidden </a:t>
            </a:r>
            <a:r>
              <a:rPr lang="en"/>
              <a:t>Markov</a:t>
            </a:r>
            <a:r>
              <a:rPr lang="en"/>
              <a:t> Model (HMM)</a:t>
            </a:r>
          </a:p>
        </p:txBody>
      </p:sp>
      <p:sp>
        <p:nvSpPr>
          <p:cNvPr id="57" name="Shape 57"/>
          <p:cNvSpPr/>
          <p:nvPr/>
        </p:nvSpPr>
        <p:spPr>
          <a:xfrm>
            <a:off x="2659625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s0</a:t>
            </a:r>
          </a:p>
        </p:txBody>
      </p:sp>
      <p:sp>
        <p:nvSpPr>
          <p:cNvPr id="58" name="Shape 58"/>
          <p:cNvSpPr/>
          <p:nvPr/>
        </p:nvSpPr>
        <p:spPr>
          <a:xfrm>
            <a:off x="4221000" y="1257475"/>
            <a:ext cx="750000" cy="75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s1</a:t>
            </a:r>
          </a:p>
        </p:txBody>
      </p:sp>
      <p:cxnSp>
        <p:nvCxnSpPr>
          <p:cNvPr id="59" name="Shape 59"/>
          <p:cNvCxnSpPr>
            <a:stCxn id="57" idx="4"/>
          </p:cNvCxnSpPr>
          <p:nvPr/>
        </p:nvCxnSpPr>
        <p:spPr>
          <a:xfrm>
            <a:off x="3034625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/>
          <p:nvPr/>
        </p:nvCxnSpPr>
        <p:spPr>
          <a:xfrm>
            <a:off x="4593600" y="2007475"/>
            <a:ext cx="4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/>
          <p:nvPr/>
        </p:nvSpPr>
        <p:spPr>
          <a:xfrm>
            <a:off x="2716475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2" name="Shape 62"/>
          <p:cNvSpPr/>
          <p:nvPr/>
        </p:nvSpPr>
        <p:spPr>
          <a:xfrm>
            <a:off x="4277850" y="2643775"/>
            <a:ext cx="636300" cy="560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O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11600" y="26655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Observation</a:t>
            </a:r>
            <a:r>
              <a:rPr lang="en"/>
              <a:t>:</a:t>
            </a:r>
          </a:p>
        </p:txBody>
      </p:sp>
      <p:cxnSp>
        <p:nvCxnSpPr>
          <p:cNvPr id="64" name="Shape 64"/>
          <p:cNvCxnSpPr>
            <a:stCxn id="58" idx="3"/>
            <a:endCxn id="57" idx="5"/>
          </p:cNvCxnSpPr>
          <p:nvPr/>
        </p:nvCxnSpPr>
        <p:spPr>
          <a:xfrm rot="5400000">
            <a:off x="3814985" y="1382390"/>
            <a:ext cx="600" cy="1031100"/>
          </a:xfrm>
          <a:prstGeom prst="curvedConnector3">
            <a:avLst>
              <a:gd fmla="val 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" name="Shape 65"/>
          <p:cNvCxnSpPr>
            <a:stCxn id="57" idx="7"/>
            <a:endCxn id="58" idx="1"/>
          </p:cNvCxnSpPr>
          <p:nvPr/>
        </p:nvCxnSpPr>
        <p:spPr>
          <a:xfrm flipH="1" rot="-5400000">
            <a:off x="3815040" y="852060"/>
            <a:ext cx="600" cy="1031100"/>
          </a:xfrm>
          <a:prstGeom prst="curvedConnector3">
            <a:avLst>
              <a:gd fmla="val -579933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6" name="Shape 66"/>
          <p:cNvCxnSpPr>
            <a:stCxn id="58" idx="7"/>
            <a:endCxn id="58" idx="5"/>
          </p:cNvCxnSpPr>
          <p:nvPr/>
        </p:nvCxnSpPr>
        <p:spPr>
          <a:xfrm flipH="1" rot="-5400000">
            <a:off x="4596265" y="1632210"/>
            <a:ext cx="530400" cy="600"/>
          </a:xfrm>
          <a:prstGeom prst="curvedConnector5">
            <a:avLst>
              <a:gd fmla="val -65603" name="adj1"/>
              <a:gd fmla="val 142022493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stCxn id="57" idx="1"/>
            <a:endCxn id="57" idx="3"/>
          </p:cNvCxnSpPr>
          <p:nvPr/>
        </p:nvCxnSpPr>
        <p:spPr>
          <a:xfrm flipH="1" rot="-5400000">
            <a:off x="2504560" y="1632210"/>
            <a:ext cx="530400" cy="600"/>
          </a:xfrm>
          <a:prstGeom prst="curvedConnector5">
            <a:avLst>
              <a:gd fmla="val -65603" name="adj1"/>
              <a:gd fmla="val -105268326" name="adj2"/>
              <a:gd fmla="val 16559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 txBox="1"/>
          <p:nvPr/>
        </p:nvSpPr>
        <p:spPr>
          <a:xfrm>
            <a:off x="3592275" y="7483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638625" y="21604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T2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13300" y="1335550"/>
            <a:ext cx="2984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T3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798775" y="132300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59200" y="3923900"/>
            <a:ext cx="4800" cy="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67250" y="3462150"/>
            <a:ext cx="6563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O={1,0}, 1: if participant is at optimal path, 0: otherwise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S0: participant understand the problem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S1: participant doesn’t understand the problem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T: transitions. T1: s0 to s1, T2: s1 to s0, T3: s1 to s1, T4: s0 to s0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Algorithm: Forward-backward algorithm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Input example: 1,1,1,1,1,0,1,0,0,0,0,1, sequential decisions made by participant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Output example: s0,s0,s1,s0,s1,s0, state predict at each observed step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906088" y="748375"/>
            <a:ext cx="2037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Assumption: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Shortest Path Alg is implemented to convert original location data into binary: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37" y="2171125"/>
            <a:ext cx="1150525" cy="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7777150" y="3046850"/>
            <a:ext cx="295500" cy="41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650" y="3572575"/>
            <a:ext cx="1150525" cy="1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84093" y="1591574"/>
            <a:ext cx="8659800" cy="318600"/>
          </a:xfrm>
          <a:prstGeom prst="rect">
            <a:avLst/>
          </a:prstGeom>
        </p:spPr>
        <p:txBody>
          <a:bodyPr anchorCtr="1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84093" y="2066182"/>
            <a:ext cx="8659800" cy="323100"/>
          </a:xfrm>
          <a:prstGeom prst="rect">
            <a:avLst/>
          </a:prstGeom>
        </p:spPr>
        <p:txBody>
          <a:bodyPr anchorCtr="1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brand 2014">
      <a:dk1>
        <a:srgbClr val="000000"/>
      </a:dk1>
      <a:lt1>
        <a:srgbClr val="FFFFFF"/>
      </a:lt1>
      <a:dk2>
        <a:srgbClr val="B67233"/>
      </a:dk2>
      <a:lt2>
        <a:srgbClr val="EDDCCC"/>
      </a:lt2>
      <a:accent1>
        <a:srgbClr val="981E32"/>
      </a:accent1>
      <a:accent2>
        <a:srgbClr val="5E6A71"/>
      </a:accent2>
      <a:accent3>
        <a:srgbClr val="C60C30"/>
      </a:accent3>
      <a:accent4>
        <a:srgbClr val="C69214"/>
      </a:accent4>
      <a:accent5>
        <a:srgbClr val="4F868E"/>
      </a:accent5>
      <a:accent6>
        <a:srgbClr val="8F7E35"/>
      </a:accent6>
      <a:hlink>
        <a:srgbClr val="C60C30"/>
      </a:hlink>
      <a:folHlink>
        <a:srgbClr val="5E6A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