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
      <p:font typeface="Maven Pro"/>
      <p:regular r:id="rId33"/>
      <p:bold r:id="rId34"/>
    </p:embeddedFont>
    <p:embeddedFont>
      <p:font typeface="Work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37AE74-665C-4918-995E-B7AED3AE4853}">
  <a:tblStyle styleId="{EC37AE74-665C-4918-995E-B7AED3AE48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6FE504-46AA-4ADA-853C-1464919C7EE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WorkSans-regular.fntdata"/><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Work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3a1a2cf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a1a2cf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3a1a2cf3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3a1a2cf3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3a1a2cf38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a1a2cf38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3a1a2cf38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a1a2cf3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3a1a2cf38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a1a2cf38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3a1a2cf38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a1a2cf38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3a1a2cf3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3a1a2cf3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3a1a2cf38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3a1a2cf38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3a1a2cf3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a1a2cf3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3a1a2cf3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a1a2cf3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3a1a2cf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a1a2cf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3a1a2cf3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a1a2cf3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3a1a2cf3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a1a2cf3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3a1a2cf38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a1a2cf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groupby(['business_id'])['stars'].agg('count') --&gt;pivot_table → merge business and review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3a1a2cf3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a1a2cf3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3a1a2cf3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3a1a2cf3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 gave 15% more reviews than men &amp; 30% more women had joined yelp since 2012 every year with 2007 having equal account creation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33a1a2cf3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3a1a2cf3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skewed, 80% is open, attributes such as review_count, medianStars, mean stars, checkin count were more significant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344950" y="2374175"/>
            <a:ext cx="3597024" cy="1749775"/>
          </a:xfrm>
          <a:prstGeom prst="rect">
            <a:avLst/>
          </a:prstGeom>
          <a:noFill/>
          <a:ln>
            <a:noFill/>
          </a:ln>
        </p:spPr>
      </p:pic>
      <p:sp>
        <p:nvSpPr>
          <p:cNvPr id="278" name="Google Shape;278;p13"/>
          <p:cNvSpPr txBox="1"/>
          <p:nvPr>
            <p:ph type="ctrTitle"/>
          </p:nvPr>
        </p:nvSpPr>
        <p:spPr>
          <a:xfrm>
            <a:off x="867000" y="693700"/>
            <a:ext cx="7410000" cy="136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PREDICTING RESTAURANT SUCCESS BASED ON YELP DATASET</a:t>
            </a:r>
            <a:endParaRPr sz="3000"/>
          </a:p>
        </p:txBody>
      </p:sp>
      <p:sp>
        <p:nvSpPr>
          <p:cNvPr id="279" name="Google Shape;279;p13"/>
          <p:cNvSpPr txBox="1"/>
          <p:nvPr>
            <p:ph idx="1" type="subTitle"/>
          </p:nvPr>
        </p:nvSpPr>
        <p:spPr>
          <a:xfrm>
            <a:off x="3642825" y="2759700"/>
            <a:ext cx="5183100" cy="20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r">
              <a:spcBef>
                <a:spcPts val="0"/>
              </a:spcBef>
              <a:spcAft>
                <a:spcPts val="0"/>
              </a:spcAft>
              <a:buNone/>
            </a:pPr>
            <a:r>
              <a:rPr lang="en" sz="2600"/>
              <a:t>Team Watson</a:t>
            </a:r>
            <a:endParaRPr sz="2600"/>
          </a:p>
          <a:p>
            <a:pPr indent="0" lvl="0" marL="0" rtl="0" algn="r">
              <a:spcBef>
                <a:spcPts val="0"/>
              </a:spcBef>
              <a:spcAft>
                <a:spcPts val="0"/>
              </a:spcAft>
              <a:buNone/>
            </a:pPr>
            <a:r>
              <a:rPr lang="en" sz="2400"/>
              <a:t>	Shivani Mangal (012530362)</a:t>
            </a:r>
            <a:endParaRPr sz="2400"/>
          </a:p>
          <a:p>
            <a:pPr indent="457200" lvl="0" marL="0" rtl="0" algn="r">
              <a:spcBef>
                <a:spcPts val="0"/>
              </a:spcBef>
              <a:spcAft>
                <a:spcPts val="0"/>
              </a:spcAft>
              <a:buClr>
                <a:srgbClr val="000000"/>
              </a:buClr>
              <a:buSzPts val="1100"/>
              <a:buFont typeface="Arial"/>
              <a:buNone/>
            </a:pPr>
            <a:r>
              <a:rPr lang="en" sz="2400"/>
              <a:t>Hemang Behl (013734214)</a:t>
            </a:r>
            <a:endParaRPr sz="2400"/>
          </a:p>
          <a:p>
            <a:pPr indent="457200" lvl="0" marL="0" rtl="0" algn="r">
              <a:spcBef>
                <a:spcPts val="0"/>
              </a:spcBef>
              <a:spcAft>
                <a:spcPts val="0"/>
              </a:spcAft>
              <a:buNone/>
            </a:pPr>
            <a:r>
              <a:rPr lang="en" sz="2400"/>
              <a:t>Prajwal Venkatesh (012557792)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22"/>
          <p:cNvPicPr preferRelativeResize="0"/>
          <p:nvPr/>
        </p:nvPicPr>
        <p:blipFill>
          <a:blip r:embed="rId3">
            <a:alphaModFix/>
          </a:blip>
          <a:stretch>
            <a:fillRect/>
          </a:stretch>
        </p:blipFill>
        <p:spPr>
          <a:xfrm>
            <a:off x="4064450" y="1067625"/>
            <a:ext cx="5079550" cy="3658350"/>
          </a:xfrm>
          <a:prstGeom prst="rect">
            <a:avLst/>
          </a:prstGeom>
          <a:noFill/>
          <a:ln>
            <a:noFill/>
          </a:ln>
        </p:spPr>
      </p:pic>
      <p:sp>
        <p:nvSpPr>
          <p:cNvPr id="343" name="Google Shape;343;p22"/>
          <p:cNvSpPr txBox="1"/>
          <p:nvPr>
            <p:ph idx="4294967295" type="title"/>
          </p:nvPr>
        </p:nvSpPr>
        <p:spPr>
          <a:xfrm>
            <a:off x="315850" y="218525"/>
            <a:ext cx="72105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We are able to predict whether a business will close or not with a F1-score of 73.1%</a:t>
            </a:r>
            <a:endParaRPr sz="2400">
              <a:solidFill>
                <a:srgbClr val="434343"/>
              </a:solidFill>
            </a:endParaRPr>
          </a:p>
          <a:p>
            <a:pPr indent="0" lvl="0" marL="0" rtl="0" algn="l">
              <a:spcBef>
                <a:spcPts val="0"/>
              </a:spcBef>
              <a:spcAft>
                <a:spcPts val="0"/>
              </a:spcAft>
              <a:buNone/>
            </a:pPr>
            <a:r>
              <a:t/>
            </a:r>
            <a:endParaRPr sz="2400">
              <a:solidFill>
                <a:srgbClr val="434343"/>
              </a:solidFill>
            </a:endParaRPr>
          </a:p>
        </p:txBody>
      </p:sp>
      <p:graphicFrame>
        <p:nvGraphicFramePr>
          <p:cNvPr id="344" name="Google Shape;344;p22"/>
          <p:cNvGraphicFramePr/>
          <p:nvPr/>
        </p:nvGraphicFramePr>
        <p:xfrm>
          <a:off x="45825" y="1617425"/>
          <a:ext cx="3000000" cy="3000000"/>
        </p:xfrm>
        <a:graphic>
          <a:graphicData uri="http://schemas.openxmlformats.org/drawingml/2006/table">
            <a:tbl>
              <a:tblPr>
                <a:noFill/>
                <a:tableStyleId>{C26FE504-46AA-4ADA-853C-1464919C7EE5}</a:tableStyleId>
              </a:tblPr>
              <a:tblGrid>
                <a:gridCol w="2381325"/>
                <a:gridCol w="768825"/>
                <a:gridCol w="820000"/>
              </a:tblGrid>
              <a:tr h="377275">
                <a:tc>
                  <a:txBody>
                    <a:bodyPr>
                      <a:noAutofit/>
                    </a:bodyPr>
                    <a:lstStyle/>
                    <a:p>
                      <a:pPr indent="171450" lvl="0" marL="0" rtl="0" algn="l">
                        <a:spcBef>
                          <a:spcPts val="0"/>
                        </a:spcBef>
                        <a:spcAft>
                          <a:spcPts val="0"/>
                        </a:spcAft>
                        <a:buNone/>
                      </a:pPr>
                      <a:r>
                        <a:rPr b="1" lang="en" sz="1100">
                          <a:latin typeface="Calibri"/>
                          <a:ea typeface="Calibri"/>
                          <a:cs typeface="Calibri"/>
                          <a:sym typeface="Calibri"/>
                        </a:rPr>
                        <a:t>MODEL</a:t>
                      </a:r>
                      <a:endParaRPr b="1" sz="1100">
                        <a:latin typeface="Calibri"/>
                        <a:ea typeface="Calibri"/>
                        <a:cs typeface="Calibri"/>
                        <a:sym typeface="Calibri"/>
                      </a:endParaRPr>
                    </a:p>
                  </a:txBody>
                  <a:tcPr marT="0" marB="0" marR="0" marL="0">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b="1" lang="en" sz="1100">
                          <a:latin typeface="Calibri"/>
                          <a:ea typeface="Calibri"/>
                          <a:cs typeface="Calibri"/>
                          <a:sym typeface="Calibri"/>
                        </a:rPr>
                        <a:t>F1 score</a:t>
                      </a:r>
                      <a:endParaRPr b="1" sz="1100">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b="1" lang="en" sz="1100">
                          <a:latin typeface="Calibri"/>
                          <a:ea typeface="Calibri"/>
                          <a:cs typeface="Calibri"/>
                          <a:sym typeface="Calibri"/>
                        </a:rPr>
                        <a:t>F1- SMOTE</a:t>
                      </a:r>
                      <a:endParaRPr b="1"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2450">
                <a:tc>
                  <a:txBody>
                    <a:bodyPr>
                      <a:noAutofit/>
                    </a:bodyPr>
                    <a:lstStyle/>
                    <a:p>
                      <a:pPr indent="171450" lvl="0" marL="0" rtl="0" algn="l">
                        <a:spcBef>
                          <a:spcPts val="0"/>
                        </a:spcBef>
                        <a:spcAft>
                          <a:spcPts val="0"/>
                        </a:spcAft>
                        <a:buNone/>
                      </a:pPr>
                      <a:r>
                        <a:rPr lang="en" sz="1100">
                          <a:latin typeface="Calibri"/>
                          <a:ea typeface="Calibri"/>
                          <a:cs typeface="Calibri"/>
                          <a:sym typeface="Calibri"/>
                        </a:rPr>
                        <a:t>Logistic Regression</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45.38</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62.66</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9125">
                <a:tc>
                  <a:txBody>
                    <a:bodyPr>
                      <a:noAutofit/>
                    </a:bodyPr>
                    <a:lstStyle/>
                    <a:p>
                      <a:pPr indent="171450" lvl="0" marL="0" rtl="0" algn="l">
                        <a:spcBef>
                          <a:spcPts val="0"/>
                        </a:spcBef>
                        <a:spcAft>
                          <a:spcPts val="0"/>
                        </a:spcAft>
                        <a:buNone/>
                      </a:pPr>
                      <a:r>
                        <a:rPr lang="en" sz="1100">
                          <a:latin typeface="Calibri"/>
                          <a:ea typeface="Calibri"/>
                          <a:cs typeface="Calibri"/>
                          <a:sym typeface="Calibri"/>
                        </a:rPr>
                        <a:t>XGBoost classifier</a:t>
                      </a:r>
                      <a:endParaRPr sz="1100">
                        <a:latin typeface="Calibri"/>
                        <a:ea typeface="Calibri"/>
                        <a:cs typeface="Calibri"/>
                        <a:sym typeface="Calibri"/>
                      </a:endParaRPr>
                    </a:p>
                    <a:p>
                      <a:pPr indent="171450" lvl="0" marL="0" rtl="0" algn="l">
                        <a:spcBef>
                          <a:spcPts val="0"/>
                        </a:spcBef>
                        <a:spcAft>
                          <a:spcPts val="0"/>
                        </a:spcAft>
                        <a:buNone/>
                      </a:pPr>
                      <a:r>
                        <a:rPr lang="en" sz="1100">
                          <a:latin typeface="Calibri"/>
                          <a:ea typeface="Calibri"/>
                          <a:cs typeface="Calibri"/>
                          <a:sym typeface="Calibri"/>
                        </a:rPr>
                        <a:t>max_depth=7, min_child_weight=1</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45.68</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73.10</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8725">
                <a:tc>
                  <a:txBody>
                    <a:bodyPr>
                      <a:noAutofit/>
                    </a:bodyPr>
                    <a:lstStyle/>
                    <a:p>
                      <a:pPr indent="171450" lvl="0" marL="0" rtl="0" algn="l">
                        <a:spcBef>
                          <a:spcPts val="0"/>
                        </a:spcBef>
                        <a:spcAft>
                          <a:spcPts val="0"/>
                        </a:spcAft>
                        <a:buNone/>
                      </a:pPr>
                      <a:r>
                        <a:rPr lang="en" sz="1100">
                          <a:latin typeface="Calibri"/>
                          <a:ea typeface="Calibri"/>
                          <a:cs typeface="Calibri"/>
                          <a:sym typeface="Calibri"/>
                        </a:rPr>
                        <a:t>Random Forest classifier</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   min_samples_split=2, n_estimators=10,</a:t>
                      </a:r>
                      <a:br>
                        <a:rPr lang="en" sz="1100">
                          <a:latin typeface="Calibri"/>
                          <a:ea typeface="Calibri"/>
                          <a:cs typeface="Calibri"/>
                          <a:sym typeface="Calibri"/>
                        </a:rPr>
                      </a:br>
                      <a:r>
                        <a:rPr lang="en" sz="1100">
                          <a:latin typeface="Calibri"/>
                          <a:ea typeface="Calibri"/>
                          <a:cs typeface="Calibri"/>
                          <a:sym typeface="Calibri"/>
                        </a:rPr>
                        <a:t>   min_samples_leaf=1</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51.77</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72.39</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7725">
                <a:tc>
                  <a:txBody>
                    <a:bodyPr>
                      <a:noAutofit/>
                    </a:bodyPr>
                    <a:lstStyle/>
                    <a:p>
                      <a:pPr indent="171450" lvl="0" marL="0" rtl="0" algn="l">
                        <a:spcBef>
                          <a:spcPts val="0"/>
                        </a:spcBef>
                        <a:spcAft>
                          <a:spcPts val="0"/>
                        </a:spcAft>
                        <a:buNone/>
                      </a:pPr>
                      <a:r>
                        <a:rPr lang="en" sz="1100">
                          <a:latin typeface="Calibri"/>
                          <a:ea typeface="Calibri"/>
                          <a:cs typeface="Calibri"/>
                          <a:sym typeface="Calibri"/>
                        </a:rPr>
                        <a:t>Linear SVC</a:t>
                      </a:r>
                      <a:endParaRPr sz="1100">
                        <a:latin typeface="Calibri"/>
                        <a:ea typeface="Calibri"/>
                        <a:cs typeface="Calibri"/>
                        <a:sym typeface="Calibri"/>
                      </a:endParaRPr>
                    </a:p>
                    <a:p>
                      <a:pPr indent="171450" lvl="0" marL="0" rtl="0" algn="l">
                        <a:spcBef>
                          <a:spcPts val="0"/>
                        </a:spcBef>
                        <a:spcAft>
                          <a:spcPts val="0"/>
                        </a:spcAft>
                        <a:buNone/>
                      </a:pPr>
                      <a:r>
                        <a:rPr lang="en" sz="1100">
                          <a:latin typeface="Calibri"/>
                          <a:ea typeface="Calibri"/>
                          <a:cs typeface="Calibri"/>
                          <a:sym typeface="Calibri"/>
                        </a:rPr>
                        <a:t>loss ='hinge', penalty=’l2’, tol=0.0001</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45.36</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32.39</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3450">
                <a:tc>
                  <a:txBody>
                    <a:bodyPr>
                      <a:noAutofit/>
                    </a:bodyPr>
                    <a:lstStyle/>
                    <a:p>
                      <a:pPr indent="171450" lvl="0" marL="0" rtl="0" algn="l">
                        <a:spcBef>
                          <a:spcPts val="0"/>
                        </a:spcBef>
                        <a:spcAft>
                          <a:spcPts val="0"/>
                        </a:spcAft>
                        <a:buNone/>
                      </a:pPr>
                      <a:r>
                        <a:rPr lang="en" sz="1100">
                          <a:latin typeface="Calibri"/>
                          <a:ea typeface="Calibri"/>
                          <a:cs typeface="Calibri"/>
                          <a:sym typeface="Calibri"/>
                        </a:rPr>
                        <a:t>KNeighbors Classifier</a:t>
                      </a:r>
                      <a:endParaRPr sz="1100">
                        <a:latin typeface="Calibri"/>
                        <a:ea typeface="Calibri"/>
                        <a:cs typeface="Calibri"/>
                        <a:sym typeface="Calibri"/>
                      </a:endParaRPr>
                    </a:p>
                    <a:p>
                      <a:pPr indent="171450" lvl="0" marL="0" rtl="0" algn="l">
                        <a:spcBef>
                          <a:spcPts val="0"/>
                        </a:spcBef>
                        <a:spcAft>
                          <a:spcPts val="0"/>
                        </a:spcAft>
                        <a:buNone/>
                      </a:pPr>
                      <a:r>
                        <a:rPr lang="en" sz="1100">
                          <a:latin typeface="Calibri"/>
                          <a:ea typeface="Calibri"/>
                          <a:cs typeface="Calibri"/>
                          <a:sym typeface="Calibri"/>
                        </a:rPr>
                        <a:t>n_neighbors=1, metric=’minkowski’</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53.08</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noAutofit/>
                    </a:bodyPr>
                    <a:lstStyle/>
                    <a:p>
                      <a:pPr indent="171450" lvl="0" marL="0" rtl="0" algn="l">
                        <a:spcBef>
                          <a:spcPts val="0"/>
                        </a:spcBef>
                        <a:spcAft>
                          <a:spcPts val="0"/>
                        </a:spcAft>
                        <a:buNone/>
                      </a:pPr>
                      <a:r>
                        <a:rPr lang="en" sz="1100">
                          <a:latin typeface="Calibri"/>
                          <a:ea typeface="Calibri"/>
                          <a:cs typeface="Calibri"/>
                          <a:sym typeface="Calibri"/>
                        </a:rPr>
                        <a:t>65.25</a:t>
                      </a:r>
                      <a:endParaRPr sz="11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6942300" cy="7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Geo-Location and Cuisine Analysis </a:t>
            </a:r>
            <a:endParaRPr/>
          </a:p>
        </p:txBody>
      </p:sp>
      <p:sp>
        <p:nvSpPr>
          <p:cNvPr id="350" name="Google Shape;350;p23"/>
          <p:cNvSpPr txBox="1"/>
          <p:nvPr/>
        </p:nvSpPr>
        <p:spPr>
          <a:xfrm>
            <a:off x="1217100" y="1413875"/>
            <a:ext cx="74037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“Where should I open my next sandwich shop?”</a:t>
            </a:r>
            <a:endParaRPr i="1" sz="1800"/>
          </a:p>
          <a:p>
            <a:pPr indent="0" lvl="0" marL="0" rtl="0" algn="l">
              <a:spcBef>
                <a:spcPts val="0"/>
              </a:spcBef>
              <a:spcAft>
                <a:spcPts val="0"/>
              </a:spcAft>
              <a:buNone/>
            </a:pPr>
            <a:r>
              <a:rPr i="1" lang="en" sz="1800"/>
              <a:t>“Should I open a chipotle, next to Agave?”</a:t>
            </a:r>
            <a:endParaRPr i="1" sz="1800"/>
          </a:p>
        </p:txBody>
      </p:sp>
      <p:sp>
        <p:nvSpPr>
          <p:cNvPr id="351" name="Google Shape;351;p23"/>
          <p:cNvSpPr txBox="1"/>
          <p:nvPr/>
        </p:nvSpPr>
        <p:spPr>
          <a:xfrm>
            <a:off x="681000" y="2239750"/>
            <a:ext cx="7939800" cy="259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Manual site selection - a baffling problem</a:t>
            </a:r>
            <a:endParaRPr sz="1800"/>
          </a:p>
          <a:p>
            <a:pPr indent="-342900" lvl="0" marL="457200" rtl="0" algn="l">
              <a:spcBef>
                <a:spcPts val="0"/>
              </a:spcBef>
              <a:spcAft>
                <a:spcPts val="0"/>
              </a:spcAft>
              <a:buSzPts val="1800"/>
              <a:buChar char="●"/>
            </a:pPr>
            <a:r>
              <a:rPr lang="en" sz="1800"/>
              <a:t>Quantify hard to quatify data like willingness to travel</a:t>
            </a:r>
            <a:endParaRPr sz="1800"/>
          </a:p>
          <a:p>
            <a:pPr indent="-342900" lvl="0" marL="457200" rtl="0" algn="l">
              <a:spcBef>
                <a:spcPts val="0"/>
              </a:spcBef>
              <a:spcAft>
                <a:spcPts val="0"/>
              </a:spcAft>
              <a:buSzPts val="1800"/>
              <a:buChar char="●"/>
            </a:pPr>
            <a:r>
              <a:rPr lang="en" sz="1800"/>
              <a:t>Use these to predict demand</a:t>
            </a:r>
            <a:endParaRPr sz="1800"/>
          </a:p>
          <a:p>
            <a:pPr indent="-342900" lvl="0" marL="457200" rtl="0" algn="l">
              <a:spcBef>
                <a:spcPts val="0"/>
              </a:spcBef>
              <a:spcAft>
                <a:spcPts val="0"/>
              </a:spcAft>
              <a:buSzPts val="1800"/>
              <a:buChar char="●"/>
            </a:pPr>
            <a:r>
              <a:rPr lang="en" sz="1800"/>
              <a:t>Using Geo-location from yelp</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Done on Geo Location &amp; Cuisine Data</a:t>
            </a:r>
            <a:endParaRPr/>
          </a:p>
        </p:txBody>
      </p:sp>
      <p:sp>
        <p:nvSpPr>
          <p:cNvPr id="357" name="Google Shape;357;p24"/>
          <p:cNvSpPr txBox="1"/>
          <p:nvPr/>
        </p:nvSpPr>
        <p:spPr>
          <a:xfrm>
            <a:off x="782425" y="1834050"/>
            <a:ext cx="7722600" cy="289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Cuisine to Stars Correlation</a:t>
            </a:r>
            <a:endParaRPr sz="1800"/>
          </a:p>
          <a:p>
            <a:pPr indent="-342900" lvl="0" marL="457200" rtl="0" algn="l">
              <a:spcBef>
                <a:spcPts val="0"/>
              </a:spcBef>
              <a:spcAft>
                <a:spcPts val="0"/>
              </a:spcAft>
              <a:buSzPts val="1800"/>
              <a:buAutoNum type="arabicPeriod"/>
            </a:pPr>
            <a:r>
              <a:rPr lang="en" sz="1800"/>
              <a:t>Location to Stars Correlation</a:t>
            </a:r>
            <a:endParaRPr sz="1800"/>
          </a:p>
          <a:p>
            <a:pPr indent="-342900" lvl="0" marL="457200" rtl="0" algn="l">
              <a:spcBef>
                <a:spcPts val="0"/>
              </a:spcBef>
              <a:spcAft>
                <a:spcPts val="0"/>
              </a:spcAft>
              <a:buSzPts val="1800"/>
              <a:buAutoNum type="arabicPeriod"/>
            </a:pPr>
            <a:r>
              <a:rPr lang="en" sz="1800"/>
              <a:t>Finding best postal codes for restaurants</a:t>
            </a:r>
            <a:endParaRPr sz="1800"/>
          </a:p>
          <a:p>
            <a:pPr indent="-342900" lvl="0" marL="457200" rtl="0" algn="l">
              <a:spcBef>
                <a:spcPts val="0"/>
              </a:spcBef>
              <a:spcAft>
                <a:spcPts val="0"/>
              </a:spcAft>
              <a:buSzPts val="1800"/>
              <a:buAutoNum type="arabicPeriod"/>
            </a:pPr>
            <a:r>
              <a:rPr lang="en" sz="1800"/>
              <a:t>Clustering Lat/Lon to identify closeby business</a:t>
            </a:r>
            <a:endParaRPr sz="1800"/>
          </a:p>
          <a:p>
            <a:pPr indent="-342900" lvl="0" marL="457200" rtl="0" algn="l">
              <a:spcBef>
                <a:spcPts val="0"/>
              </a:spcBef>
              <a:spcAft>
                <a:spcPts val="0"/>
              </a:spcAft>
              <a:buSzPts val="1800"/>
              <a:buAutoNum type="arabicPeriod"/>
            </a:pPr>
            <a:r>
              <a:rPr lang="en" sz="1800"/>
              <a:t>Classification of restaurant based on location based features</a:t>
            </a:r>
            <a:endParaRPr sz="1800"/>
          </a:p>
          <a:p>
            <a:pPr indent="-342900" lvl="0" marL="457200" rtl="0" algn="l">
              <a:spcBef>
                <a:spcPts val="0"/>
              </a:spcBef>
              <a:spcAft>
                <a:spcPts val="0"/>
              </a:spcAft>
              <a:buSzPts val="1800"/>
              <a:buAutoNum type="arabicPeriod"/>
            </a:pPr>
            <a:r>
              <a:rPr lang="en" sz="1800"/>
              <a:t>Classification of restaurant based on location feautures and cuisine features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99800" cy="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Count of nearby restaurant with similar users visiting</a:t>
            </a:r>
            <a:endParaRPr sz="2500"/>
          </a:p>
        </p:txBody>
      </p:sp>
      <p:pic>
        <p:nvPicPr>
          <p:cNvPr id="363" name="Google Shape;363;p25"/>
          <p:cNvPicPr preferRelativeResize="0"/>
          <p:nvPr/>
        </p:nvPicPr>
        <p:blipFill>
          <a:blip r:embed="rId3">
            <a:alphaModFix/>
          </a:blip>
          <a:stretch>
            <a:fillRect/>
          </a:stretch>
        </p:blipFill>
        <p:spPr>
          <a:xfrm>
            <a:off x="1847575" y="1435975"/>
            <a:ext cx="5295400" cy="334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69984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Cuisine to Stars Correlation</a:t>
            </a:r>
            <a:endParaRPr/>
          </a:p>
        </p:txBody>
      </p:sp>
      <p:pic>
        <p:nvPicPr>
          <p:cNvPr id="369" name="Google Shape;369;p26"/>
          <p:cNvPicPr preferRelativeResize="0"/>
          <p:nvPr/>
        </p:nvPicPr>
        <p:blipFill>
          <a:blip r:embed="rId3">
            <a:alphaModFix/>
          </a:blip>
          <a:stretch>
            <a:fillRect/>
          </a:stretch>
        </p:blipFill>
        <p:spPr>
          <a:xfrm>
            <a:off x="1558625" y="1239975"/>
            <a:ext cx="6026749" cy="381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 Analysis of Decision Trees </a:t>
            </a:r>
            <a:endParaRPr/>
          </a:p>
        </p:txBody>
      </p:sp>
      <p:pic>
        <p:nvPicPr>
          <p:cNvPr id="375" name="Google Shape;375;p27"/>
          <p:cNvPicPr preferRelativeResize="0"/>
          <p:nvPr/>
        </p:nvPicPr>
        <p:blipFill>
          <a:blip r:embed="rId3">
            <a:alphaModFix/>
          </a:blip>
          <a:stretch>
            <a:fillRect/>
          </a:stretch>
        </p:blipFill>
        <p:spPr>
          <a:xfrm>
            <a:off x="152400" y="1750275"/>
            <a:ext cx="4327474" cy="2535774"/>
          </a:xfrm>
          <a:prstGeom prst="rect">
            <a:avLst/>
          </a:prstGeom>
          <a:noFill/>
          <a:ln>
            <a:noFill/>
          </a:ln>
        </p:spPr>
      </p:pic>
      <p:pic>
        <p:nvPicPr>
          <p:cNvPr id="376" name="Google Shape;376;p27"/>
          <p:cNvPicPr preferRelativeResize="0"/>
          <p:nvPr/>
        </p:nvPicPr>
        <p:blipFill>
          <a:blip r:embed="rId4">
            <a:alphaModFix/>
          </a:blip>
          <a:stretch>
            <a:fillRect/>
          </a:stretch>
        </p:blipFill>
        <p:spPr>
          <a:xfrm>
            <a:off x="4383400" y="1797863"/>
            <a:ext cx="4168950" cy="2440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graphicFrame>
        <p:nvGraphicFramePr>
          <p:cNvPr id="382" name="Google Shape;382;p28"/>
          <p:cNvGraphicFramePr/>
          <p:nvPr/>
        </p:nvGraphicFramePr>
        <p:xfrm>
          <a:off x="1065650" y="1387975"/>
          <a:ext cx="3000000" cy="3000000"/>
        </p:xfrm>
        <a:graphic>
          <a:graphicData uri="http://schemas.openxmlformats.org/drawingml/2006/table">
            <a:tbl>
              <a:tblPr>
                <a:noFill/>
                <a:tableStyleId>{C26FE504-46AA-4ADA-853C-1464919C7EE5}</a:tableStyleId>
              </a:tblPr>
              <a:tblGrid>
                <a:gridCol w="1548800"/>
                <a:gridCol w="2079200"/>
                <a:gridCol w="3787125"/>
              </a:tblGrid>
              <a:tr h="387875">
                <a:tc rowSpan="5">
                  <a:txBody>
                    <a:bodyPr>
                      <a:noAutofit/>
                    </a:bodyPr>
                    <a:lstStyle/>
                    <a:p>
                      <a:pPr indent="0" lvl="0" marL="0" rtl="0" algn="ctr">
                        <a:spcBef>
                          <a:spcPts val="0"/>
                        </a:spcBef>
                        <a:spcAft>
                          <a:spcPts val="0"/>
                        </a:spcAft>
                        <a:buNone/>
                      </a:pPr>
                      <a:r>
                        <a:rPr b="1" lang="en" sz="1100">
                          <a:latin typeface="Times New Roman"/>
                          <a:ea typeface="Times New Roman"/>
                          <a:cs typeface="Times New Roman"/>
                          <a:sym typeface="Times New Roman"/>
                        </a:rPr>
                        <a:t>Location and Cuisine Features affecting Star Rating(Analysis metric: accuracy)</a:t>
                      </a:r>
                      <a:endParaRPr b="1"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Decision Tree</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0.65</a:t>
                      </a:r>
                      <a:endParaRPr sz="1100">
                        <a:latin typeface="Times New Roman"/>
                        <a:ea typeface="Times New Roman"/>
                        <a:cs typeface="Times New Roman"/>
                        <a:sym typeface="Times New Roman"/>
                      </a:endParaRPr>
                    </a:p>
                  </a:txBody>
                  <a:tcPr marT="0" marB="0" marR="0" marL="0"/>
                </a:tc>
              </a:tr>
              <a:tr h="387875">
                <a:tc vMerge="1"/>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Lasso Regression</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0.695</a:t>
                      </a:r>
                      <a:endParaRPr sz="1100">
                        <a:latin typeface="Times New Roman"/>
                        <a:ea typeface="Times New Roman"/>
                        <a:cs typeface="Times New Roman"/>
                        <a:sym typeface="Times New Roman"/>
                      </a:endParaRPr>
                    </a:p>
                  </a:txBody>
                  <a:tcPr marT="0" marB="0" marR="0" marL="0"/>
                </a:tc>
              </a:tr>
              <a:tr h="387875">
                <a:tc vMerge="1"/>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Gradient Boosted Tree</a:t>
                      </a:r>
                      <a:endParaRPr b="1"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0.75034</a:t>
                      </a:r>
                      <a:endParaRPr b="1" sz="1100">
                        <a:latin typeface="Times New Roman"/>
                        <a:ea typeface="Times New Roman"/>
                        <a:cs typeface="Times New Roman"/>
                        <a:sym typeface="Times New Roman"/>
                      </a:endParaRPr>
                    </a:p>
                  </a:txBody>
                  <a:tcPr marT="0" marB="0" marR="0" marL="0"/>
                </a:tc>
              </a:tr>
              <a:tr h="410725">
                <a:tc vMerge="1"/>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SVC</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000">
                          <a:latin typeface="Times New Roman"/>
                          <a:ea typeface="Times New Roman"/>
                          <a:cs typeface="Times New Roman"/>
                          <a:sym typeface="Times New Roman"/>
                        </a:rPr>
                        <a:t>0.745</a:t>
                      </a:r>
                      <a:endParaRPr sz="1100">
                        <a:latin typeface="Times New Roman"/>
                        <a:ea typeface="Times New Roman"/>
                        <a:cs typeface="Times New Roman"/>
                        <a:sym typeface="Times New Roman"/>
                      </a:endParaRPr>
                    </a:p>
                  </a:txBody>
                  <a:tcPr marT="0" marB="0" marR="0" marL="0"/>
                </a:tc>
              </a:tr>
              <a:tr h="342275">
                <a:tc vMerge="1"/>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Random Forest Classifier</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0.712</a:t>
                      </a:r>
                      <a:endParaRPr sz="1100">
                        <a:latin typeface="Times New Roman"/>
                        <a:ea typeface="Times New Roman"/>
                        <a:cs typeface="Times New Roman"/>
                        <a:sym typeface="Times New Roman"/>
                      </a:endParaRPr>
                    </a:p>
                  </a:txBody>
                  <a:tcPr marT="0" marB="0" marR="0" marL="0"/>
                </a:tc>
              </a:tr>
              <a:tr h="387875">
                <a:tc rowSpan="4">
                  <a:txBody>
                    <a:bodyPr>
                      <a:noAutofit/>
                    </a:bodyPr>
                    <a:lstStyle/>
                    <a:p>
                      <a:pPr indent="0" lvl="0" marL="0" rtl="0" algn="ctr">
                        <a:spcBef>
                          <a:spcPts val="0"/>
                        </a:spcBef>
                        <a:spcAft>
                          <a:spcPts val="0"/>
                        </a:spcAft>
                        <a:buNone/>
                      </a:pPr>
                      <a:r>
                        <a:rPr b="1" lang="en" sz="1100">
                          <a:latin typeface="Times New Roman"/>
                          <a:ea typeface="Times New Roman"/>
                          <a:cs typeface="Times New Roman"/>
                          <a:sym typeface="Times New Roman"/>
                        </a:rPr>
                        <a:t>Cuisine Features affecting star rating( Analysis Metric Used: Accuracy)</a:t>
                      </a:r>
                      <a:endParaRPr b="1"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Decision Tree</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0.746</a:t>
                      </a:r>
                      <a:endParaRPr sz="1100">
                        <a:latin typeface="Times New Roman"/>
                        <a:ea typeface="Times New Roman"/>
                        <a:cs typeface="Times New Roman"/>
                        <a:sym typeface="Times New Roman"/>
                      </a:endParaRPr>
                    </a:p>
                  </a:txBody>
                  <a:tcPr marT="0" marB="0" marR="0" marL="0"/>
                </a:tc>
              </a:tr>
              <a:tr h="387875">
                <a:tc vMerge="1"/>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Lasso Regression</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0.7233</a:t>
                      </a:r>
                      <a:endParaRPr sz="1100">
                        <a:latin typeface="Times New Roman"/>
                        <a:ea typeface="Times New Roman"/>
                        <a:cs typeface="Times New Roman"/>
                        <a:sym typeface="Times New Roman"/>
                      </a:endParaRPr>
                    </a:p>
                  </a:txBody>
                  <a:tcPr marT="0" marB="0" marR="0" marL="0"/>
                </a:tc>
              </a:tr>
              <a:tr h="387875">
                <a:tc vMerge="1"/>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SVC</a:t>
                      </a:r>
                      <a:endParaRPr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lang="en" sz="1000">
                          <a:latin typeface="Times New Roman"/>
                          <a:ea typeface="Times New Roman"/>
                          <a:cs typeface="Times New Roman"/>
                          <a:sym typeface="Times New Roman"/>
                        </a:rPr>
                        <a:t>0.661</a:t>
                      </a:r>
                      <a:endParaRPr sz="1100">
                        <a:latin typeface="Times New Roman"/>
                        <a:ea typeface="Times New Roman"/>
                        <a:cs typeface="Times New Roman"/>
                        <a:sym typeface="Times New Roman"/>
                      </a:endParaRPr>
                    </a:p>
                  </a:txBody>
                  <a:tcPr marT="0" marB="0" marR="0" marL="0"/>
                </a:tc>
              </a:tr>
              <a:tr h="410725">
                <a:tc vMerge="1"/>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Gradient Boosted Tree</a:t>
                      </a:r>
                      <a:endParaRPr b="1" sz="1100">
                        <a:latin typeface="Times New Roman"/>
                        <a:ea typeface="Times New Roman"/>
                        <a:cs typeface="Times New Roman"/>
                        <a:sym typeface="Times New Roman"/>
                      </a:endParaRPr>
                    </a:p>
                  </a:txBody>
                  <a:tcPr marT="0" marB="0" marR="0" marL="0"/>
                </a:tc>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0.7461</a:t>
                      </a:r>
                      <a:endParaRPr b="1" sz="1100">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88" name="Google Shape;388;p29"/>
          <p:cNvSpPr txBox="1"/>
          <p:nvPr>
            <p:ph idx="1" type="body"/>
          </p:nvPr>
        </p:nvSpPr>
        <p:spPr>
          <a:xfrm>
            <a:off x="559200" y="1417275"/>
            <a:ext cx="8364600" cy="3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Business Closure prediction: XGBoost gave a F1 score of 73.10%</a:t>
            </a:r>
            <a:endParaRPr sz="1800"/>
          </a:p>
          <a:p>
            <a:pPr indent="0" lvl="0" marL="0" rtl="0" algn="l">
              <a:spcBef>
                <a:spcPts val="1600"/>
              </a:spcBef>
              <a:spcAft>
                <a:spcPts val="0"/>
              </a:spcAft>
              <a:buNone/>
            </a:pPr>
            <a:r>
              <a:rPr lang="en" sz="1800"/>
              <a:t>Noise level does have an effect on the ratings</a:t>
            </a:r>
            <a:endParaRPr sz="1800"/>
          </a:p>
          <a:p>
            <a:pPr indent="0" lvl="0" marL="0" rtl="0" algn="l">
              <a:spcBef>
                <a:spcPts val="1600"/>
              </a:spcBef>
              <a:spcAft>
                <a:spcPts val="0"/>
              </a:spcAft>
              <a:buNone/>
            </a:pPr>
            <a:r>
              <a:rPr lang="en" sz="1800"/>
              <a:t>B</a:t>
            </a:r>
            <a:r>
              <a:rPr lang="en" sz="1800"/>
              <a:t>usinesses have a peak time around 7-8 PM and then again around 1-3 AM</a:t>
            </a:r>
            <a:endParaRPr sz="1800"/>
          </a:p>
          <a:p>
            <a:pPr indent="0" lvl="0" marL="0" rtl="0" algn="l">
              <a:spcBef>
                <a:spcPts val="1600"/>
              </a:spcBef>
              <a:spcAft>
                <a:spcPts val="0"/>
              </a:spcAft>
              <a:buNone/>
            </a:pPr>
            <a:r>
              <a:rPr lang="en" sz="1800"/>
              <a:t>Gradient boosted trees perform the best when it comes to using location data to analyze star rating with a score of 75%</a:t>
            </a:r>
            <a:endParaRPr sz="1800"/>
          </a:p>
          <a:p>
            <a:pPr indent="0" lvl="0" marL="0" rtl="0" algn="l">
              <a:spcBef>
                <a:spcPts val="1600"/>
              </a:spcBef>
              <a:spcAft>
                <a:spcPts val="1600"/>
              </a:spcAft>
              <a:buNone/>
            </a:pPr>
            <a:r>
              <a:rPr lang="en" sz="1800"/>
              <a:t>Logistic regression worked best for classifying reviews with a F1 score of 66.96%</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94" name="Google Shape;394;p30"/>
          <p:cNvSpPr txBox="1"/>
          <p:nvPr/>
        </p:nvSpPr>
        <p:spPr>
          <a:xfrm>
            <a:off x="366575" y="1506775"/>
            <a:ext cx="8477100" cy="30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If a person is willing to start a restaurant business and decides to look at the yelp dataset, our review classification would help them by giving insight to make good business decisions according to the customer likes and dislikes.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Based on our analysis, the assumptions made by us in selecting the success criteria has been proved right.</a:t>
            </a:r>
            <a:endParaRPr sz="18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Work Sans"/>
                <a:ea typeface="Work Sans"/>
                <a:cs typeface="Work Sans"/>
                <a:sym typeface="Work Sans"/>
              </a:rPr>
              <a:t>Introduction</a:t>
            </a:r>
            <a:endParaRPr>
              <a:latin typeface="Work Sans"/>
              <a:ea typeface="Work Sans"/>
              <a:cs typeface="Work Sans"/>
              <a:sym typeface="Work Sans"/>
            </a:endParaRPr>
          </a:p>
        </p:txBody>
      </p:sp>
      <p:sp>
        <p:nvSpPr>
          <p:cNvPr id="285" name="Google Shape;285;p14"/>
          <p:cNvSpPr txBox="1"/>
          <p:nvPr>
            <p:ph idx="1" type="body"/>
          </p:nvPr>
        </p:nvSpPr>
        <p:spPr>
          <a:xfrm>
            <a:off x="1134600" y="1114075"/>
            <a:ext cx="7583100" cy="38409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SzPts val="1300"/>
              <a:buFont typeface="Arial"/>
              <a:buChar char="❖"/>
            </a:pPr>
            <a:r>
              <a:rPr lang="en" sz="1100">
                <a:solidFill>
                  <a:srgbClr val="000000"/>
                </a:solidFill>
                <a:latin typeface="Arial"/>
                <a:ea typeface="Arial"/>
                <a:cs typeface="Arial"/>
                <a:sym typeface="Arial"/>
              </a:rPr>
              <a:t>T</a:t>
            </a:r>
            <a:r>
              <a:rPr lang="en" sz="1100">
                <a:solidFill>
                  <a:srgbClr val="000000"/>
                </a:solidFill>
                <a:latin typeface="Arial"/>
                <a:ea typeface="Arial"/>
                <a:cs typeface="Arial"/>
                <a:sym typeface="Arial"/>
              </a:rPr>
              <a:t>he restaurant industry is the second largest employing industry in United States and it’s demand is an ever-increasing one (</a:t>
            </a:r>
            <a:r>
              <a:rPr lang="en" sz="1000">
                <a:solidFill>
                  <a:srgbClr val="222222"/>
                </a:solidFill>
                <a:highlight>
                  <a:srgbClr val="FFFFFF"/>
                </a:highlight>
                <a:latin typeface="Arial"/>
                <a:ea typeface="Arial"/>
                <a:cs typeface="Arial"/>
                <a:sym typeface="Arial"/>
              </a:rPr>
              <a:t>Mandabach, 2011)</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just">
              <a:lnSpc>
                <a:spcPct val="100000"/>
              </a:lnSpc>
              <a:spcBef>
                <a:spcPts val="800"/>
              </a:spcBef>
              <a:spcAft>
                <a:spcPts val="0"/>
              </a:spcAft>
              <a:buNone/>
            </a:pPr>
            <a:r>
              <a:t/>
            </a:r>
            <a:endParaRPr sz="1100">
              <a:solidFill>
                <a:srgbClr val="000000"/>
              </a:solidFill>
              <a:latin typeface="Arial"/>
              <a:ea typeface="Arial"/>
              <a:cs typeface="Arial"/>
              <a:sym typeface="Arial"/>
            </a:endParaRPr>
          </a:p>
          <a:p>
            <a:pPr indent="-298450" lvl="0" marL="457200" rtl="0" algn="just">
              <a:lnSpc>
                <a:spcPct val="100000"/>
              </a:lnSpc>
              <a:spcBef>
                <a:spcPts val="800"/>
              </a:spcBef>
              <a:spcAft>
                <a:spcPts val="0"/>
              </a:spcAft>
              <a:buClr>
                <a:srgbClr val="000000"/>
              </a:buClr>
              <a:buSzPts val="1100"/>
              <a:buFont typeface="Arial"/>
              <a:buChar char="❖"/>
            </a:pPr>
            <a:r>
              <a:rPr lang="en" sz="1100">
                <a:solidFill>
                  <a:srgbClr val="000000"/>
                </a:solidFill>
                <a:latin typeface="Arial"/>
                <a:ea typeface="Arial"/>
                <a:cs typeface="Arial"/>
                <a:sym typeface="Arial"/>
              </a:rPr>
              <a:t>Yelp, one of the most used websites today, is a pool of data. It is a local search service and a crowd sourced forum for various businesses, from restaurants to boutiques. People from around the world, rate these businesses and share their reviews for the same.</a:t>
            </a:r>
            <a:endParaRPr sz="1100">
              <a:solidFill>
                <a:srgbClr val="000000"/>
              </a:solidFill>
              <a:latin typeface="Arial"/>
              <a:ea typeface="Arial"/>
              <a:cs typeface="Arial"/>
              <a:sym typeface="Arial"/>
            </a:endParaRPr>
          </a:p>
          <a:p>
            <a:pPr indent="0" lvl="0" marL="457200" rtl="0" algn="just">
              <a:lnSpc>
                <a:spcPct val="100000"/>
              </a:lnSpc>
              <a:spcBef>
                <a:spcPts val="125"/>
              </a:spcBef>
              <a:spcAft>
                <a:spcPts val="0"/>
              </a:spcAft>
              <a:buNone/>
            </a:pPr>
            <a:r>
              <a:t/>
            </a:r>
            <a:endParaRPr sz="1100">
              <a:solidFill>
                <a:srgbClr val="000000"/>
              </a:solidFill>
              <a:latin typeface="Arial"/>
              <a:ea typeface="Arial"/>
              <a:cs typeface="Arial"/>
              <a:sym typeface="Arial"/>
            </a:endParaRPr>
          </a:p>
          <a:p>
            <a:pPr indent="-298450" lvl="0" marL="457200" rtl="0" algn="just">
              <a:lnSpc>
                <a:spcPct val="100000"/>
              </a:lnSpc>
              <a:spcBef>
                <a:spcPts val="125"/>
              </a:spcBef>
              <a:spcAft>
                <a:spcPts val="0"/>
              </a:spcAft>
              <a:buClr>
                <a:srgbClr val="000000"/>
              </a:buClr>
              <a:buSzPts val="1100"/>
              <a:buFont typeface="Arial"/>
              <a:buChar char="❖"/>
            </a:pPr>
            <a:r>
              <a:rPr lang="en" sz="1100">
                <a:solidFill>
                  <a:srgbClr val="000000"/>
                </a:solidFill>
                <a:latin typeface="Arial"/>
                <a:ea typeface="Arial"/>
                <a:cs typeface="Arial"/>
                <a:sym typeface="Arial"/>
              </a:rPr>
              <a:t>The main objective of our extensive analysis on the yelp dataset is to aid in the success of local restaurants.</a:t>
            </a:r>
            <a:endParaRPr sz="1100">
              <a:solidFill>
                <a:srgbClr val="000000"/>
              </a:solidFill>
              <a:latin typeface="Arial"/>
              <a:ea typeface="Arial"/>
              <a:cs typeface="Arial"/>
              <a:sym typeface="Arial"/>
            </a:endParaRPr>
          </a:p>
          <a:p>
            <a:pPr indent="0" lvl="0" marL="457200" rtl="0" algn="just">
              <a:lnSpc>
                <a:spcPct val="100000"/>
              </a:lnSpc>
              <a:spcBef>
                <a:spcPts val="800"/>
              </a:spcBef>
              <a:spcAft>
                <a:spcPts val="0"/>
              </a:spcAft>
              <a:buNone/>
            </a:pPr>
            <a:r>
              <a:rPr lang="en" sz="1100">
                <a:solidFill>
                  <a:srgbClr val="000000"/>
                </a:solidFill>
                <a:latin typeface="Arial"/>
                <a:ea typeface="Arial"/>
                <a:cs typeface="Arial"/>
                <a:sym typeface="Arial"/>
              </a:rPr>
              <a:t>We have chosen the following criteria for a restaurant to be a successful it </a:t>
            </a:r>
            <a:r>
              <a:rPr lang="en" sz="1100">
                <a:solidFill>
                  <a:srgbClr val="000000"/>
                </a:solidFill>
                <a:latin typeface="Arial"/>
                <a:ea typeface="Arial"/>
                <a:cs typeface="Arial"/>
                <a:sym typeface="Arial"/>
              </a:rPr>
              <a:t>needs to pass certain benchmark. To name a few. They,</a:t>
            </a:r>
            <a:endParaRPr sz="1100">
              <a:solidFill>
                <a:srgbClr val="000000"/>
              </a:solidFill>
              <a:latin typeface="Arial"/>
              <a:ea typeface="Arial"/>
              <a:cs typeface="Arial"/>
              <a:sym typeface="Arial"/>
            </a:endParaRPr>
          </a:p>
          <a:p>
            <a:pPr indent="-298450" lvl="1" marL="914400" rtl="0" algn="just">
              <a:lnSpc>
                <a:spcPct val="100000"/>
              </a:lnSpc>
              <a:spcBef>
                <a:spcPts val="800"/>
              </a:spcBef>
              <a:spcAft>
                <a:spcPts val="0"/>
              </a:spcAft>
              <a:buClr>
                <a:srgbClr val="000000"/>
              </a:buClr>
              <a:buSzPts val="1100"/>
              <a:buFont typeface="Arial"/>
              <a:buChar char="➢"/>
            </a:pPr>
            <a:r>
              <a:rPr lang="en" sz="1100">
                <a:solidFill>
                  <a:srgbClr val="000000"/>
                </a:solidFill>
                <a:latin typeface="Arial"/>
                <a:ea typeface="Arial"/>
                <a:cs typeface="Arial"/>
                <a:sym typeface="Arial"/>
              </a:rPr>
              <a:t>should be in a location which is popular among people</a:t>
            </a:r>
            <a:endParaRPr sz="1100">
              <a:solidFill>
                <a:srgbClr val="000000"/>
              </a:solidFill>
              <a:latin typeface="Arial"/>
              <a:ea typeface="Arial"/>
              <a:cs typeface="Arial"/>
              <a:sym typeface="Arial"/>
            </a:endParaRPr>
          </a:p>
          <a:p>
            <a:pPr indent="-298450" lvl="1" marL="914400" rtl="0" algn="just">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should end up having a star rating of 3.5 or above</a:t>
            </a:r>
            <a:endParaRPr sz="1100">
              <a:solidFill>
                <a:srgbClr val="000000"/>
              </a:solidFill>
              <a:latin typeface="Arial"/>
              <a:ea typeface="Arial"/>
              <a:cs typeface="Arial"/>
              <a:sym typeface="Arial"/>
            </a:endParaRPr>
          </a:p>
          <a:p>
            <a:pPr indent="-298450" lvl="1" marL="914400" rtl="0" algn="just">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should have low general noise level for it to be appealing to people</a:t>
            </a:r>
            <a:endParaRPr sz="1100">
              <a:solidFill>
                <a:srgbClr val="000000"/>
              </a:solidFill>
              <a:latin typeface="Arial"/>
              <a:ea typeface="Arial"/>
              <a:cs typeface="Arial"/>
              <a:sym typeface="Arial"/>
            </a:endParaRPr>
          </a:p>
          <a:p>
            <a:pPr indent="-298450" lvl="1" marL="914400" rtl="0" algn="just">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should have good reviews from guests</a:t>
            </a:r>
            <a:endParaRPr sz="1100">
              <a:solidFill>
                <a:srgbClr val="000000"/>
              </a:solidFill>
              <a:latin typeface="Arial"/>
              <a:ea typeface="Arial"/>
              <a:cs typeface="Arial"/>
              <a:sym typeface="Arial"/>
            </a:endParaRPr>
          </a:p>
          <a:p>
            <a:pPr indent="-298450" lvl="1" marL="914400" rtl="0" algn="just">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should have a high footfall in general as compared to other restaurants</a:t>
            </a:r>
            <a:endParaRPr sz="1100">
              <a:solidFill>
                <a:srgbClr val="000000"/>
              </a:solidFill>
              <a:latin typeface="Arial"/>
              <a:ea typeface="Arial"/>
              <a:cs typeface="Arial"/>
              <a:sym typeface="Arial"/>
            </a:endParaRPr>
          </a:p>
          <a:p>
            <a:pPr indent="0" lvl="0" marL="0" rtl="0" algn="just">
              <a:lnSpc>
                <a:spcPct val="100000"/>
              </a:lnSpc>
              <a:spcBef>
                <a:spcPts val="800"/>
              </a:spcBef>
              <a:spcAft>
                <a:spcPts val="0"/>
              </a:spcAft>
              <a:buNone/>
            </a:pPr>
            <a:r>
              <a:t/>
            </a:r>
            <a:endParaRPr>
              <a:solidFill>
                <a:srgbClr val="000000"/>
              </a:solidFill>
              <a:latin typeface="Arial"/>
              <a:ea typeface="Arial"/>
              <a:cs typeface="Arial"/>
              <a:sym typeface="Arial"/>
            </a:endParaRPr>
          </a:p>
          <a:p>
            <a:pPr indent="-298450" lvl="0" marL="457200" rtl="0" algn="just">
              <a:lnSpc>
                <a:spcPct val="100000"/>
              </a:lnSpc>
              <a:spcBef>
                <a:spcPts val="800"/>
              </a:spcBef>
              <a:spcAft>
                <a:spcPts val="0"/>
              </a:spcAft>
              <a:buClr>
                <a:srgbClr val="000000"/>
              </a:buClr>
              <a:buSzPts val="1100"/>
              <a:buFont typeface="Arial"/>
              <a:buChar char="❖"/>
            </a:pPr>
            <a:r>
              <a:rPr lang="en" sz="1100">
                <a:solidFill>
                  <a:srgbClr val="000000"/>
                </a:solidFill>
                <a:latin typeface="Arial"/>
                <a:ea typeface="Arial"/>
                <a:cs typeface="Arial"/>
                <a:sym typeface="Arial"/>
              </a:rPr>
              <a:t>In order to understand and predict the success of a restaurant, we have split our analysis into multiple sections or use cases.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91" name="Google Shape;291;p15"/>
          <p:cNvSpPr txBox="1"/>
          <p:nvPr>
            <p:ph idx="1" type="body"/>
          </p:nvPr>
        </p:nvSpPr>
        <p:spPr>
          <a:xfrm>
            <a:off x="1303800" y="1301800"/>
            <a:ext cx="7030500" cy="3193500"/>
          </a:xfrm>
          <a:prstGeom prst="rect">
            <a:avLst/>
          </a:prstGeom>
        </p:spPr>
        <p:txBody>
          <a:bodyPr anchorCtr="0" anchor="t" bIns="91425" lIns="91425" spcFirstLastPara="1" rIns="91425" wrap="square" tIns="91425">
            <a:noAutofit/>
          </a:bodyPr>
          <a:lstStyle/>
          <a:p>
            <a:pPr indent="-330200" lvl="0" marL="457200" rtl="0" algn="just">
              <a:lnSpc>
                <a:spcPct val="200000"/>
              </a:lnSpc>
              <a:spcBef>
                <a:spcPts val="1800"/>
              </a:spcBef>
              <a:spcAft>
                <a:spcPts val="0"/>
              </a:spcAft>
              <a:buClr>
                <a:srgbClr val="000000"/>
              </a:buClr>
              <a:buSzPts val="1600"/>
              <a:buFont typeface="Arial"/>
              <a:buChar char="❖"/>
            </a:pPr>
            <a:r>
              <a:rPr b="1" lang="en" sz="1600">
                <a:solidFill>
                  <a:srgbClr val="000000"/>
                </a:solidFill>
                <a:latin typeface="Arial"/>
                <a:ea typeface="Arial"/>
                <a:cs typeface="Arial"/>
                <a:sym typeface="Arial"/>
              </a:rPr>
              <a:t>JSON to CSV conversion:</a:t>
            </a:r>
            <a:endParaRPr b="1" sz="1600">
              <a:solidFill>
                <a:srgbClr val="000000"/>
              </a:solidFill>
              <a:latin typeface="Arial"/>
              <a:ea typeface="Arial"/>
              <a:cs typeface="Arial"/>
              <a:sym typeface="Arial"/>
            </a:endParaRPr>
          </a:p>
          <a:p>
            <a:pPr indent="-304800" lvl="1" marL="914400" rtl="0" algn="just">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Used the pandas dataframe so we converted all the json files into csv</a:t>
            </a:r>
            <a:endParaRPr sz="1200">
              <a:solidFill>
                <a:srgbClr val="000000"/>
              </a:solidFill>
              <a:latin typeface="Arial"/>
              <a:ea typeface="Arial"/>
              <a:cs typeface="Arial"/>
              <a:sym typeface="Arial"/>
            </a:endParaRPr>
          </a:p>
          <a:p>
            <a:pPr indent="-330200" lvl="0" marL="457200" rtl="0" algn="just">
              <a:lnSpc>
                <a:spcPct val="20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Generated new dataset by joining:</a:t>
            </a:r>
            <a:endParaRPr b="1" sz="1600">
              <a:solidFill>
                <a:srgbClr val="000000"/>
              </a:solidFill>
              <a:latin typeface="Arial"/>
              <a:ea typeface="Arial"/>
              <a:cs typeface="Arial"/>
              <a:sym typeface="Arial"/>
            </a:endParaRPr>
          </a:p>
          <a:p>
            <a:pPr indent="-298450" lvl="1" marL="914400" rtl="0" algn="just">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Generated new csv files with required columns</a:t>
            </a:r>
            <a:endParaRPr sz="1100">
              <a:solidFill>
                <a:srgbClr val="000000"/>
              </a:solidFill>
              <a:latin typeface="Arial"/>
              <a:ea typeface="Arial"/>
              <a:cs typeface="Arial"/>
              <a:sym typeface="Arial"/>
            </a:endParaRPr>
          </a:p>
          <a:p>
            <a:pPr indent="-330200" lvl="0" marL="457200" rtl="0" algn="just">
              <a:lnSpc>
                <a:spcPct val="20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Reducing the dataset</a:t>
            </a:r>
            <a:endParaRPr b="1" sz="1600">
              <a:solidFill>
                <a:srgbClr val="000000"/>
              </a:solidFill>
              <a:latin typeface="Arial"/>
              <a:ea typeface="Arial"/>
              <a:cs typeface="Arial"/>
              <a:sym typeface="Arial"/>
            </a:endParaRPr>
          </a:p>
          <a:p>
            <a:pPr indent="-298450" lvl="1" marL="914400" rtl="0" algn="just">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size of the rev</a:t>
            </a:r>
            <a:r>
              <a:rPr lang="en">
                <a:solidFill>
                  <a:srgbClr val="000000"/>
                </a:solidFill>
                <a:latin typeface="Arial"/>
                <a:ea typeface="Arial"/>
                <a:cs typeface="Arial"/>
                <a:sym typeface="Arial"/>
              </a:rPr>
              <a:t>iew </a:t>
            </a:r>
            <a:r>
              <a:rPr lang="en" sz="1100">
                <a:solidFill>
                  <a:srgbClr val="000000"/>
                </a:solidFill>
                <a:latin typeface="Arial"/>
                <a:ea typeface="Arial"/>
                <a:cs typeface="Arial"/>
                <a:sym typeface="Arial"/>
              </a:rPr>
              <a:t>data set was very large so we reduced the dataset to </a:t>
            </a:r>
            <a:r>
              <a:rPr lang="en">
                <a:solidFill>
                  <a:srgbClr val="000000"/>
                </a:solidFill>
                <a:latin typeface="Arial"/>
                <a:ea typeface="Arial"/>
                <a:cs typeface="Arial"/>
                <a:sym typeface="Arial"/>
              </a:rPr>
              <a:t>30</a:t>
            </a:r>
            <a:r>
              <a:rPr lang="en" sz="1100">
                <a:solidFill>
                  <a:srgbClr val="000000"/>
                </a:solidFill>
                <a:latin typeface="Arial"/>
                <a:ea typeface="Arial"/>
                <a:cs typeface="Arial"/>
                <a:sym typeface="Arial"/>
              </a:rPr>
              <a:t> % of the original data. </a:t>
            </a:r>
            <a:r>
              <a:rPr lang="en" sz="1100">
                <a:solidFill>
                  <a:srgbClr val="000000"/>
                </a:solidFill>
                <a:latin typeface="Arial"/>
                <a:ea typeface="Arial"/>
                <a:cs typeface="Arial"/>
                <a:sym typeface="Arial"/>
              </a:rPr>
              <a:t>We did this because the data size is beyond what </a:t>
            </a:r>
            <a:r>
              <a:rPr lang="en">
                <a:solidFill>
                  <a:srgbClr val="000000"/>
                </a:solidFill>
                <a:latin typeface="Arial"/>
                <a:ea typeface="Arial"/>
                <a:cs typeface="Arial"/>
                <a:sym typeface="Arial"/>
              </a:rPr>
              <a:t>our</a:t>
            </a:r>
            <a:r>
              <a:rPr lang="en" sz="1100">
                <a:solidFill>
                  <a:srgbClr val="000000"/>
                </a:solidFill>
                <a:latin typeface="Arial"/>
                <a:ea typeface="Arial"/>
                <a:cs typeface="Arial"/>
                <a:sym typeface="Arial"/>
              </a:rPr>
              <a:t> machines could handle</a:t>
            </a:r>
            <a:endParaRPr sz="1100">
              <a:solidFill>
                <a:srgbClr val="000000"/>
              </a:solidFill>
              <a:latin typeface="Arial"/>
              <a:ea typeface="Arial"/>
              <a:cs typeface="Arial"/>
              <a:sym typeface="Arial"/>
            </a:endParaRPr>
          </a:p>
          <a:p>
            <a:pPr indent="0" lvl="0" marL="914400" rtl="0" algn="just">
              <a:lnSpc>
                <a:spcPct val="115000"/>
              </a:lnSpc>
              <a:spcBef>
                <a:spcPts val="0"/>
              </a:spcBef>
              <a:spcAft>
                <a:spcPts val="0"/>
              </a:spcAft>
              <a:buNone/>
            </a:pPr>
            <a:r>
              <a:t/>
            </a:r>
            <a:endParaRPr sz="1800">
              <a:solidFill>
                <a:srgbClr val="434343"/>
              </a:solidFill>
              <a:latin typeface="Roboto"/>
              <a:ea typeface="Roboto"/>
              <a:cs typeface="Roboto"/>
              <a:sym typeface="Roboto"/>
            </a:endParaRPr>
          </a:p>
          <a:p>
            <a:pPr indent="0" lvl="0" marL="91440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Classifying restaurant review as positive or negative</a:t>
            </a:r>
            <a:endParaRPr/>
          </a:p>
        </p:txBody>
      </p:sp>
      <p:sp>
        <p:nvSpPr>
          <p:cNvPr id="297" name="Google Shape;297;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Convert document corpus to a vector format we have used bag-of-words approach.</a:t>
            </a:r>
            <a:endParaRPr sz="1100">
              <a:solidFill>
                <a:srgbClr val="000000"/>
              </a:solidFill>
              <a:highlight>
                <a:srgbClr val="FFFFFF"/>
              </a:highlight>
              <a:latin typeface="Arial"/>
              <a:ea typeface="Arial"/>
              <a:cs typeface="Arial"/>
              <a:sym typeface="Arial"/>
            </a:endParaRPr>
          </a:p>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Used NLTK library available on python to remove stopwords and punctuations converting reviews into list of tokens.</a:t>
            </a:r>
            <a:endParaRPr sz="1100">
              <a:solidFill>
                <a:srgbClr val="000000"/>
              </a:solidFill>
              <a:latin typeface="Arial"/>
              <a:ea typeface="Arial"/>
              <a:cs typeface="Arial"/>
              <a:sym typeface="Arial"/>
            </a:endParaRPr>
          </a:p>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Used Scikit-learn’s CountVectorizer to convert the text documents into a matrix of token counts. </a:t>
            </a:r>
            <a:endParaRPr sz="1100">
              <a:solidFill>
                <a:srgbClr val="000000"/>
              </a:solidFill>
              <a:highlight>
                <a:srgbClr val="FFFFFF"/>
              </a:highlight>
              <a:latin typeface="Arial"/>
              <a:ea typeface="Arial"/>
              <a:cs typeface="Arial"/>
              <a:sym typeface="Arial"/>
            </a:endParaRPr>
          </a:p>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Used TfidfVectorizer on the reviews and  transformed into document-term matrix </a:t>
            </a:r>
            <a:endParaRPr sz="1100">
              <a:solidFill>
                <a:srgbClr val="000000"/>
              </a:solidFill>
              <a:highlight>
                <a:srgbClr val="FFFFFF"/>
              </a:highlight>
              <a:latin typeface="Arial"/>
              <a:ea typeface="Arial"/>
              <a:cs typeface="Arial"/>
              <a:sym typeface="Arial"/>
            </a:endParaRPr>
          </a:p>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Have split the dataset using train_test_split from Scikit-learn. </a:t>
            </a:r>
            <a:endParaRPr sz="1100">
              <a:solidFill>
                <a:srgbClr val="000000"/>
              </a:solidFill>
              <a:highlight>
                <a:srgbClr val="FFFFFF"/>
              </a:highlight>
              <a:latin typeface="Arial"/>
              <a:ea typeface="Arial"/>
              <a:cs typeface="Arial"/>
              <a:sym typeface="Arial"/>
            </a:endParaRPr>
          </a:p>
          <a:p>
            <a:pPr indent="-298450" lvl="0" marL="457200" rtl="0" algn="just">
              <a:lnSpc>
                <a:spcPct val="20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Have used 70% of the dataset for training the model and 30%for testing.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idx="4294967295" type="body"/>
          </p:nvPr>
        </p:nvSpPr>
        <p:spPr>
          <a:xfrm>
            <a:off x="1303800" y="777500"/>
            <a:ext cx="7030500" cy="3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171450" lvl="0" marL="0" rtl="0" algn="l">
              <a:lnSpc>
                <a:spcPct val="100000"/>
              </a:lnSpc>
              <a:spcBef>
                <a:spcPts val="1600"/>
              </a:spcBef>
              <a:spcAft>
                <a:spcPts val="800"/>
              </a:spcAft>
              <a:buClr>
                <a:srgbClr val="000000"/>
              </a:buClr>
              <a:buSzPts val="1100"/>
              <a:buFont typeface="Arial"/>
              <a:buNone/>
            </a:pPr>
            <a:r>
              <a:rPr b="1" lang="en" sz="1000">
                <a:solidFill>
                  <a:srgbClr val="000000"/>
                </a:solidFill>
                <a:latin typeface="Times New Roman"/>
                <a:ea typeface="Times New Roman"/>
                <a:cs typeface="Times New Roman"/>
                <a:sym typeface="Times New Roman"/>
              </a:rPr>
              <a:t>Fig : </a:t>
            </a:r>
            <a:r>
              <a:rPr lang="en" sz="1000">
                <a:solidFill>
                  <a:srgbClr val="000000"/>
                </a:solidFill>
                <a:latin typeface="Times New Roman"/>
                <a:ea typeface="Times New Roman"/>
                <a:cs typeface="Times New Roman"/>
                <a:sym typeface="Times New Roman"/>
              </a:rPr>
              <a:t>Plot of F1 scores for different model for classifying reviews</a:t>
            </a:r>
            <a:endParaRPr/>
          </a:p>
        </p:txBody>
      </p:sp>
      <p:pic>
        <p:nvPicPr>
          <p:cNvPr id="303" name="Google Shape;303;p17"/>
          <p:cNvPicPr preferRelativeResize="0"/>
          <p:nvPr/>
        </p:nvPicPr>
        <p:blipFill>
          <a:blip r:embed="rId3">
            <a:alphaModFix/>
          </a:blip>
          <a:stretch>
            <a:fillRect/>
          </a:stretch>
        </p:blipFill>
        <p:spPr>
          <a:xfrm>
            <a:off x="1303800" y="1647625"/>
            <a:ext cx="4076700" cy="2647950"/>
          </a:xfrm>
          <a:prstGeom prst="rect">
            <a:avLst/>
          </a:prstGeom>
          <a:noFill/>
          <a:ln>
            <a:noFill/>
          </a:ln>
        </p:spPr>
      </p:pic>
      <p:sp>
        <p:nvSpPr>
          <p:cNvPr id="304" name="Google Shape;304;p17"/>
          <p:cNvSpPr txBox="1"/>
          <p:nvPr>
            <p:ph type="title"/>
          </p:nvPr>
        </p:nvSpPr>
        <p:spPr>
          <a:xfrm>
            <a:off x="1303800" y="169450"/>
            <a:ext cx="7030500" cy="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models used</a:t>
            </a:r>
            <a:endParaRPr/>
          </a:p>
        </p:txBody>
      </p:sp>
      <p:graphicFrame>
        <p:nvGraphicFramePr>
          <p:cNvPr id="305" name="Google Shape;305;p17"/>
          <p:cNvGraphicFramePr/>
          <p:nvPr/>
        </p:nvGraphicFramePr>
        <p:xfrm>
          <a:off x="5595450" y="1787395"/>
          <a:ext cx="3000000" cy="3000000"/>
        </p:xfrm>
        <a:graphic>
          <a:graphicData uri="http://schemas.openxmlformats.org/drawingml/2006/table">
            <a:tbl>
              <a:tblPr>
                <a:noFill/>
                <a:tableStyleId>{EC37AE74-665C-4918-995E-B7AED3AE4853}</a:tableStyleId>
              </a:tblPr>
              <a:tblGrid>
                <a:gridCol w="1373850"/>
                <a:gridCol w="1892200"/>
              </a:tblGrid>
              <a:tr h="448175">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Model</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F1 Score</a:t>
                      </a:r>
                      <a:endParaRPr b="1"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8175">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Naive Bayes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52.85</a:t>
                      </a:r>
                      <a:endParaRPr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950">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Random Forest classifier</a:t>
                      </a:r>
                      <a:endParaRPr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51.34</a:t>
                      </a:r>
                      <a:endParaRPr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950">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Linear SVC</a:t>
                      </a:r>
                      <a:endParaRPr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ctr">
                        <a:spcBef>
                          <a:spcPts val="0"/>
                        </a:spcBef>
                        <a:spcAft>
                          <a:spcPts val="0"/>
                        </a:spcAft>
                        <a:buNone/>
                      </a:pPr>
                      <a:r>
                        <a:rPr lang="en" sz="1100">
                          <a:latin typeface="Times New Roman"/>
                          <a:ea typeface="Times New Roman"/>
                          <a:cs typeface="Times New Roman"/>
                          <a:sym typeface="Times New Roman"/>
                        </a:rPr>
                        <a:t>65.78</a:t>
                      </a:r>
                      <a:endParaRPr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950">
                <a:tc>
                  <a:txBody>
                    <a:bodyPr>
                      <a:noAutofit/>
                    </a:bodyPr>
                    <a:lstStyle/>
                    <a:p>
                      <a:pPr indent="0" lvl="0" marL="0" rtl="0" algn="ctr">
                        <a:spcBef>
                          <a:spcPts val="0"/>
                        </a:spcBef>
                        <a:spcAft>
                          <a:spcPts val="0"/>
                        </a:spcAft>
                        <a:buNone/>
                      </a:pPr>
                      <a:r>
                        <a:rPr b="1" lang="en" sz="1100">
                          <a:latin typeface="Times New Roman"/>
                          <a:ea typeface="Times New Roman"/>
                          <a:cs typeface="Times New Roman"/>
                          <a:sym typeface="Times New Roman"/>
                        </a:rPr>
                        <a:t>Logistic Regression</a:t>
                      </a:r>
                      <a:endParaRPr b="1"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171450" lvl="0" marL="0" rtl="0" algn="ctr">
                        <a:spcBef>
                          <a:spcPts val="0"/>
                        </a:spcBef>
                        <a:spcAft>
                          <a:spcPts val="0"/>
                        </a:spcAft>
                        <a:buNone/>
                      </a:pPr>
                      <a:r>
                        <a:rPr b="1" lang="en" sz="1100">
                          <a:latin typeface="Times New Roman"/>
                          <a:ea typeface="Times New Roman"/>
                          <a:cs typeface="Times New Roman"/>
                          <a:sym typeface="Times New Roman"/>
                        </a:rPr>
                        <a:t>66.96</a:t>
                      </a:r>
                      <a:endParaRPr b="1" sz="1100">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4572000" y="1551048"/>
            <a:ext cx="4283604" cy="3022450"/>
          </a:xfrm>
          <a:prstGeom prst="rect">
            <a:avLst/>
          </a:prstGeom>
          <a:noFill/>
          <a:ln>
            <a:noFill/>
          </a:ln>
        </p:spPr>
      </p:pic>
      <p:sp>
        <p:nvSpPr>
          <p:cNvPr id="311" name="Google Shape;311;p18"/>
          <p:cNvSpPr txBox="1"/>
          <p:nvPr/>
        </p:nvSpPr>
        <p:spPr>
          <a:xfrm>
            <a:off x="1553450" y="4513875"/>
            <a:ext cx="5876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People tend to give less ratings to places with high levels of noise</a:t>
            </a:r>
            <a:endParaRPr b="1">
              <a:solidFill>
                <a:srgbClr val="434343"/>
              </a:solidFill>
            </a:endParaRPr>
          </a:p>
        </p:txBody>
      </p:sp>
      <p:pic>
        <p:nvPicPr>
          <p:cNvPr id="312" name="Google Shape;312;p18"/>
          <p:cNvPicPr preferRelativeResize="0"/>
          <p:nvPr/>
        </p:nvPicPr>
        <p:blipFill>
          <a:blip r:embed="rId4">
            <a:alphaModFix/>
          </a:blip>
          <a:stretch>
            <a:fillRect/>
          </a:stretch>
        </p:blipFill>
        <p:spPr>
          <a:xfrm>
            <a:off x="0" y="1464250"/>
            <a:ext cx="3687350" cy="3109250"/>
          </a:xfrm>
          <a:prstGeom prst="rect">
            <a:avLst/>
          </a:prstGeom>
          <a:noFill/>
          <a:ln>
            <a:noFill/>
          </a:ln>
        </p:spPr>
      </p:pic>
      <p:sp>
        <p:nvSpPr>
          <p:cNvPr id="313" name="Google Shape;313;p18"/>
          <p:cNvSpPr txBox="1"/>
          <p:nvPr>
            <p:ph idx="4294967295" type="title"/>
          </p:nvPr>
        </p:nvSpPr>
        <p:spPr>
          <a:xfrm>
            <a:off x="614500" y="109775"/>
            <a:ext cx="81414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Work Sans"/>
                <a:ea typeface="Work Sans"/>
                <a:cs typeface="Work Sans"/>
                <a:sym typeface="Work Sans"/>
              </a:rPr>
              <a:t>Noise, Footfall Pattern and Business Closure analysis</a:t>
            </a:r>
            <a:endParaRPr sz="2400">
              <a:latin typeface="Work Sans"/>
              <a:ea typeface="Work Sans"/>
              <a:cs typeface="Work Sans"/>
              <a:sym typeface="Work Sans"/>
            </a:endParaRPr>
          </a:p>
        </p:txBody>
      </p:sp>
      <p:sp>
        <p:nvSpPr>
          <p:cNvPr id="314" name="Google Shape;314;p18"/>
          <p:cNvSpPr txBox="1"/>
          <p:nvPr>
            <p:ph idx="4294967295" type="body"/>
          </p:nvPr>
        </p:nvSpPr>
        <p:spPr>
          <a:xfrm>
            <a:off x="2115950" y="957750"/>
            <a:ext cx="4751700" cy="7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Aim 1: Find how noise levels effect star ratings</a:t>
            </a:r>
            <a:endParaRPr b="1" sz="16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idx="4294967295" type="title"/>
          </p:nvPr>
        </p:nvSpPr>
        <p:spPr>
          <a:xfrm>
            <a:off x="655650" y="224350"/>
            <a:ext cx="78327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rPr>
              <a:t>Aim 2: </a:t>
            </a:r>
            <a:r>
              <a:rPr b="1" lang="en" sz="2400">
                <a:solidFill>
                  <a:srgbClr val="434343"/>
                </a:solidFill>
              </a:rPr>
              <a:t>Footfall Pattern Analysis</a:t>
            </a:r>
            <a:endParaRPr b="1" sz="2400">
              <a:solidFill>
                <a:srgbClr val="434343"/>
              </a:solidFill>
            </a:endParaRPr>
          </a:p>
        </p:txBody>
      </p:sp>
      <p:pic>
        <p:nvPicPr>
          <p:cNvPr id="320" name="Google Shape;320;p19"/>
          <p:cNvPicPr preferRelativeResize="0"/>
          <p:nvPr/>
        </p:nvPicPr>
        <p:blipFill>
          <a:blip r:embed="rId3">
            <a:alphaModFix/>
          </a:blip>
          <a:stretch>
            <a:fillRect/>
          </a:stretch>
        </p:blipFill>
        <p:spPr>
          <a:xfrm>
            <a:off x="0" y="1058662"/>
            <a:ext cx="4161375" cy="2774286"/>
          </a:xfrm>
          <a:prstGeom prst="rect">
            <a:avLst/>
          </a:prstGeom>
          <a:noFill/>
          <a:ln>
            <a:noFill/>
          </a:ln>
        </p:spPr>
      </p:pic>
      <p:pic>
        <p:nvPicPr>
          <p:cNvPr id="321" name="Google Shape;321;p19"/>
          <p:cNvPicPr preferRelativeResize="0"/>
          <p:nvPr/>
        </p:nvPicPr>
        <p:blipFill>
          <a:blip r:embed="rId4">
            <a:alphaModFix/>
          </a:blip>
          <a:stretch>
            <a:fillRect/>
          </a:stretch>
        </p:blipFill>
        <p:spPr>
          <a:xfrm>
            <a:off x="4338575" y="905350"/>
            <a:ext cx="4631050" cy="3132450"/>
          </a:xfrm>
          <a:prstGeom prst="rect">
            <a:avLst/>
          </a:prstGeom>
          <a:noFill/>
          <a:ln>
            <a:noFill/>
          </a:ln>
        </p:spPr>
      </p:pic>
      <p:sp>
        <p:nvSpPr>
          <p:cNvPr id="322" name="Google Shape;322;p19"/>
          <p:cNvSpPr txBox="1"/>
          <p:nvPr>
            <p:ph idx="4294967295" type="title"/>
          </p:nvPr>
        </p:nvSpPr>
        <p:spPr>
          <a:xfrm>
            <a:off x="229125" y="3986250"/>
            <a:ext cx="8740500" cy="11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600"/>
              <a:t>We found that businesses have a peak time around 7-8 PM and then again around 1-3 AM. </a:t>
            </a:r>
            <a:br>
              <a:rPr b="0" lang="en" sz="1600"/>
            </a:br>
            <a:r>
              <a:rPr b="0" lang="en" sz="1600"/>
              <a:t>The overall footfall was found to be higher on weekends as expected.</a:t>
            </a:r>
            <a:endParaRPr b="0" sz="1600"/>
          </a:p>
          <a:p>
            <a:pPr indent="0" lvl="0" marL="0" rtl="0" algn="l">
              <a:spcBef>
                <a:spcPts val="0"/>
              </a:spcBef>
              <a:spcAft>
                <a:spcPts val="0"/>
              </a:spcAft>
              <a:buClr>
                <a:schemeClr val="dk1"/>
              </a:buClr>
              <a:buSzPts val="1100"/>
              <a:buFont typeface="Arial"/>
              <a:buNone/>
            </a:pPr>
            <a:r>
              <a:t/>
            </a:r>
            <a:endParaRPr b="0" sz="1600"/>
          </a:p>
          <a:p>
            <a:pPr indent="0" lvl="0" marL="0" rtl="0" algn="l">
              <a:spcBef>
                <a:spcPts val="0"/>
              </a:spcBef>
              <a:spcAft>
                <a:spcPts val="0"/>
              </a:spcAft>
              <a:buNone/>
            </a:pPr>
            <a:r>
              <a:t/>
            </a:r>
            <a:endParaRPr b="0"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idx="4294967295" type="title"/>
          </p:nvPr>
        </p:nvSpPr>
        <p:spPr>
          <a:xfrm>
            <a:off x="152400" y="0"/>
            <a:ext cx="48228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Feature creation: Using SSA datatset</a:t>
            </a:r>
            <a:endParaRPr sz="1800">
              <a:solidFill>
                <a:srgbClr val="434343"/>
              </a:solidFill>
            </a:endParaRPr>
          </a:p>
        </p:txBody>
      </p:sp>
      <p:sp>
        <p:nvSpPr>
          <p:cNvPr id="328" name="Google Shape;328;p20"/>
          <p:cNvSpPr txBox="1"/>
          <p:nvPr>
            <p:ph idx="4294967295" type="title"/>
          </p:nvPr>
        </p:nvSpPr>
        <p:spPr>
          <a:xfrm>
            <a:off x="0" y="681000"/>
            <a:ext cx="4822800" cy="203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0" lang="en" sz="1600"/>
              <a:t>Extracted the unique names from the 138 files [1880 to 2016] and exported it</a:t>
            </a:r>
            <a:endParaRPr b="0" sz="1600"/>
          </a:p>
          <a:p>
            <a:pPr indent="-330200" lvl="0" marL="457200" rtl="0" algn="l">
              <a:spcBef>
                <a:spcPts val="0"/>
              </a:spcBef>
              <a:spcAft>
                <a:spcPts val="0"/>
              </a:spcAft>
              <a:buSzPts val="1600"/>
              <a:buChar char="●"/>
            </a:pPr>
            <a:r>
              <a:rPr b="0" lang="en" sz="1600"/>
              <a:t>Created a dictionary { name:gender }</a:t>
            </a:r>
            <a:endParaRPr b="0" sz="1600"/>
          </a:p>
          <a:p>
            <a:pPr indent="-330200" lvl="0" marL="457200" rtl="0" algn="l">
              <a:spcBef>
                <a:spcPts val="0"/>
              </a:spcBef>
              <a:spcAft>
                <a:spcPts val="0"/>
              </a:spcAft>
              <a:buSzPts val="1600"/>
              <a:buChar char="●"/>
            </a:pPr>
            <a:r>
              <a:rPr b="0" lang="en" sz="1600"/>
              <a:t>Mapped it to the first name given in the user dataset</a:t>
            </a:r>
            <a:endParaRPr b="0" sz="1600"/>
          </a:p>
          <a:p>
            <a:pPr indent="-330200" lvl="0" marL="457200" rtl="0" algn="l">
              <a:spcBef>
                <a:spcPts val="0"/>
              </a:spcBef>
              <a:spcAft>
                <a:spcPts val="0"/>
              </a:spcAft>
              <a:buSzPts val="1600"/>
              <a:buChar char="●"/>
            </a:pPr>
            <a:r>
              <a:rPr b="0" lang="en" sz="1600"/>
              <a:t>Percentage of genders: Female: 48%, Male:35%, Unknown:16%</a:t>
            </a:r>
            <a:endParaRPr b="0" sz="1600"/>
          </a:p>
          <a:p>
            <a:pPr indent="0" lvl="0" marL="0" rtl="0" algn="l">
              <a:spcBef>
                <a:spcPts val="0"/>
              </a:spcBef>
              <a:spcAft>
                <a:spcPts val="0"/>
              </a:spcAft>
              <a:buNone/>
            </a:pPr>
            <a:r>
              <a:t/>
            </a:r>
            <a:endParaRPr b="0" sz="1600"/>
          </a:p>
        </p:txBody>
      </p:sp>
      <p:pic>
        <p:nvPicPr>
          <p:cNvPr id="329" name="Google Shape;329;p20"/>
          <p:cNvPicPr preferRelativeResize="0"/>
          <p:nvPr/>
        </p:nvPicPr>
        <p:blipFill>
          <a:blip r:embed="rId3">
            <a:alphaModFix/>
          </a:blip>
          <a:stretch>
            <a:fillRect/>
          </a:stretch>
        </p:blipFill>
        <p:spPr>
          <a:xfrm>
            <a:off x="106575" y="2571750"/>
            <a:ext cx="8724900" cy="2647950"/>
          </a:xfrm>
          <a:prstGeom prst="rect">
            <a:avLst/>
          </a:prstGeom>
          <a:noFill/>
          <a:ln>
            <a:noFill/>
          </a:ln>
        </p:spPr>
      </p:pic>
      <p:pic>
        <p:nvPicPr>
          <p:cNvPr id="330" name="Google Shape;330;p20"/>
          <p:cNvPicPr preferRelativeResize="0"/>
          <p:nvPr/>
        </p:nvPicPr>
        <p:blipFill>
          <a:blip r:embed="rId4">
            <a:alphaModFix/>
          </a:blip>
          <a:stretch>
            <a:fillRect/>
          </a:stretch>
        </p:blipFill>
        <p:spPr>
          <a:xfrm>
            <a:off x="5601725" y="-18450"/>
            <a:ext cx="3542275"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1"/>
          <p:cNvSpPr txBox="1"/>
          <p:nvPr>
            <p:ph idx="4294967295" type="title"/>
          </p:nvPr>
        </p:nvSpPr>
        <p:spPr>
          <a:xfrm>
            <a:off x="655650" y="224350"/>
            <a:ext cx="78327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rPr>
              <a:t>Aim 3: Will a business close or not</a:t>
            </a:r>
            <a:endParaRPr b="1" sz="2400">
              <a:solidFill>
                <a:srgbClr val="434343"/>
              </a:solidFill>
            </a:endParaRPr>
          </a:p>
        </p:txBody>
      </p:sp>
      <p:sp>
        <p:nvSpPr>
          <p:cNvPr id="336" name="Google Shape;336;p21"/>
          <p:cNvSpPr txBox="1"/>
          <p:nvPr>
            <p:ph idx="4294967295" type="title"/>
          </p:nvPr>
        </p:nvSpPr>
        <p:spPr>
          <a:xfrm>
            <a:off x="435300" y="1980500"/>
            <a:ext cx="2657700" cy="23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434343"/>
                </a:solidFill>
              </a:rPr>
              <a:t>Merged datasets:</a:t>
            </a:r>
            <a:endParaRPr b="0" sz="2400">
              <a:solidFill>
                <a:srgbClr val="434343"/>
              </a:solidFill>
            </a:endParaRPr>
          </a:p>
          <a:p>
            <a:pPr indent="0" lvl="0" marL="0" rtl="0" algn="l">
              <a:spcBef>
                <a:spcPts val="0"/>
              </a:spcBef>
              <a:spcAft>
                <a:spcPts val="0"/>
              </a:spcAft>
              <a:buNone/>
            </a:pPr>
            <a:r>
              <a:rPr b="0" lang="en" sz="2400">
                <a:solidFill>
                  <a:srgbClr val="434343"/>
                </a:solidFill>
              </a:rPr>
              <a:t>review, business and checkin</a:t>
            </a:r>
            <a:endParaRPr b="0" sz="2400">
              <a:solidFill>
                <a:srgbClr val="434343"/>
              </a:solidFill>
            </a:endParaRPr>
          </a:p>
          <a:p>
            <a:pPr indent="-381000" lvl="0" marL="457200" rtl="0" algn="l">
              <a:spcBef>
                <a:spcPts val="0"/>
              </a:spcBef>
              <a:spcAft>
                <a:spcPts val="0"/>
              </a:spcAft>
              <a:buClr>
                <a:srgbClr val="434343"/>
              </a:buClr>
              <a:buSzPts val="2400"/>
              <a:buChar char="-"/>
            </a:pPr>
            <a:r>
              <a:rPr b="0" lang="en" sz="2400">
                <a:solidFill>
                  <a:srgbClr val="434343"/>
                </a:solidFill>
              </a:rPr>
              <a:t>Imbalanced data</a:t>
            </a:r>
            <a:endParaRPr b="0" sz="2400">
              <a:solidFill>
                <a:srgbClr val="434343"/>
              </a:solidFill>
            </a:endParaRPr>
          </a:p>
        </p:txBody>
      </p:sp>
      <p:pic>
        <p:nvPicPr>
          <p:cNvPr id="337" name="Google Shape;337;p21"/>
          <p:cNvPicPr preferRelativeResize="0"/>
          <p:nvPr/>
        </p:nvPicPr>
        <p:blipFill>
          <a:blip r:embed="rId3">
            <a:alphaModFix/>
          </a:blip>
          <a:stretch>
            <a:fillRect/>
          </a:stretch>
        </p:blipFill>
        <p:spPr>
          <a:xfrm>
            <a:off x="3222500" y="1057750"/>
            <a:ext cx="5769100" cy="37106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