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17" autoAdjust="0"/>
    <p:restoredTop sz="94706" autoAdjust="0"/>
  </p:normalViewPr>
  <p:slideViewPr>
    <p:cSldViewPr snapToGrid="0" snapToObjects="1" showGuides="1">
      <p:cViewPr varScale="1">
        <p:scale>
          <a:sx n="54" d="100"/>
          <a:sy n="54" d="100"/>
        </p:scale>
        <p:origin x="2046" y="108"/>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‹nr.›</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8E5EB29-8681-4F61-9654-987BFC050B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31" t="20016" b="14335"/>
          <a:stretch/>
        </p:blipFill>
        <p:spPr bwMode="auto">
          <a:xfrm>
            <a:off x="2390714" y="1091482"/>
            <a:ext cx="3184011" cy="1045121"/>
          </a:xfrm>
          <a:prstGeom prst="rect">
            <a:avLst/>
          </a:prstGeom>
          <a:noFill/>
          <a:extLst>
            <a:ext uri="{909E8E84-426E-40DD-AFC4-6F175D3DCCD1}">
              <a14:hiddenFill xmlns:a14="http://schemas.microsoft.com/office/drawing/2010/main">
                <a:solidFill>
                  <a:srgbClr val="FFFFFF"/>
                </a:solidFill>
              </a14:hiddenFill>
            </a:ext>
          </a:extLst>
        </p:spPr>
      </p:pic>
      <p:sp>
        <p:nvSpPr>
          <p:cNvPr id="351" name="Text Placeholder 350"/>
          <p:cNvSpPr>
            <a:spLocks noGrp="1"/>
          </p:cNvSpPr>
          <p:nvPr>
            <p:ph type="body" sz="quarter" idx="10"/>
          </p:nvPr>
        </p:nvSpPr>
        <p:spPr>
          <a:xfrm>
            <a:off x="628053" y="3125414"/>
            <a:ext cx="9060851" cy="493538"/>
          </a:xfrm>
        </p:spPr>
        <p:txBody>
          <a:bodyPr>
            <a:noAutofit/>
          </a:bodyPr>
          <a:lstStyle/>
          <a:p>
            <a:r>
              <a:rPr lang="en-US" sz="2400" b="1" dirty="0"/>
              <a:t>Observations</a:t>
            </a:r>
          </a:p>
          <a:p>
            <a:pPr marL="342900" indent="-342900">
              <a:buFont typeface="Arial" panose="020B0604020202020204" pitchFamily="34" charset="0"/>
              <a:buChar char="•"/>
            </a:pPr>
            <a:r>
              <a:rPr lang="en-US" sz="2400" dirty="0">
                <a:solidFill>
                  <a:schemeClr val="accent5">
                    <a:lumMod val="50000"/>
                  </a:schemeClr>
                </a:solidFill>
              </a:rPr>
              <a:t>Explosion in </a:t>
            </a:r>
            <a:r>
              <a:rPr lang="en-US" sz="2400" b="1" dirty="0">
                <a:solidFill>
                  <a:schemeClr val="accent5">
                    <a:lumMod val="50000"/>
                  </a:schemeClr>
                </a:solidFill>
              </a:rPr>
              <a:t>usage</a:t>
            </a:r>
            <a:r>
              <a:rPr lang="en-US" sz="2400" dirty="0">
                <a:solidFill>
                  <a:schemeClr val="accent5">
                    <a:lumMod val="50000"/>
                  </a:schemeClr>
                </a:solidFill>
              </a:rPr>
              <a:t> and </a:t>
            </a:r>
            <a:r>
              <a:rPr lang="en-US" sz="2400" b="1" dirty="0">
                <a:solidFill>
                  <a:schemeClr val="accent5">
                    <a:lumMod val="50000"/>
                  </a:schemeClr>
                </a:solidFill>
              </a:rPr>
              <a:t>importance</a:t>
            </a:r>
          </a:p>
          <a:p>
            <a:pPr marL="342900" indent="-342900">
              <a:buFont typeface="Arial" panose="020B0604020202020204" pitchFamily="34" charset="0"/>
              <a:buChar char="•"/>
            </a:pPr>
            <a:r>
              <a:rPr lang="en-US" sz="2400" dirty="0"/>
              <a:t> Increased </a:t>
            </a:r>
            <a:r>
              <a:rPr lang="en-US" sz="2400" b="1" dirty="0"/>
              <a:t>diversity of information</a:t>
            </a:r>
            <a:r>
              <a:rPr lang="en-US" sz="2400" dirty="0"/>
              <a:t> and </a:t>
            </a:r>
            <a:r>
              <a:rPr lang="en-US" sz="2400" b="1" dirty="0"/>
              <a:t>perspectives</a:t>
            </a:r>
          </a:p>
          <a:p>
            <a:pPr marL="342900" indent="-342900">
              <a:buFont typeface="Arial" panose="020B0604020202020204" pitchFamily="34" charset="0"/>
              <a:buChar char="•"/>
            </a:pPr>
            <a:r>
              <a:rPr lang="en-US" sz="2400" dirty="0"/>
              <a:t> Increased </a:t>
            </a:r>
            <a:r>
              <a:rPr lang="en-US" sz="2400" b="1" dirty="0"/>
              <a:t>polarization</a:t>
            </a:r>
            <a:r>
              <a:rPr lang="en-US" sz="2400" dirty="0"/>
              <a:t> in society</a:t>
            </a:r>
          </a:p>
          <a:p>
            <a:pPr marL="285750" indent="-285750">
              <a:buFontTx/>
              <a:buChar char="-"/>
            </a:pPr>
            <a:endParaRPr lang="en-US" sz="2400" dirty="0"/>
          </a:p>
          <a:p>
            <a:r>
              <a:rPr lang="en-US" sz="2400" b="1" dirty="0"/>
              <a:t>Creation of filter bubbles!</a:t>
            </a:r>
          </a:p>
          <a:p>
            <a:pPr marL="342900" indent="-342900">
              <a:buFont typeface="Arial" panose="020B0604020202020204" pitchFamily="34" charset="0"/>
              <a:buChar char="•"/>
            </a:pPr>
            <a:r>
              <a:rPr lang="en-US" sz="2400" dirty="0"/>
              <a:t>Explanation to increased societal </a:t>
            </a:r>
            <a:r>
              <a:rPr lang="en-US" sz="2400" b="1" dirty="0"/>
              <a:t>polarization</a:t>
            </a:r>
          </a:p>
          <a:p>
            <a:pPr marL="342900" indent="-342900">
              <a:buFont typeface="Arial" panose="020B0604020202020204" pitchFamily="34" charset="0"/>
              <a:buChar char="•"/>
            </a:pPr>
            <a:r>
              <a:rPr lang="en-US" sz="2400" dirty="0"/>
              <a:t>Explicitly encouraged by social media companies</a:t>
            </a:r>
          </a:p>
          <a:p>
            <a:pPr marL="342900" indent="-342900">
              <a:buFont typeface="Arial" panose="020B0604020202020204" pitchFamily="34" charset="0"/>
              <a:buChar char="•"/>
            </a:pPr>
            <a:r>
              <a:rPr lang="en-US" sz="2400" dirty="0"/>
              <a:t>Reduce user </a:t>
            </a:r>
            <a:r>
              <a:rPr lang="en-US" sz="2400" b="1" dirty="0"/>
              <a:t>disagreement</a:t>
            </a:r>
          </a:p>
          <a:p>
            <a:pPr marL="342900" indent="-342900">
              <a:buFont typeface="Arial" panose="020B0604020202020204" pitchFamily="34" charset="0"/>
              <a:buChar char="•"/>
            </a:pPr>
            <a:r>
              <a:rPr lang="en-US" sz="2400" dirty="0"/>
              <a:t>Echo chamber filter bubbles</a:t>
            </a:r>
          </a:p>
          <a:p>
            <a:pPr marL="285750" indent="-285750">
              <a:buFontTx/>
              <a:buChar char="-"/>
            </a:pPr>
            <a:endParaRPr lang="en-US" sz="1800" dirty="0">
              <a:solidFill>
                <a:schemeClr val="accent5">
                  <a:lumMod val="50000"/>
                </a:schemeClr>
              </a:solidFill>
            </a:endParaRPr>
          </a:p>
        </p:txBody>
      </p:sp>
      <p:sp>
        <p:nvSpPr>
          <p:cNvPr id="352" name="Text Placeholder 351"/>
          <p:cNvSpPr>
            <a:spLocks noGrp="1"/>
          </p:cNvSpPr>
          <p:nvPr>
            <p:ph type="body" sz="quarter" idx="11"/>
          </p:nvPr>
        </p:nvSpPr>
        <p:spPr>
          <a:xfrm>
            <a:off x="602791" y="2595415"/>
            <a:ext cx="9089468" cy="536406"/>
          </a:xfrm>
          <a:solidFill>
            <a:schemeClr val="accent1">
              <a:lumMod val="75000"/>
            </a:schemeClr>
          </a:solidFill>
        </p:spPr>
        <p:txBody>
          <a:bodyPr/>
          <a:lstStyle/>
          <a:p>
            <a:r>
              <a:rPr lang="en-US" sz="2800" u="none" dirty="0">
                <a:solidFill>
                  <a:schemeClr val="bg1"/>
                </a:solidFill>
              </a:rPr>
              <a:t>Social media usage increases polarization!</a:t>
            </a:r>
          </a:p>
        </p:txBody>
      </p:sp>
      <p:sp>
        <p:nvSpPr>
          <p:cNvPr id="353" name="Text Placeholder 352"/>
          <p:cNvSpPr>
            <a:spLocks noGrp="1"/>
          </p:cNvSpPr>
          <p:nvPr>
            <p:ph type="body" sz="quarter" idx="19"/>
          </p:nvPr>
        </p:nvSpPr>
        <p:spPr/>
        <p:txBody>
          <a:bodyPr>
            <a:noAutofit/>
          </a:bodyPr>
          <a:lstStyle/>
          <a:p>
            <a:pPr marL="342900" indent="-342900">
              <a:buFont typeface="Arial" panose="020B0604020202020204" pitchFamily="34" charset="0"/>
              <a:buChar char="•"/>
            </a:pPr>
            <a:r>
              <a:rPr lang="en-US" sz="2400" dirty="0">
                <a:solidFill>
                  <a:schemeClr val="accent5">
                    <a:lumMod val="50000"/>
                  </a:schemeClr>
                </a:solidFill>
              </a:rPr>
              <a:t>Mathematical framework</a:t>
            </a:r>
          </a:p>
          <a:p>
            <a:pPr marL="342900" indent="-342900">
              <a:buFont typeface="Arial" panose="020B0604020202020204" pitchFamily="34" charset="0"/>
              <a:buChar char="•"/>
            </a:pPr>
            <a:r>
              <a:rPr lang="en-US" sz="2400" dirty="0">
                <a:solidFill>
                  <a:schemeClr val="accent5">
                    <a:lumMod val="50000"/>
                  </a:schemeClr>
                </a:solidFill>
              </a:rPr>
              <a:t>Individual opinion on a model: Continuous value in [-1,1]</a:t>
            </a:r>
          </a:p>
          <a:p>
            <a:pPr marL="342900" indent="-342900">
              <a:buFont typeface="Arial" panose="020B0604020202020204" pitchFamily="34" charset="0"/>
              <a:buChar char="•"/>
            </a:pPr>
            <a:r>
              <a:rPr lang="en-US" sz="2400" dirty="0"/>
              <a:t>Individuals update opinions based on average of social connections</a:t>
            </a:r>
          </a:p>
          <a:p>
            <a:pPr marL="342900" indent="-342900">
              <a:buFont typeface="Arial" panose="020B0604020202020204" pitchFamily="34" charset="0"/>
              <a:buChar char="•"/>
            </a:pPr>
            <a:r>
              <a:rPr lang="en-US" sz="2400" dirty="0"/>
              <a:t>Combination of innate opinions and expressed opinions</a:t>
            </a:r>
          </a:p>
          <a:p>
            <a:pPr marL="342900" indent="-342900">
              <a:buFont typeface="Arial" panose="020B0604020202020204" pitchFamily="34" charset="0"/>
              <a:buChar char="•"/>
            </a:pPr>
            <a:r>
              <a:rPr lang="en-US" sz="2400" dirty="0">
                <a:solidFill>
                  <a:schemeClr val="accent5">
                    <a:lumMod val="50000"/>
                  </a:schemeClr>
                </a:solidFill>
              </a:rPr>
              <a:t>Contribution: </a:t>
            </a:r>
            <a:r>
              <a:rPr lang="en-US" sz="2400" b="1" dirty="0">
                <a:solidFill>
                  <a:schemeClr val="accent5">
                    <a:lumMod val="50000"/>
                  </a:schemeClr>
                </a:solidFill>
              </a:rPr>
              <a:t>network administrator</a:t>
            </a:r>
            <a:r>
              <a:rPr lang="en-US" sz="2400" dirty="0">
                <a:solidFill>
                  <a:schemeClr val="accent5">
                    <a:lumMod val="50000"/>
                  </a:schemeClr>
                </a:solidFill>
              </a:rPr>
              <a:t> (filter social interactions)</a:t>
            </a:r>
          </a:p>
          <a:p>
            <a:pPr marL="342900" indent="-342900">
              <a:buFont typeface="Arial" panose="020B0604020202020204" pitchFamily="34" charset="0"/>
              <a:buChar char="•"/>
            </a:pPr>
            <a:r>
              <a:rPr lang="en-US" sz="2400" dirty="0"/>
              <a:t>Minimize disagreement in social network</a:t>
            </a:r>
          </a:p>
          <a:p>
            <a:pPr marL="342900" indent="-342900">
              <a:buFont typeface="Arial" panose="020B0604020202020204" pitchFamily="34" charset="0"/>
              <a:buChar char="•"/>
            </a:pPr>
            <a:r>
              <a:rPr lang="en-US" sz="2400" b="1" dirty="0">
                <a:solidFill>
                  <a:schemeClr val="accent5">
                    <a:lumMod val="50000"/>
                  </a:schemeClr>
                </a:solidFill>
              </a:rPr>
              <a:t>Stochastic block model</a:t>
            </a:r>
          </a:p>
          <a:p>
            <a:pPr marL="342900" indent="-342900">
              <a:buFontTx/>
              <a:buChar char="-"/>
            </a:pPr>
            <a:endParaRPr lang="en-US" sz="2400" dirty="0">
              <a:solidFill>
                <a:schemeClr val="accent5">
                  <a:lumMod val="50000"/>
                </a:schemeClr>
              </a:solidFill>
            </a:endParaRPr>
          </a:p>
        </p:txBody>
      </p:sp>
      <p:sp>
        <p:nvSpPr>
          <p:cNvPr id="30" name="Text Placeholder 29">
            <a:extLst>
              <a:ext uri="{FF2B5EF4-FFF2-40B4-BE49-F238E27FC236}">
                <a16:creationId xmlns:a16="http://schemas.microsoft.com/office/drawing/2014/main" id="{C40EED06-53F3-45AC-8D49-C155875A9828}"/>
              </a:ext>
            </a:extLst>
          </p:cNvPr>
          <p:cNvSpPr>
            <a:spLocks noGrp="1"/>
          </p:cNvSpPr>
          <p:nvPr>
            <p:ph type="body" sz="quarter" idx="20"/>
          </p:nvPr>
        </p:nvSpPr>
        <p:spPr>
          <a:xfrm>
            <a:off x="628053" y="8567625"/>
            <a:ext cx="9048750" cy="536406"/>
          </a:xfrm>
          <a:solidFill>
            <a:schemeClr val="accent1">
              <a:lumMod val="75000"/>
            </a:schemeClr>
          </a:solidFill>
        </p:spPr>
        <p:txBody>
          <a:bodyPr/>
          <a:lstStyle/>
          <a:p>
            <a:r>
              <a:rPr lang="en-US" sz="2800" u="none" dirty="0" err="1">
                <a:solidFill>
                  <a:schemeClr val="bg1"/>
                </a:solidFill>
              </a:rPr>
              <a:t>Friedkin</a:t>
            </a:r>
            <a:r>
              <a:rPr lang="en-US" sz="2800" u="none" dirty="0">
                <a:solidFill>
                  <a:schemeClr val="bg1"/>
                </a:solidFill>
              </a:rPr>
              <a:t>-Johnsen opinion dynamics model</a:t>
            </a:r>
          </a:p>
        </p:txBody>
      </p:sp>
      <p:sp>
        <p:nvSpPr>
          <p:cNvPr id="31" name="Text Placeholder 30">
            <a:extLst>
              <a:ext uri="{FF2B5EF4-FFF2-40B4-BE49-F238E27FC236}">
                <a16:creationId xmlns:a16="http://schemas.microsoft.com/office/drawing/2014/main" id="{39AF0EA0-7DED-408B-B944-FC798657D9D5}"/>
              </a:ext>
            </a:extLst>
          </p:cNvPr>
          <p:cNvSpPr>
            <a:spLocks noGrp="1"/>
          </p:cNvSpPr>
          <p:nvPr>
            <p:ph type="body" sz="quarter" idx="21"/>
          </p:nvPr>
        </p:nvSpPr>
        <p:spPr>
          <a:xfrm>
            <a:off x="10108143" y="7105635"/>
            <a:ext cx="9047690" cy="1519524"/>
          </a:xfrm>
        </p:spPr>
        <p:txBody>
          <a:bodyPr/>
          <a:lstStyle/>
          <a:p>
            <a:pPr marL="342900" indent="-342900">
              <a:buFont typeface="Arial" panose="020B0604020202020204" pitchFamily="34" charset="0"/>
              <a:buChar char="•"/>
            </a:pPr>
            <a:r>
              <a:rPr lang="en-US" sz="2400" dirty="0"/>
              <a:t>Twitter: 548 nodes (users), 3638 edges (user interactions)</a:t>
            </a:r>
          </a:p>
          <a:p>
            <a:pPr marL="342900" indent="-342900">
              <a:buFont typeface="Arial" panose="020B0604020202020204" pitchFamily="34" charset="0"/>
              <a:buChar char="•"/>
            </a:pPr>
            <a:r>
              <a:rPr lang="en-US" sz="2400" dirty="0"/>
              <a:t>Polarization and disagreement in function of  </a:t>
            </a:r>
            <a:r>
              <a:rPr lang="el-GR" sz="2400" dirty="0"/>
              <a:t>ε</a:t>
            </a:r>
            <a:r>
              <a:rPr lang="en-US" sz="2400" dirty="0"/>
              <a:t> (network changes)</a:t>
            </a:r>
          </a:p>
          <a:p>
            <a:pPr marL="342900" indent="-342900">
              <a:buFont typeface="Arial" panose="020B0604020202020204" pitchFamily="34" charset="0"/>
              <a:buChar char="•"/>
            </a:pPr>
            <a:r>
              <a:rPr lang="en-US" sz="2400" b="1" dirty="0"/>
              <a:t>Minimization of disagreement leads to increased polarization!</a:t>
            </a:r>
          </a:p>
        </p:txBody>
      </p:sp>
      <p:sp>
        <p:nvSpPr>
          <p:cNvPr id="32" name="Text Placeholder 31">
            <a:extLst>
              <a:ext uri="{FF2B5EF4-FFF2-40B4-BE49-F238E27FC236}">
                <a16:creationId xmlns:a16="http://schemas.microsoft.com/office/drawing/2014/main" id="{D151690C-E1B8-4230-B796-658A7F171232}"/>
              </a:ext>
            </a:extLst>
          </p:cNvPr>
          <p:cNvSpPr>
            <a:spLocks noGrp="1"/>
          </p:cNvSpPr>
          <p:nvPr>
            <p:ph type="body" sz="quarter" idx="22"/>
          </p:nvPr>
        </p:nvSpPr>
        <p:spPr>
          <a:xfrm>
            <a:off x="10120779" y="6571811"/>
            <a:ext cx="9047690" cy="536406"/>
          </a:xfrm>
          <a:solidFill>
            <a:schemeClr val="bg1">
              <a:lumMod val="50000"/>
            </a:schemeClr>
          </a:solidFill>
        </p:spPr>
        <p:txBody>
          <a:bodyPr/>
          <a:lstStyle/>
          <a:p>
            <a:r>
              <a:rPr lang="en-US" sz="2800" u="none" dirty="0">
                <a:solidFill>
                  <a:schemeClr val="bg1"/>
                </a:solidFill>
              </a:rPr>
              <a:t>Experiment 1: Twitter dataset</a:t>
            </a:r>
          </a:p>
        </p:txBody>
      </p:sp>
      <p:sp>
        <p:nvSpPr>
          <p:cNvPr id="33" name="Text Placeholder 32">
            <a:extLst>
              <a:ext uri="{FF2B5EF4-FFF2-40B4-BE49-F238E27FC236}">
                <a16:creationId xmlns:a16="http://schemas.microsoft.com/office/drawing/2014/main" id="{C45DBB1D-F35D-4308-ABBE-9C8A930020CA}"/>
              </a:ext>
            </a:extLst>
          </p:cNvPr>
          <p:cNvSpPr>
            <a:spLocks noGrp="1"/>
          </p:cNvSpPr>
          <p:nvPr>
            <p:ph type="body" sz="quarter" idx="23"/>
          </p:nvPr>
        </p:nvSpPr>
        <p:spPr>
          <a:xfrm>
            <a:off x="10108143" y="3087451"/>
            <a:ext cx="9047690" cy="2405920"/>
          </a:xfrm>
        </p:spPr>
        <p:txBody>
          <a:bodyPr/>
          <a:lstStyle/>
          <a:p>
            <a:r>
              <a:rPr lang="en-US" sz="2400" b="1"/>
              <a:t>	</a:t>
            </a:r>
            <a:endParaRPr lang="en-US" sz="2400"/>
          </a:p>
          <a:p>
            <a:endParaRPr lang="en-US" sz="2400" b="1" u="sng"/>
          </a:p>
          <a:p>
            <a:endParaRPr lang="en-US" sz="2400" b="1" u="sng"/>
          </a:p>
          <a:p>
            <a:endParaRPr lang="en-US" sz="2400" b="1" u="sng"/>
          </a:p>
          <a:p>
            <a:endParaRPr lang="en-US" sz="2400" b="1" u="sng" dirty="0"/>
          </a:p>
        </p:txBody>
      </p:sp>
      <p:sp>
        <p:nvSpPr>
          <p:cNvPr id="34" name="Text Placeholder 33">
            <a:extLst>
              <a:ext uri="{FF2B5EF4-FFF2-40B4-BE49-F238E27FC236}">
                <a16:creationId xmlns:a16="http://schemas.microsoft.com/office/drawing/2014/main" id="{82F4FD03-45AF-425A-88E6-ACC9F4B55620}"/>
              </a:ext>
            </a:extLst>
          </p:cNvPr>
          <p:cNvSpPr>
            <a:spLocks noGrp="1"/>
          </p:cNvSpPr>
          <p:nvPr>
            <p:ph type="body" sz="quarter" idx="24"/>
          </p:nvPr>
        </p:nvSpPr>
        <p:spPr>
          <a:xfrm>
            <a:off x="10138708" y="2596940"/>
            <a:ext cx="9052983" cy="536406"/>
          </a:xfrm>
          <a:solidFill>
            <a:schemeClr val="accent1">
              <a:lumMod val="75000"/>
            </a:schemeClr>
          </a:solidFill>
        </p:spPr>
        <p:txBody>
          <a:bodyPr/>
          <a:lstStyle/>
          <a:p>
            <a:r>
              <a:rPr lang="en-US" sz="2800" u="none">
                <a:solidFill>
                  <a:schemeClr val="bg1"/>
                </a:solidFill>
              </a:rPr>
              <a:t>Concepts</a:t>
            </a:r>
            <a:endParaRPr lang="en-US" sz="2800" u="none" dirty="0">
              <a:solidFill>
                <a:schemeClr val="bg1"/>
              </a:solidFill>
            </a:endParaRPr>
          </a:p>
        </p:txBody>
      </p:sp>
      <p:sp>
        <p:nvSpPr>
          <p:cNvPr id="35" name="Text Placeholder 34">
            <a:extLst>
              <a:ext uri="{FF2B5EF4-FFF2-40B4-BE49-F238E27FC236}">
                <a16:creationId xmlns:a16="http://schemas.microsoft.com/office/drawing/2014/main" id="{4796DDB1-6A05-4490-A79B-E96EF89CDABA}"/>
              </a:ext>
            </a:extLst>
          </p:cNvPr>
          <p:cNvSpPr>
            <a:spLocks noGrp="1"/>
          </p:cNvSpPr>
          <p:nvPr>
            <p:ph type="body" sz="quarter" idx="25"/>
          </p:nvPr>
        </p:nvSpPr>
        <p:spPr>
          <a:xfrm>
            <a:off x="19597159" y="2579008"/>
            <a:ext cx="9050686" cy="536406"/>
          </a:xfrm>
          <a:solidFill>
            <a:schemeClr val="accent1">
              <a:lumMod val="75000"/>
            </a:schemeClr>
          </a:solidFill>
        </p:spPr>
        <p:txBody>
          <a:bodyPr/>
          <a:lstStyle/>
          <a:p>
            <a:r>
              <a:rPr lang="en-US" sz="2800" u="none" strike="sngStrike">
                <a:solidFill>
                  <a:schemeClr val="bg1"/>
                </a:solidFill>
              </a:rPr>
              <a:t>Fragile Consensus</a:t>
            </a:r>
            <a:endParaRPr lang="en-US" sz="2800" u="none" strike="sngStrike" dirty="0">
              <a:solidFill>
                <a:schemeClr val="bg1"/>
              </a:solidFill>
            </a:endParaRPr>
          </a:p>
        </p:txBody>
      </p:sp>
      <p:sp>
        <p:nvSpPr>
          <p:cNvPr id="37" name="Text Placeholder 36">
            <a:extLst>
              <a:ext uri="{FF2B5EF4-FFF2-40B4-BE49-F238E27FC236}">
                <a16:creationId xmlns:a16="http://schemas.microsoft.com/office/drawing/2014/main" id="{9612A7B1-8626-4D6A-9F6E-FC7B653459D6}"/>
              </a:ext>
            </a:extLst>
          </p:cNvPr>
          <p:cNvSpPr>
            <a:spLocks noGrp="1"/>
          </p:cNvSpPr>
          <p:nvPr>
            <p:ph type="body" sz="quarter" idx="27"/>
          </p:nvPr>
        </p:nvSpPr>
        <p:spPr>
          <a:xfrm>
            <a:off x="19575072" y="5901442"/>
            <a:ext cx="9050686" cy="536406"/>
          </a:xfrm>
          <a:solidFill>
            <a:schemeClr val="accent1">
              <a:lumMod val="75000"/>
            </a:schemeClr>
          </a:solidFill>
        </p:spPr>
        <p:txBody>
          <a:bodyPr/>
          <a:lstStyle/>
          <a:p>
            <a:r>
              <a:rPr lang="en-US" sz="2800" u="none">
                <a:solidFill>
                  <a:schemeClr val="bg1"/>
                </a:solidFill>
              </a:rPr>
              <a:t>Regularized Dynamics reduces polarization</a:t>
            </a:r>
            <a:endParaRPr lang="en-US" sz="2800" u="none" dirty="0">
              <a:solidFill>
                <a:schemeClr val="bg1"/>
              </a:solidFill>
            </a:endParaRPr>
          </a:p>
        </p:txBody>
      </p:sp>
      <p:sp>
        <p:nvSpPr>
          <p:cNvPr id="38" name="Text Placeholder 37">
            <a:extLst>
              <a:ext uri="{FF2B5EF4-FFF2-40B4-BE49-F238E27FC236}">
                <a16:creationId xmlns:a16="http://schemas.microsoft.com/office/drawing/2014/main" id="{39C95D1B-CBF2-4FBE-A313-96E36A511F94}"/>
              </a:ext>
            </a:extLst>
          </p:cNvPr>
          <p:cNvSpPr>
            <a:spLocks noGrp="1"/>
          </p:cNvSpPr>
          <p:nvPr>
            <p:ph type="body" sz="quarter" idx="28"/>
          </p:nvPr>
        </p:nvSpPr>
        <p:spPr>
          <a:xfrm>
            <a:off x="19571717" y="6453531"/>
            <a:ext cx="9054041" cy="1888855"/>
          </a:xfrm>
        </p:spPr>
        <p:txBody>
          <a:bodyPr/>
          <a:lstStyle/>
          <a:p>
            <a:pPr marL="342900" indent="-342900">
              <a:buFont typeface="Arial" panose="020B0604020202020204" pitchFamily="34" charset="0"/>
              <a:buChar char="•"/>
            </a:pPr>
            <a:r>
              <a:rPr lang="en-US" sz="2400" dirty="0"/>
              <a:t>Adding regularization term to network administrator objective function</a:t>
            </a:r>
          </a:p>
          <a:p>
            <a:pPr marL="342900" indent="-342900">
              <a:buFont typeface="Arial" panose="020B0604020202020204" pitchFamily="34" charset="0"/>
              <a:buChar char="•"/>
            </a:pPr>
            <a:r>
              <a:rPr lang="en-US" sz="2400" dirty="0"/>
              <a:t>Polarization largely mitigated</a:t>
            </a:r>
          </a:p>
          <a:p>
            <a:pPr marL="342900" indent="-342900">
              <a:buFont typeface="Arial" panose="020B0604020202020204" pitchFamily="34" charset="0"/>
              <a:buChar char="•"/>
            </a:pPr>
            <a:r>
              <a:rPr lang="en-US" sz="2400" dirty="0"/>
              <a:t>Disagreement barely increases</a:t>
            </a:r>
          </a:p>
        </p:txBody>
      </p:sp>
      <p:sp>
        <p:nvSpPr>
          <p:cNvPr id="42" name="Text Placeholder 41">
            <a:extLst>
              <a:ext uri="{FF2B5EF4-FFF2-40B4-BE49-F238E27FC236}">
                <a16:creationId xmlns:a16="http://schemas.microsoft.com/office/drawing/2014/main" id="{C6FDCE05-0A45-442B-B3DD-47F5B8B22B83}"/>
              </a:ext>
            </a:extLst>
          </p:cNvPr>
          <p:cNvSpPr>
            <a:spLocks noGrp="1"/>
          </p:cNvSpPr>
          <p:nvPr>
            <p:ph type="body" sz="quarter" idx="184"/>
          </p:nvPr>
        </p:nvSpPr>
        <p:spPr>
          <a:xfrm>
            <a:off x="628053" y="1243410"/>
            <a:ext cx="28130993" cy="816993"/>
          </a:xfrm>
        </p:spPr>
        <p:txBody>
          <a:bodyPr>
            <a:noAutofit/>
          </a:bodyPr>
          <a:lstStyle/>
          <a:p>
            <a:r>
              <a:rPr lang="en-US" sz="4800">
                <a:latin typeface="Times New Roman" panose="02020603050405020304" pitchFamily="18" charset="0"/>
                <a:cs typeface="Times New Roman" panose="02020603050405020304" pitchFamily="18" charset="0"/>
              </a:rPr>
              <a:t>By Geert Goemaere and Darin Verheijke</a:t>
            </a:r>
            <a:endParaRPr lang="en-US" sz="4800" dirty="0">
              <a:latin typeface="Times New Roman" panose="02020603050405020304" pitchFamily="18" charset="0"/>
              <a:cs typeface="Times New Roman" panose="02020603050405020304" pitchFamily="18" charset="0"/>
            </a:endParaRPr>
          </a:p>
        </p:txBody>
      </p:sp>
      <p:sp>
        <p:nvSpPr>
          <p:cNvPr id="43" name="Text Placeholder 42">
            <a:extLst>
              <a:ext uri="{FF2B5EF4-FFF2-40B4-BE49-F238E27FC236}">
                <a16:creationId xmlns:a16="http://schemas.microsoft.com/office/drawing/2014/main" id="{9167257C-2FA2-428D-959F-26A6942168BA}"/>
              </a:ext>
            </a:extLst>
          </p:cNvPr>
          <p:cNvSpPr>
            <a:spLocks noGrp="1"/>
          </p:cNvSpPr>
          <p:nvPr>
            <p:ph type="body" sz="quarter" idx="185"/>
          </p:nvPr>
        </p:nvSpPr>
        <p:spPr>
          <a:xfrm>
            <a:off x="628053" y="187931"/>
            <a:ext cx="28130993" cy="1055479"/>
          </a:xfrm>
        </p:spPr>
        <p:txBody>
          <a:bodyPr>
            <a:normAutofit fontScale="92500" lnSpcReduction="10000"/>
          </a:bodyPr>
          <a:lstStyle/>
          <a:p>
            <a:r>
              <a:rPr lang="en-US" sz="7200">
                <a:latin typeface="Times New Roman" panose="02020603050405020304" pitchFamily="18" charset="0"/>
                <a:cs typeface="Times New Roman" panose="02020603050405020304" pitchFamily="18" charset="0"/>
              </a:rPr>
              <a:t>Understanding filter bubbles and polarization in social networks</a:t>
            </a:r>
            <a:endParaRPr lang="en-US" sz="7200" dirty="0">
              <a:latin typeface="Times New Roman" panose="02020603050405020304" pitchFamily="18" charset="0"/>
              <a:cs typeface="Times New Roman" panose="02020603050405020304" pitchFamily="18" charset="0"/>
            </a:endParaRPr>
          </a:p>
        </p:txBody>
      </p:sp>
      <p:pic>
        <p:nvPicPr>
          <p:cNvPr id="45" name="Picture 44">
            <a:extLst>
              <a:ext uri="{FF2B5EF4-FFF2-40B4-BE49-F238E27FC236}">
                <a16:creationId xmlns:a16="http://schemas.microsoft.com/office/drawing/2014/main" id="{C973A602-B2C7-434F-8A16-A67590B1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905" y="12151892"/>
            <a:ext cx="8732521" cy="1919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 name="TextBox 46">
            <a:extLst>
              <a:ext uri="{FF2B5EF4-FFF2-40B4-BE49-F238E27FC236}">
                <a16:creationId xmlns:a16="http://schemas.microsoft.com/office/drawing/2014/main" id="{CD61F5AB-D7D4-4E86-BD02-D957E02C88D4}"/>
              </a:ext>
            </a:extLst>
          </p:cNvPr>
          <p:cNvSpPr txBox="1"/>
          <p:nvPr/>
        </p:nvSpPr>
        <p:spPr>
          <a:xfrm>
            <a:off x="1031740" y="14497040"/>
            <a:ext cx="2036580" cy="1015663"/>
          </a:xfrm>
          <a:prstGeom prst="rect">
            <a:avLst/>
          </a:prstGeom>
          <a:noFill/>
        </p:spPr>
        <p:txBody>
          <a:bodyPr wrap="square" rtlCol="0">
            <a:spAutoFit/>
          </a:bodyPr>
          <a:lstStyle/>
          <a:p>
            <a:r>
              <a:rPr lang="en-US" sz="2000" dirty="0">
                <a:solidFill>
                  <a:schemeClr val="accent5">
                    <a:lumMod val="50000"/>
                  </a:schemeClr>
                </a:solidFill>
              </a:rPr>
              <a:t>Synthetic social network graph</a:t>
            </a:r>
          </a:p>
          <a:p>
            <a:endParaRPr lang="en-US" sz="20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30CCBDB7-F154-4587-8D11-90FE18802C64}"/>
              </a:ext>
            </a:extLst>
          </p:cNvPr>
          <p:cNvSpPr txBox="1"/>
          <p:nvPr/>
        </p:nvSpPr>
        <p:spPr>
          <a:xfrm>
            <a:off x="3906520" y="14417504"/>
            <a:ext cx="2372360" cy="1323439"/>
          </a:xfrm>
          <a:prstGeom prst="rect">
            <a:avLst/>
          </a:prstGeom>
          <a:noFill/>
        </p:spPr>
        <p:txBody>
          <a:bodyPr wrap="square" rtlCol="0">
            <a:spAutoFit/>
          </a:bodyPr>
          <a:lstStyle/>
          <a:p>
            <a:r>
              <a:rPr lang="en-US" sz="2000" dirty="0">
                <a:solidFill>
                  <a:schemeClr val="accent5">
                    <a:lumMod val="50000"/>
                  </a:schemeClr>
                </a:solidFill>
              </a:rPr>
              <a:t>Graph after network administrator changes ~20%</a:t>
            </a:r>
            <a:r>
              <a:rPr lang="en-US" sz="2000" dirty="0">
                <a:solidFill>
                  <a:schemeClr val="accent5">
                    <a:lumMod val="50000"/>
                  </a:schemeClr>
                </a:solidFill>
                <a:latin typeface="Times New Roman" panose="02020603050405020304" pitchFamily="18" charset="0"/>
                <a:cs typeface="Times New Roman" panose="02020603050405020304" pitchFamily="18" charset="0"/>
              </a:rPr>
              <a:t> of edge weight</a:t>
            </a:r>
            <a:endParaRPr lang="en-US" sz="2000" dirty="0">
              <a:solidFill>
                <a:schemeClr val="accent5">
                  <a:lumMod val="50000"/>
                </a:schemeClr>
              </a:solidFill>
            </a:endParaRPr>
          </a:p>
        </p:txBody>
      </p:sp>
      <p:sp>
        <p:nvSpPr>
          <p:cNvPr id="67" name="TextBox 66">
            <a:extLst>
              <a:ext uri="{FF2B5EF4-FFF2-40B4-BE49-F238E27FC236}">
                <a16:creationId xmlns:a16="http://schemas.microsoft.com/office/drawing/2014/main" id="{2E404D66-5EE5-4CAB-B3BC-88BDBE16D2E8}"/>
              </a:ext>
            </a:extLst>
          </p:cNvPr>
          <p:cNvSpPr txBox="1"/>
          <p:nvPr/>
        </p:nvSpPr>
        <p:spPr>
          <a:xfrm>
            <a:off x="6712604" y="14417504"/>
            <a:ext cx="2372360" cy="1323439"/>
          </a:xfrm>
          <a:prstGeom prst="rect">
            <a:avLst/>
          </a:prstGeom>
          <a:noFill/>
        </p:spPr>
        <p:txBody>
          <a:bodyPr wrap="square" rtlCol="0">
            <a:spAutoFit/>
          </a:bodyPr>
          <a:lstStyle/>
          <a:p>
            <a:r>
              <a:rPr lang="en-US" sz="2000" dirty="0">
                <a:solidFill>
                  <a:schemeClr val="accent5">
                    <a:lumMod val="50000"/>
                  </a:schemeClr>
                </a:solidFill>
              </a:rPr>
              <a:t>Graph after network administrator changes ~30%</a:t>
            </a:r>
            <a:r>
              <a:rPr lang="en-US" sz="2000" dirty="0">
                <a:solidFill>
                  <a:schemeClr val="accent5">
                    <a:lumMod val="50000"/>
                  </a:schemeClr>
                </a:solidFill>
                <a:latin typeface="Times New Roman" panose="02020603050405020304" pitchFamily="18" charset="0"/>
                <a:cs typeface="Times New Roman" panose="02020603050405020304" pitchFamily="18" charset="0"/>
              </a:rPr>
              <a:t> of edge weight</a:t>
            </a:r>
            <a:endParaRPr lang="en-US" sz="2000" dirty="0">
              <a:solidFill>
                <a:schemeClr val="accent5">
                  <a:lumMod val="50000"/>
                </a:schemeClr>
              </a:solidFill>
            </a:endParaRPr>
          </a:p>
        </p:txBody>
      </p:sp>
      <p:grpSp>
        <p:nvGrpSpPr>
          <p:cNvPr id="8" name="Groep 7">
            <a:extLst>
              <a:ext uri="{FF2B5EF4-FFF2-40B4-BE49-F238E27FC236}">
                <a16:creationId xmlns:a16="http://schemas.microsoft.com/office/drawing/2014/main" id="{015D1E49-8808-435F-BCAF-698657D788CF}"/>
              </a:ext>
            </a:extLst>
          </p:cNvPr>
          <p:cNvGrpSpPr/>
          <p:nvPr/>
        </p:nvGrpSpPr>
        <p:grpSpPr>
          <a:xfrm>
            <a:off x="10148204" y="8546265"/>
            <a:ext cx="8981577" cy="3048001"/>
            <a:chOff x="10262504" y="9413694"/>
            <a:chExt cx="8981577" cy="3048001"/>
          </a:xfrm>
          <a:solidFill>
            <a:schemeClr val="bg1">
              <a:lumMod val="95000"/>
            </a:schemeClr>
          </a:solidFill>
        </p:grpSpPr>
        <p:pic>
          <p:nvPicPr>
            <p:cNvPr id="3" name="Afbeelding 2">
              <a:extLst>
                <a:ext uri="{FF2B5EF4-FFF2-40B4-BE49-F238E27FC236}">
                  <a16:creationId xmlns:a16="http://schemas.microsoft.com/office/drawing/2014/main" id="{B0B6A6B7-7CF9-4F72-989F-16BC46C9D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2504" y="9413694"/>
              <a:ext cx="4572000" cy="3048001"/>
            </a:xfrm>
            <a:prstGeom prst="rect">
              <a:avLst/>
            </a:prstGeom>
            <a:grpFill/>
            <a:ln>
              <a:noFill/>
            </a:ln>
          </p:spPr>
        </p:pic>
        <p:pic>
          <p:nvPicPr>
            <p:cNvPr id="7" name="Afbeelding 6">
              <a:extLst>
                <a:ext uri="{FF2B5EF4-FFF2-40B4-BE49-F238E27FC236}">
                  <a16:creationId xmlns:a16="http://schemas.microsoft.com/office/drawing/2014/main" id="{EEA311DC-FDA4-4E0D-86CC-32ACC532EA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72081" y="9413694"/>
              <a:ext cx="4572000" cy="3048000"/>
            </a:xfrm>
            <a:prstGeom prst="rect">
              <a:avLst/>
            </a:prstGeom>
            <a:grpFill/>
            <a:ln>
              <a:noFill/>
            </a:ln>
          </p:spPr>
        </p:pic>
      </p:grpSp>
      <mc:AlternateContent xmlns:mc="http://schemas.openxmlformats.org/markup-compatibility/2006" xmlns:a14="http://schemas.microsoft.com/office/drawing/2010/main">
        <mc:Choice Requires="a14">
          <p:graphicFrame>
            <p:nvGraphicFramePr>
              <p:cNvPr id="10" name="Tabel 10">
                <a:extLst>
                  <a:ext uri="{FF2B5EF4-FFF2-40B4-BE49-F238E27FC236}">
                    <a16:creationId xmlns:a16="http://schemas.microsoft.com/office/drawing/2014/main" id="{8BBFC0D3-9DEC-4FAE-BC70-AD3B538B0F1D}"/>
                  </a:ext>
                </a:extLst>
              </p:cNvPr>
              <p:cNvGraphicFramePr>
                <a:graphicFrameLocks noGrp="1"/>
              </p:cNvGraphicFramePr>
              <p:nvPr>
                <p:extLst>
                  <p:ext uri="{D42A27DB-BD31-4B8C-83A1-F6EECF244321}">
                    <p14:modId xmlns:p14="http://schemas.microsoft.com/office/powerpoint/2010/main" val="17848649"/>
                  </p:ext>
                </p:extLst>
              </p:nvPr>
            </p:nvGraphicFramePr>
            <p:xfrm>
              <a:off x="10149824" y="3120119"/>
              <a:ext cx="8981577" cy="3393287"/>
            </p:xfrm>
            <a:graphic>
              <a:graphicData uri="http://schemas.openxmlformats.org/drawingml/2006/table">
                <a:tbl>
                  <a:tblPr firstRow="1" bandRow="1">
                    <a:tableStyleId>{3B4B98B0-60AC-42C2-AFA5-B58CD77FA1E5}</a:tableStyleId>
                  </a:tblPr>
                  <a:tblGrid>
                    <a:gridCol w="3108976">
                      <a:extLst>
                        <a:ext uri="{9D8B030D-6E8A-4147-A177-3AD203B41FA5}">
                          <a16:colId xmlns:a16="http://schemas.microsoft.com/office/drawing/2014/main" val="525672547"/>
                        </a:ext>
                      </a:extLst>
                    </a:gridCol>
                    <a:gridCol w="5872601">
                      <a:extLst>
                        <a:ext uri="{9D8B030D-6E8A-4147-A177-3AD203B41FA5}">
                          <a16:colId xmlns:a16="http://schemas.microsoft.com/office/drawing/2014/main" val="2807499271"/>
                        </a:ext>
                      </a:extLst>
                    </a:gridCol>
                  </a:tblGrid>
                  <a:tr h="845625">
                    <a:tc>
                      <a:txBody>
                        <a:bodyPr/>
                        <a:lstStyle/>
                        <a:p>
                          <a:r>
                            <a:rPr lang="en-US" sz="2400" b="0" kern="1200" dirty="0">
                              <a:solidFill>
                                <a:schemeClr val="accent5">
                                  <a:lumMod val="50000"/>
                                </a:schemeClr>
                              </a:solidFill>
                            </a:rPr>
                            <a:t>Polarization</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algn="ctr"/>
                          <a:r>
                            <a:rPr lang="en-US" sz="2000" b="0" kern="1200" dirty="0">
                              <a:solidFill>
                                <a:schemeClr val="accent5">
                                  <a:lumMod val="50000"/>
                                </a:schemeClr>
                              </a:solidFill>
                            </a:rPr>
                            <a:t>Variance of given set of opinions (</a:t>
                          </a:r>
                          <a14:m>
                            <m:oMath xmlns:m="http://schemas.openxmlformats.org/officeDocument/2006/math">
                              <m:sSub>
                                <m:sSubPr>
                                  <m:ctrlPr>
                                    <a:rPr lang="pt-BR" sz="2000" b="0" i="1" kern="1200" smtClean="0">
                                      <a:solidFill>
                                        <a:schemeClr val="accent5">
                                          <a:lumMod val="50000"/>
                                        </a:schemeClr>
                                      </a:solidFill>
                                      <a:latin typeface="Cambria Math" panose="02040503050406030204" pitchFamily="18" charset="0"/>
                                    </a:rPr>
                                  </m:ctrlPr>
                                </m:sSubPr>
                                <m:e>
                                  <m:r>
                                    <a:rPr lang="en-US" sz="2000" b="0" kern="1200" smtClean="0">
                                      <a:solidFill>
                                        <a:schemeClr val="accent5">
                                          <a:lumMod val="50000"/>
                                        </a:schemeClr>
                                      </a:solidFill>
                                      <a:latin typeface="Cambria Math" panose="02040503050406030204" pitchFamily="18" charset="0"/>
                                    </a:rPr>
                                    <m:t>𝑧</m:t>
                                  </m:r>
                                </m:e>
                                <m:sub>
                                  <m:r>
                                    <a:rPr lang="en-US" sz="2000" b="0" kern="1200" smtClean="0">
                                      <a:solidFill>
                                        <a:schemeClr val="accent5">
                                          <a:lumMod val="50000"/>
                                        </a:schemeClr>
                                      </a:solidFill>
                                      <a:latin typeface="Cambria Math" panose="02040503050406030204" pitchFamily="18" charset="0"/>
                                    </a:rPr>
                                    <m:t>𝑖</m:t>
                                  </m:r>
                                </m:sub>
                              </m:sSub>
                            </m:oMath>
                          </a14:m>
                          <a:r>
                            <a:rPr lang="en-US" sz="2000" b="0" kern="1200" dirty="0">
                              <a:solidFill>
                                <a:schemeClr val="accent5">
                                  <a:lumMod val="50000"/>
                                </a:schemeClr>
                              </a:solidFill>
                            </a:rPr>
                            <a:t>)</a:t>
                          </a:r>
                        </a:p>
                        <a:p>
                          <a:pPr algn="ctr"/>
                          <a:r>
                            <a:rPr lang="pt-BR" sz="2400" b="0" kern="1200" dirty="0">
                              <a:solidFill>
                                <a:schemeClr val="accent5">
                                  <a:lumMod val="50000"/>
                                </a:schemeClr>
                              </a:solidFill>
                            </a:rPr>
                            <a:t> </a:t>
                          </a:r>
                          <a14:m>
                            <m:oMath xmlns:m="http://schemas.openxmlformats.org/officeDocument/2006/math">
                              <m:sSub>
                                <m:sSubPr>
                                  <m:ctrlPr>
                                    <a:rPr lang="pt-BR" sz="2400" b="0" i="1" kern="1200" smtClean="0">
                                      <a:solidFill>
                                        <a:schemeClr val="accent5">
                                          <a:lumMod val="50000"/>
                                        </a:schemeClr>
                                      </a:solidFill>
                                      <a:latin typeface="Cambria Math" panose="02040503050406030204" pitchFamily="18" charset="0"/>
                                    </a:rPr>
                                  </m:ctrlPr>
                                </m:sSubPr>
                                <m:e>
                                  <m:r>
                                    <a:rPr lang="pt-BR" sz="2400" b="0" kern="1200" smtClean="0">
                                      <a:solidFill>
                                        <a:schemeClr val="accent5">
                                          <a:lumMod val="50000"/>
                                        </a:schemeClr>
                                      </a:solidFill>
                                      <a:latin typeface="Cambria Math" panose="02040503050406030204" pitchFamily="18" charset="0"/>
                                    </a:rPr>
                                    <m:t>𝒫</m:t>
                                  </m:r>
                                </m:e>
                                <m:sub>
                                  <m:r>
                                    <a:rPr lang="en-US" sz="2400" b="0" kern="1200" smtClean="0">
                                      <a:solidFill>
                                        <a:schemeClr val="accent5">
                                          <a:lumMod val="50000"/>
                                        </a:schemeClr>
                                      </a:solidFill>
                                      <a:latin typeface="Cambria Math" panose="02040503050406030204" pitchFamily="18" charset="0"/>
                                    </a:rPr>
                                    <m:t>𝑧</m:t>
                                  </m:r>
                                </m:sub>
                              </m:sSub>
                              <m:r>
                                <a:rPr lang="pt-BR" sz="2400" b="0" kern="1200" smtClean="0">
                                  <a:solidFill>
                                    <a:schemeClr val="accent5">
                                      <a:lumMod val="50000"/>
                                    </a:schemeClr>
                                  </a:solidFill>
                                  <a:latin typeface="Cambria Math" panose="02040503050406030204" pitchFamily="18" charset="0"/>
                                </a:rPr>
                                <m:t>≝</m:t>
                              </m:r>
                              <m:nary>
                                <m:naryPr>
                                  <m:chr m:val="∑"/>
                                  <m:ctrlPr>
                                    <a:rPr lang="pt-BR" sz="2400" b="0" i="1" kern="1200" smtClean="0">
                                      <a:solidFill>
                                        <a:schemeClr val="accent5">
                                          <a:lumMod val="50000"/>
                                        </a:schemeClr>
                                      </a:solidFill>
                                      <a:latin typeface="Cambria Math" panose="02040503050406030204" pitchFamily="18" charset="0"/>
                                    </a:rPr>
                                  </m:ctrlPr>
                                </m:naryPr>
                                <m:sub>
                                  <m:r>
                                    <m:rPr>
                                      <m:brk m:alnAt="23"/>
                                    </m:rPr>
                                    <a:rPr lang="en-US" sz="2400" b="0" kern="1200" smtClean="0">
                                      <a:solidFill>
                                        <a:schemeClr val="accent5">
                                          <a:lumMod val="50000"/>
                                        </a:schemeClr>
                                      </a:solidFill>
                                      <a:latin typeface="Cambria Math" panose="02040503050406030204" pitchFamily="18" charset="0"/>
                                    </a:rPr>
                                    <m:t>𝑖</m:t>
                                  </m:r>
                                  <m:r>
                                    <a:rPr lang="pt-BR" sz="2400" b="0" kern="1200" smtClean="0">
                                      <a:solidFill>
                                        <a:schemeClr val="accent5">
                                          <a:lumMod val="50000"/>
                                        </a:schemeClr>
                                      </a:solidFill>
                                      <a:latin typeface="Cambria Math" panose="02040503050406030204" pitchFamily="18" charset="0"/>
                                    </a:rPr>
                                    <m:t>=</m:t>
                                  </m:r>
                                  <m:r>
                                    <a:rPr lang="en-US" sz="2400" b="0" kern="1200" smtClean="0">
                                      <a:solidFill>
                                        <a:schemeClr val="accent5">
                                          <a:lumMod val="50000"/>
                                        </a:schemeClr>
                                      </a:solidFill>
                                      <a:latin typeface="Cambria Math" panose="02040503050406030204" pitchFamily="18" charset="0"/>
                                    </a:rPr>
                                    <m:t>1</m:t>
                                  </m:r>
                                </m:sub>
                                <m:sup>
                                  <m:r>
                                    <a:rPr lang="pt-BR" sz="2400" b="0" kern="1200" smtClean="0">
                                      <a:solidFill>
                                        <a:schemeClr val="accent5">
                                          <a:lumMod val="50000"/>
                                        </a:schemeClr>
                                      </a:solidFill>
                                      <a:latin typeface="Cambria Math" panose="02040503050406030204" pitchFamily="18" charset="0"/>
                                    </a:rPr>
                                    <m:t>𝑛</m:t>
                                  </m:r>
                                </m:sup>
                                <m:e>
                                  <m:sSup>
                                    <m:sSupPr>
                                      <m:ctrlPr>
                                        <a:rPr lang="pt-BR" sz="2400" b="0" i="1" kern="1200" smtClean="0">
                                          <a:solidFill>
                                            <a:schemeClr val="accent5">
                                              <a:lumMod val="50000"/>
                                            </a:schemeClr>
                                          </a:solidFill>
                                          <a:latin typeface="Cambria Math" panose="02040503050406030204" pitchFamily="18" charset="0"/>
                                        </a:rPr>
                                      </m:ctrlPr>
                                    </m:sSupPr>
                                    <m:e>
                                      <m:d>
                                        <m:dPr>
                                          <m:ctrlPr>
                                            <a:rPr lang="pt-BR" sz="2400" b="0" i="1" kern="1200" smtClean="0">
                                              <a:solidFill>
                                                <a:schemeClr val="accent5">
                                                  <a:lumMod val="50000"/>
                                                </a:schemeClr>
                                              </a:solidFill>
                                              <a:latin typeface="Cambria Math" panose="02040503050406030204" pitchFamily="18" charset="0"/>
                                            </a:rPr>
                                          </m:ctrlPr>
                                        </m:dPr>
                                        <m:e>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r>
                                            <a:rPr lang="en-US" sz="2400" b="0" kern="1200" smtClean="0">
                                              <a:solidFill>
                                                <a:schemeClr val="accent5">
                                                  <a:lumMod val="50000"/>
                                                </a:schemeClr>
                                              </a:solidFill>
                                              <a:latin typeface="Cambria Math" panose="02040503050406030204" pitchFamily="18" charset="0"/>
                                            </a:rPr>
                                            <m:t> −</m:t>
                                          </m:r>
                                          <m:r>
                                            <a:rPr lang="en-US" sz="2400" b="0" kern="1200" smtClean="0">
                                              <a:solidFill>
                                                <a:schemeClr val="accent5">
                                                  <a:lumMod val="50000"/>
                                                </a:schemeClr>
                                              </a:solidFill>
                                              <a:latin typeface="Cambria Math" panose="02040503050406030204" pitchFamily="18" charset="0"/>
                                            </a:rPr>
                                            <m:t>𝑚𝑒𝑎𝑛</m:t>
                                          </m:r>
                                          <m:d>
                                            <m:dPr>
                                              <m:ctrlPr>
                                                <a:rPr lang="en-US" sz="2400" b="0" i="1" kern="1200" smtClean="0">
                                                  <a:solidFill>
                                                    <a:schemeClr val="accent5">
                                                      <a:lumMod val="50000"/>
                                                    </a:schemeClr>
                                                  </a:solidFill>
                                                  <a:latin typeface="Cambria Math" panose="02040503050406030204" pitchFamily="18" charset="0"/>
                                                </a:rPr>
                                              </m:ctrlPr>
                                            </m:dPr>
                                            <m:e>
                                              <m:r>
                                                <a:rPr lang="en-US" sz="2400" b="0" kern="1200" smtClean="0">
                                                  <a:solidFill>
                                                    <a:schemeClr val="accent5">
                                                      <a:lumMod val="50000"/>
                                                    </a:schemeClr>
                                                  </a:solidFill>
                                                  <a:latin typeface="Cambria Math" panose="02040503050406030204" pitchFamily="18" charset="0"/>
                                                </a:rPr>
                                                <m:t>𝑧</m:t>
                                              </m:r>
                                            </m:e>
                                          </m:d>
                                        </m:e>
                                      </m:d>
                                    </m:e>
                                    <m:sup>
                                      <m:r>
                                        <a:rPr lang="en-US" sz="2400" b="0" kern="1200" smtClean="0">
                                          <a:solidFill>
                                            <a:schemeClr val="accent5">
                                              <a:lumMod val="50000"/>
                                            </a:schemeClr>
                                          </a:solidFill>
                                          <a:latin typeface="Cambria Math" panose="02040503050406030204" pitchFamily="18" charset="0"/>
                                        </a:rPr>
                                        <m:t>2</m:t>
                                      </m:r>
                                    </m:sup>
                                  </m:sSup>
                                </m:e>
                              </m:nary>
                            </m:oMath>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2131681267"/>
                      </a:ext>
                    </a:extLst>
                  </a:tr>
                  <a:tr h="899557">
                    <a:tc>
                      <a:txBody>
                        <a:bodyPr/>
                        <a:lstStyle/>
                        <a:p>
                          <a:r>
                            <a:rPr lang="en-US" sz="2400" b="0" kern="1200" dirty="0">
                              <a:solidFill>
                                <a:schemeClr val="accent5">
                                  <a:lumMod val="50000"/>
                                </a:schemeClr>
                              </a:solidFill>
                            </a:rPr>
                            <a:t>Disagreement</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algn="ctr"/>
                          <a:r>
                            <a:rPr lang="en-US" sz="2000" b="0" kern="1200" dirty="0">
                              <a:solidFill>
                                <a:schemeClr val="accent5">
                                  <a:lumMod val="50000"/>
                                </a:schemeClr>
                              </a:solidFill>
                            </a:rPr>
                            <a:t>Misalignment between opinions (</a:t>
                          </a:r>
                          <a14:m>
                            <m:oMath xmlns:m="http://schemas.openxmlformats.org/officeDocument/2006/math">
                              <m:sSub>
                                <m:sSubPr>
                                  <m:ctrlPr>
                                    <a:rPr lang="pt-BR" sz="2000" b="0" i="1" kern="1200" smtClean="0">
                                      <a:solidFill>
                                        <a:schemeClr val="accent5">
                                          <a:lumMod val="50000"/>
                                        </a:schemeClr>
                                      </a:solidFill>
                                      <a:latin typeface="Cambria Math" panose="02040503050406030204" pitchFamily="18" charset="0"/>
                                    </a:rPr>
                                  </m:ctrlPr>
                                </m:sSubPr>
                                <m:e>
                                  <m:r>
                                    <a:rPr lang="en-US" sz="2000" b="0" kern="1200" smtClean="0">
                                      <a:solidFill>
                                        <a:schemeClr val="accent5">
                                          <a:lumMod val="50000"/>
                                        </a:schemeClr>
                                      </a:solidFill>
                                      <a:latin typeface="Cambria Math" panose="02040503050406030204" pitchFamily="18" charset="0"/>
                                    </a:rPr>
                                    <m:t>𝑧</m:t>
                                  </m:r>
                                </m:e>
                                <m:sub>
                                  <m:r>
                                    <a:rPr lang="en-US" sz="2000" b="0" kern="1200" smtClean="0">
                                      <a:solidFill>
                                        <a:schemeClr val="accent5">
                                          <a:lumMod val="50000"/>
                                        </a:schemeClr>
                                      </a:solidFill>
                                      <a:latin typeface="Cambria Math" panose="02040503050406030204" pitchFamily="18" charset="0"/>
                                    </a:rPr>
                                    <m:t>𝑖</m:t>
                                  </m:r>
                                </m:sub>
                              </m:sSub>
                            </m:oMath>
                          </a14:m>
                          <a:r>
                            <a:rPr lang="en-US" sz="2000" b="0" kern="1200" dirty="0">
                              <a:solidFill>
                                <a:schemeClr val="accent5">
                                  <a:lumMod val="50000"/>
                                </a:schemeClr>
                              </a:solidFill>
                            </a:rPr>
                            <a:t>)</a:t>
                          </a:r>
                        </a:p>
                        <a:p>
                          <a:pPr marL="0" marR="0" lvl="0" indent="0" algn="ctr" defTabSz="2675223" rtl="0" eaLnBrk="1" fontAlgn="auto" latinLnBrk="0" hangingPunct="1">
                            <a:lnSpc>
                              <a:spcPct val="100000"/>
                            </a:lnSpc>
                            <a:spcBef>
                              <a:spcPts val="0"/>
                            </a:spcBef>
                            <a:spcAft>
                              <a:spcPts val="0"/>
                            </a:spcAft>
                            <a:buClrTx/>
                            <a:buSzTx/>
                            <a:buFontTx/>
                            <a:buNone/>
                            <a:tabLst/>
                            <a:defRPr/>
                          </a:pPr>
                          <a:r>
                            <a:rPr lang="pt-BR" sz="2400" b="0" kern="1200" dirty="0">
                              <a:solidFill>
                                <a:schemeClr val="accent5">
                                  <a:lumMod val="50000"/>
                                </a:schemeClr>
                              </a:solidFill>
                            </a:rPr>
                            <a:t> </a:t>
                          </a:r>
                          <a14:m>
                            <m:oMath xmlns:m="http://schemas.openxmlformats.org/officeDocument/2006/math">
                              <m:sSub>
                                <m:sSubPr>
                                  <m:ctrlPr>
                                    <a:rPr lang="pt-BR" sz="2400" b="0" i="1" kern="1200" smtClean="0">
                                      <a:solidFill>
                                        <a:schemeClr val="accent5">
                                          <a:lumMod val="50000"/>
                                        </a:schemeClr>
                                      </a:solidFill>
                                      <a:latin typeface="Cambria Math" panose="02040503050406030204" pitchFamily="18" charset="0"/>
                                    </a:rPr>
                                  </m:ctrlPr>
                                </m:sSubPr>
                                <m:e>
                                  <m:r>
                                    <a:rPr lang="pt-BR" sz="2400" b="0" kern="1200" smtClean="0">
                                      <a:solidFill>
                                        <a:schemeClr val="accent5">
                                          <a:lumMod val="50000"/>
                                        </a:schemeClr>
                                      </a:solidFill>
                                      <a:latin typeface="Cambria Math" panose="02040503050406030204" pitchFamily="18" charset="0"/>
                                    </a:rPr>
                                    <m:t>𝒟</m:t>
                                  </m:r>
                                </m:e>
                                <m:sub>
                                  <m:r>
                                    <a:rPr lang="en-US" sz="2400" b="0" kern="1200" smtClean="0">
                                      <a:solidFill>
                                        <a:schemeClr val="accent5">
                                          <a:lumMod val="50000"/>
                                        </a:schemeClr>
                                      </a:solidFill>
                                      <a:latin typeface="Cambria Math" panose="02040503050406030204" pitchFamily="18" charset="0"/>
                                    </a:rPr>
                                    <m:t>𝐺</m:t>
                                  </m:r>
                                  <m:r>
                                    <a:rPr lang="en-US" sz="2400" b="0" kern="1200" smtClean="0">
                                      <a:solidFill>
                                        <a:schemeClr val="accent5">
                                          <a:lumMod val="50000"/>
                                        </a:schemeClr>
                                      </a:solidFill>
                                      <a:latin typeface="Cambria Math" panose="02040503050406030204" pitchFamily="18" charset="0"/>
                                    </a:rPr>
                                    <m:t>,</m:t>
                                  </m:r>
                                  <m:r>
                                    <a:rPr lang="en-US" sz="2400" b="0" kern="1200" smtClean="0">
                                      <a:solidFill>
                                        <a:schemeClr val="accent5">
                                          <a:lumMod val="50000"/>
                                        </a:schemeClr>
                                      </a:solidFill>
                                      <a:latin typeface="Cambria Math" panose="02040503050406030204" pitchFamily="18" charset="0"/>
                                    </a:rPr>
                                    <m:t>𝑧</m:t>
                                  </m:r>
                                </m:sub>
                              </m:sSub>
                              <m:r>
                                <a:rPr lang="pt-BR" sz="2400" b="0" kern="1200" smtClean="0">
                                  <a:solidFill>
                                    <a:schemeClr val="accent5">
                                      <a:lumMod val="50000"/>
                                    </a:schemeClr>
                                  </a:solidFill>
                                  <a:latin typeface="Cambria Math" panose="02040503050406030204" pitchFamily="18" charset="0"/>
                                </a:rPr>
                                <m:t>≝</m:t>
                              </m:r>
                              <m:f>
                                <m:fPr>
                                  <m:ctrlPr>
                                    <a:rPr lang="pt-BR" sz="2400" b="0" i="1" kern="1200" smtClean="0">
                                      <a:solidFill>
                                        <a:schemeClr val="accent5">
                                          <a:lumMod val="50000"/>
                                        </a:schemeClr>
                                      </a:solidFill>
                                      <a:latin typeface="Cambria Math" panose="02040503050406030204" pitchFamily="18" charset="0"/>
                                    </a:rPr>
                                  </m:ctrlPr>
                                </m:fPr>
                                <m:num>
                                  <m:r>
                                    <a:rPr lang="en-US" sz="2400" b="0" kern="1200" smtClean="0">
                                      <a:solidFill>
                                        <a:schemeClr val="accent5">
                                          <a:lumMod val="50000"/>
                                        </a:schemeClr>
                                      </a:solidFill>
                                      <a:latin typeface="Cambria Math" panose="02040503050406030204" pitchFamily="18" charset="0"/>
                                    </a:rPr>
                                    <m:t>1</m:t>
                                  </m:r>
                                </m:num>
                                <m:den>
                                  <m:r>
                                    <a:rPr lang="en-US" sz="2400" b="0" kern="1200" smtClean="0">
                                      <a:solidFill>
                                        <a:schemeClr val="accent5">
                                          <a:lumMod val="50000"/>
                                        </a:schemeClr>
                                      </a:solidFill>
                                      <a:latin typeface="Cambria Math" panose="02040503050406030204" pitchFamily="18" charset="0"/>
                                    </a:rPr>
                                    <m:t>2</m:t>
                                  </m:r>
                                </m:den>
                              </m:f>
                              <m:nary>
                                <m:naryPr>
                                  <m:chr m:val="∑"/>
                                  <m:ctrlPr>
                                    <a:rPr lang="pt-BR" sz="2400" b="0" i="1" kern="1200" smtClean="0">
                                      <a:solidFill>
                                        <a:schemeClr val="accent5">
                                          <a:lumMod val="50000"/>
                                        </a:schemeClr>
                                      </a:solidFill>
                                      <a:latin typeface="Cambria Math" panose="02040503050406030204" pitchFamily="18" charset="0"/>
                                    </a:rPr>
                                  </m:ctrlPr>
                                </m:naryPr>
                                <m:sub>
                                  <m:r>
                                    <m:rPr>
                                      <m:brk m:alnAt="23"/>
                                    </m:rPr>
                                    <a:rPr lang="en-US" sz="2400" b="0" kern="1200" smtClean="0">
                                      <a:solidFill>
                                        <a:schemeClr val="accent5">
                                          <a:lumMod val="50000"/>
                                        </a:schemeClr>
                                      </a:solidFill>
                                      <a:latin typeface="Cambria Math" panose="02040503050406030204" pitchFamily="18" charset="0"/>
                                    </a:rPr>
                                    <m:t>𝑖</m:t>
                                  </m:r>
                                  <m:r>
                                    <a:rPr lang="en-US" sz="2400" b="0" kern="1200" smtClean="0">
                                      <a:solidFill>
                                        <a:schemeClr val="accent5">
                                          <a:lumMod val="50000"/>
                                        </a:schemeClr>
                                      </a:solidFill>
                                      <a:latin typeface="Cambria Math" panose="02040503050406030204" pitchFamily="18" charset="0"/>
                                    </a:rPr>
                                    <m:t>=1</m:t>
                                  </m:r>
                                </m:sub>
                                <m:sup>
                                  <m:r>
                                    <a:rPr lang="en-US" sz="2400" b="0" kern="1200" smtClean="0">
                                      <a:solidFill>
                                        <a:schemeClr val="accent5">
                                          <a:lumMod val="50000"/>
                                        </a:schemeClr>
                                      </a:solidFill>
                                      <a:latin typeface="Cambria Math" panose="02040503050406030204" pitchFamily="18" charset="0"/>
                                    </a:rPr>
                                    <m:t>𝑛</m:t>
                                  </m:r>
                                </m:sup>
                                <m:e>
                                  <m:nary>
                                    <m:naryPr>
                                      <m:chr m:val="∑"/>
                                      <m:supHide m:val="on"/>
                                      <m:ctrlPr>
                                        <a:rPr lang="pt-BR" sz="2400" b="0" i="1" kern="1200" smtClean="0">
                                          <a:solidFill>
                                            <a:schemeClr val="accent5">
                                              <a:lumMod val="50000"/>
                                            </a:schemeClr>
                                          </a:solidFill>
                                          <a:latin typeface="Cambria Math" panose="02040503050406030204" pitchFamily="18" charset="0"/>
                                        </a:rPr>
                                      </m:ctrlPr>
                                    </m:naryPr>
                                    <m:sub>
                                      <m:r>
                                        <m:rPr>
                                          <m:brk m:alnAt="7"/>
                                        </m:rPr>
                                        <a:rPr lang="en-US" sz="2400" b="0" kern="1200" smtClean="0">
                                          <a:solidFill>
                                            <a:schemeClr val="accent5">
                                              <a:lumMod val="50000"/>
                                            </a:schemeClr>
                                          </a:solidFill>
                                          <a:latin typeface="Cambria Math" panose="02040503050406030204" pitchFamily="18" charset="0"/>
                                        </a:rPr>
                                        <m:t>𝑗</m:t>
                                      </m:r>
                                      <m:r>
                                        <a:rPr lang="en-US" sz="2400" b="0" kern="1200" smtClean="0">
                                          <a:solidFill>
                                            <a:schemeClr val="accent5">
                                              <a:lumMod val="50000"/>
                                            </a:schemeClr>
                                          </a:solidFill>
                                          <a:latin typeface="Cambria Math" panose="02040503050406030204" pitchFamily="18" charset="0"/>
                                        </a:rPr>
                                        <m:t>∈1,..,</m:t>
                                      </m:r>
                                      <m:r>
                                        <a:rPr lang="en-US" sz="2400" b="0" kern="1200" smtClean="0">
                                          <a:solidFill>
                                            <a:schemeClr val="accent5">
                                              <a:lumMod val="50000"/>
                                            </a:schemeClr>
                                          </a:solidFill>
                                          <a:latin typeface="Cambria Math" panose="02040503050406030204" pitchFamily="18" charset="0"/>
                                        </a:rPr>
                                        <m:t>𝑛</m:t>
                                      </m:r>
                                      <m:r>
                                        <a:rPr lang="en-US" sz="2400" b="0" kern="1200" smtClean="0">
                                          <a:solidFill>
                                            <a:schemeClr val="accent5">
                                              <a:lumMod val="50000"/>
                                            </a:schemeClr>
                                          </a:solidFill>
                                          <a:latin typeface="Cambria Math" panose="02040503050406030204" pitchFamily="18" charset="0"/>
                                        </a:rPr>
                                        <m:t>,</m:t>
                                      </m:r>
                                      <m:r>
                                        <a:rPr lang="en-US" sz="2400" b="0" kern="1200" smtClean="0">
                                          <a:solidFill>
                                            <a:schemeClr val="accent5">
                                              <a:lumMod val="50000"/>
                                            </a:schemeClr>
                                          </a:solidFill>
                                          <a:latin typeface="Cambria Math" panose="02040503050406030204" pitchFamily="18" charset="0"/>
                                        </a:rPr>
                                        <m:t>𝑗</m:t>
                                      </m:r>
                                      <m:r>
                                        <a:rPr lang="en-US" sz="2400" b="0" kern="1200" smtClean="0">
                                          <a:solidFill>
                                            <a:schemeClr val="accent5">
                                              <a:lumMod val="50000"/>
                                            </a:schemeClr>
                                          </a:solidFill>
                                          <a:latin typeface="Cambria Math" panose="02040503050406030204" pitchFamily="18" charset="0"/>
                                        </a:rPr>
                                        <m:t>≠</m:t>
                                      </m:r>
                                      <m:r>
                                        <a:rPr lang="en-US" sz="2400" b="0" kern="1200" smtClean="0">
                                          <a:solidFill>
                                            <a:schemeClr val="accent5">
                                              <a:lumMod val="50000"/>
                                            </a:schemeClr>
                                          </a:solidFill>
                                          <a:latin typeface="Cambria Math" panose="02040503050406030204" pitchFamily="18" charset="0"/>
                                        </a:rPr>
                                        <m:t>𝑖</m:t>
                                      </m:r>
                                    </m:sub>
                                    <m:sup/>
                                    <m:e>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𝑤</m:t>
                                          </m:r>
                                        </m:e>
                                        <m:sub>
                                          <m:r>
                                            <a:rPr lang="en-US" sz="2400" b="0" kern="1200" smtClean="0">
                                              <a:solidFill>
                                                <a:schemeClr val="accent5">
                                                  <a:lumMod val="50000"/>
                                                </a:schemeClr>
                                              </a:solidFill>
                                              <a:latin typeface="Cambria Math" panose="02040503050406030204" pitchFamily="18" charset="0"/>
                                            </a:rPr>
                                            <m:t>𝑖𝑗</m:t>
                                          </m:r>
                                        </m:sub>
                                      </m:sSub>
                                      <m:sSup>
                                        <m:sSupPr>
                                          <m:ctrlPr>
                                            <a:rPr lang="pt-BR" sz="2400" b="0" i="1" kern="1200" smtClean="0">
                                              <a:solidFill>
                                                <a:schemeClr val="accent5">
                                                  <a:lumMod val="50000"/>
                                                </a:schemeClr>
                                              </a:solidFill>
                                              <a:latin typeface="Cambria Math" panose="02040503050406030204" pitchFamily="18" charset="0"/>
                                            </a:rPr>
                                          </m:ctrlPr>
                                        </m:sSupPr>
                                        <m:e>
                                          <m:d>
                                            <m:dPr>
                                              <m:ctrlPr>
                                                <a:rPr lang="pt-BR" sz="2400" b="0" i="1" kern="1200" smtClean="0">
                                                  <a:solidFill>
                                                    <a:schemeClr val="accent5">
                                                      <a:lumMod val="50000"/>
                                                    </a:schemeClr>
                                                  </a:solidFill>
                                                  <a:latin typeface="Cambria Math" panose="02040503050406030204" pitchFamily="18" charset="0"/>
                                                </a:rPr>
                                              </m:ctrlPr>
                                            </m:dPr>
                                            <m:e>
                                              <m:sSub>
                                                <m:sSubPr>
                                                  <m:ctrlPr>
                                                    <a:rPr lang="pt-BR"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r>
                                                <a:rPr lang="en-US" sz="2400" b="0" kern="1200" smtClean="0">
                                                  <a:solidFill>
                                                    <a:schemeClr val="accent5">
                                                      <a:lumMod val="50000"/>
                                                    </a:schemeClr>
                                                  </a:solidFill>
                                                  <a:latin typeface="Cambria Math" panose="02040503050406030204" pitchFamily="18" charset="0"/>
                                                </a:rPr>
                                                <m:t>−</m:t>
                                              </m:r>
                                              <m:sSub>
                                                <m:sSubPr>
                                                  <m:ctrlPr>
                                                    <a:rPr lang="en-US"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𝑗</m:t>
                                                  </m:r>
                                                </m:sub>
                                              </m:sSub>
                                            </m:e>
                                          </m:d>
                                        </m:e>
                                        <m:sup>
                                          <m:r>
                                            <a:rPr lang="en-US" sz="2400" b="0" kern="1200" smtClean="0">
                                              <a:solidFill>
                                                <a:schemeClr val="accent5">
                                                  <a:lumMod val="50000"/>
                                                </a:schemeClr>
                                              </a:solidFill>
                                              <a:latin typeface="Cambria Math" panose="02040503050406030204" pitchFamily="18" charset="0"/>
                                            </a:rPr>
                                            <m:t>2</m:t>
                                          </m:r>
                                        </m:sup>
                                      </m:sSup>
                                    </m:e>
                                  </m:nary>
                                </m:e>
                              </m:nary>
                            </m:oMath>
                          </a14:m>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957654837"/>
                      </a:ext>
                    </a:extLst>
                  </a:tr>
                  <a:tr h="753711">
                    <a:tc>
                      <a:txBody>
                        <a:bodyPr/>
                        <a:lstStyle/>
                        <a:p>
                          <a:r>
                            <a:rPr lang="en-US" sz="2400" b="0" kern="1200" dirty="0">
                              <a:solidFill>
                                <a:schemeClr val="accent5">
                                  <a:lumMod val="50000"/>
                                </a:schemeClr>
                              </a:solidFill>
                            </a:rPr>
                            <a:t>Internal</a:t>
                          </a:r>
                          <a:r>
                            <a:rPr lang="en-US" sz="2400" dirty="0"/>
                            <a:t> </a:t>
                          </a:r>
                          <a:r>
                            <a:rPr lang="en-US" sz="2400" b="0" kern="1200" dirty="0">
                              <a:solidFill>
                                <a:schemeClr val="accent5">
                                  <a:lumMod val="50000"/>
                                </a:schemeClr>
                              </a:solidFill>
                            </a:rPr>
                            <a:t>conflict</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pPr algn="ctr"/>
                          <a:r>
                            <a:rPr lang="en-US" sz="2000" b="0" kern="1200" dirty="0">
                              <a:solidFill>
                                <a:schemeClr val="accent5">
                                  <a:lumMod val="50000"/>
                                </a:schemeClr>
                              </a:solidFill>
                            </a:rPr>
                            <a:t>Misalignment innate (</a:t>
                          </a:r>
                          <a14:m>
                            <m:oMath xmlns:m="http://schemas.openxmlformats.org/officeDocument/2006/math">
                              <m:sSub>
                                <m:sSubPr>
                                  <m:ctrlPr>
                                    <a:rPr lang="pt-BR" sz="2000" b="0" i="1" kern="1200" smtClean="0">
                                      <a:solidFill>
                                        <a:schemeClr val="accent5">
                                          <a:lumMod val="50000"/>
                                        </a:schemeClr>
                                      </a:solidFill>
                                      <a:latin typeface="Cambria Math" panose="02040503050406030204" pitchFamily="18" charset="0"/>
                                    </a:rPr>
                                  </m:ctrlPr>
                                </m:sSubPr>
                                <m:e>
                                  <m:r>
                                    <a:rPr lang="en-US" sz="2000" b="0" kern="1200" smtClean="0">
                                      <a:solidFill>
                                        <a:schemeClr val="accent5">
                                          <a:lumMod val="50000"/>
                                        </a:schemeClr>
                                      </a:solidFill>
                                      <a:latin typeface="Cambria Math" panose="02040503050406030204" pitchFamily="18" charset="0"/>
                                    </a:rPr>
                                    <m:t>𝑠</m:t>
                                  </m:r>
                                </m:e>
                                <m:sub>
                                  <m:r>
                                    <a:rPr lang="en-US" sz="2000" b="0" kern="1200" smtClean="0">
                                      <a:solidFill>
                                        <a:schemeClr val="accent5">
                                          <a:lumMod val="50000"/>
                                        </a:schemeClr>
                                      </a:solidFill>
                                      <a:latin typeface="Cambria Math" panose="02040503050406030204" pitchFamily="18" charset="0"/>
                                    </a:rPr>
                                    <m:t>𝑖</m:t>
                                  </m:r>
                                </m:sub>
                              </m:sSub>
                            </m:oMath>
                          </a14:m>
                          <a:r>
                            <a:rPr lang="en-US" sz="2000" b="0" kern="1200" dirty="0">
                              <a:solidFill>
                                <a:schemeClr val="accent5">
                                  <a:lumMod val="50000"/>
                                </a:schemeClr>
                              </a:solidFill>
                            </a:rPr>
                            <a:t>) and expressed opinion (</a:t>
                          </a:r>
                          <a14:m>
                            <m:oMath xmlns:m="http://schemas.openxmlformats.org/officeDocument/2006/math">
                              <m:sSub>
                                <m:sSubPr>
                                  <m:ctrlPr>
                                    <a:rPr lang="pt-BR" sz="2000" b="0" i="1" kern="1200" smtClean="0">
                                      <a:solidFill>
                                        <a:schemeClr val="accent5">
                                          <a:lumMod val="50000"/>
                                        </a:schemeClr>
                                      </a:solidFill>
                                      <a:latin typeface="Cambria Math" panose="02040503050406030204" pitchFamily="18" charset="0"/>
                                    </a:rPr>
                                  </m:ctrlPr>
                                </m:sSubPr>
                                <m:e>
                                  <m:r>
                                    <a:rPr lang="en-US" sz="2000" b="0" kern="1200" smtClean="0">
                                      <a:solidFill>
                                        <a:schemeClr val="accent5">
                                          <a:lumMod val="50000"/>
                                        </a:schemeClr>
                                      </a:solidFill>
                                      <a:latin typeface="Cambria Math" panose="02040503050406030204" pitchFamily="18" charset="0"/>
                                    </a:rPr>
                                    <m:t>𝑧</m:t>
                                  </m:r>
                                </m:e>
                                <m:sub>
                                  <m:r>
                                    <a:rPr lang="en-US" sz="2000" b="0" kern="1200" smtClean="0">
                                      <a:solidFill>
                                        <a:schemeClr val="accent5">
                                          <a:lumMod val="50000"/>
                                        </a:schemeClr>
                                      </a:solidFill>
                                      <a:latin typeface="Cambria Math" panose="02040503050406030204" pitchFamily="18" charset="0"/>
                                    </a:rPr>
                                    <m:t>𝑖</m:t>
                                  </m:r>
                                </m:sub>
                              </m:sSub>
                            </m:oMath>
                          </a14:m>
                          <a:r>
                            <a:rPr lang="en-US" sz="2000" b="0" kern="1200" dirty="0">
                              <a:solidFill>
                                <a:schemeClr val="accent5">
                                  <a:lumMod val="50000"/>
                                </a:schemeClr>
                              </a:solidFill>
                            </a:rPr>
                            <a:t>)</a:t>
                          </a:r>
                        </a:p>
                        <a:p>
                          <a:pPr algn="ctr"/>
                          <a:r>
                            <a:rPr lang="pt-BR" sz="2400" b="0" kern="1200" dirty="0">
                              <a:solidFill>
                                <a:schemeClr val="accent5">
                                  <a:lumMod val="50000"/>
                                </a:schemeClr>
                              </a:solidFill>
                            </a:rPr>
                            <a:t> </a:t>
                          </a:r>
                          <a14:m>
                            <m:oMath xmlns:m="http://schemas.openxmlformats.org/officeDocument/2006/math">
                              <m:sSub>
                                <m:sSubPr>
                                  <m:ctrlPr>
                                    <a:rPr lang="en-US"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𝐼</m:t>
                                  </m:r>
                                </m:e>
                                <m:sub>
                                  <m:r>
                                    <a:rPr lang="en-US" sz="2400" b="0" kern="1200" smtClean="0">
                                      <a:solidFill>
                                        <a:schemeClr val="accent5">
                                          <a:lumMod val="50000"/>
                                        </a:schemeClr>
                                      </a:solidFill>
                                      <a:latin typeface="Cambria Math" panose="02040503050406030204" pitchFamily="18" charset="0"/>
                                    </a:rPr>
                                    <m:t>𝑍</m:t>
                                  </m:r>
                                  <m:r>
                                    <a:rPr lang="en-US" sz="2400" b="0" kern="1200" smtClean="0">
                                      <a:solidFill>
                                        <a:schemeClr val="accent5">
                                          <a:lumMod val="50000"/>
                                        </a:schemeClr>
                                      </a:solidFill>
                                      <a:latin typeface="Cambria Math" panose="02040503050406030204" pitchFamily="18" charset="0"/>
                                    </a:rPr>
                                    <m:t>,</m:t>
                                  </m:r>
                                  <m:r>
                                    <a:rPr lang="en-US" sz="2400" b="0" kern="1200" smtClean="0">
                                      <a:solidFill>
                                        <a:schemeClr val="accent5">
                                          <a:lumMod val="50000"/>
                                        </a:schemeClr>
                                      </a:solidFill>
                                      <a:latin typeface="Cambria Math" panose="02040503050406030204" pitchFamily="18" charset="0"/>
                                    </a:rPr>
                                    <m:t>𝑆</m:t>
                                  </m:r>
                                </m:sub>
                              </m:sSub>
                              <m:r>
                                <a:rPr lang="en-US" sz="2400" b="0" kern="1200" smtClean="0">
                                  <a:solidFill>
                                    <a:schemeClr val="accent5">
                                      <a:lumMod val="50000"/>
                                    </a:schemeClr>
                                  </a:solidFill>
                                  <a:latin typeface="Cambria Math" panose="02040503050406030204" pitchFamily="18" charset="0"/>
                                </a:rPr>
                                <m:t>≝</m:t>
                              </m:r>
                              <m:nary>
                                <m:naryPr>
                                  <m:chr m:val="∑"/>
                                  <m:limLoc m:val="subSup"/>
                                  <m:ctrlPr>
                                    <a:rPr lang="en-US" sz="2400" b="0" i="1" kern="1200" smtClean="0">
                                      <a:solidFill>
                                        <a:schemeClr val="accent5">
                                          <a:lumMod val="50000"/>
                                        </a:schemeClr>
                                      </a:solidFill>
                                      <a:latin typeface="Cambria Math" panose="02040503050406030204" pitchFamily="18" charset="0"/>
                                    </a:rPr>
                                  </m:ctrlPr>
                                </m:naryPr>
                                <m:sub>
                                  <m:r>
                                    <m:rPr>
                                      <m:brk m:alnAt="25"/>
                                    </m:rPr>
                                    <a:rPr lang="en-US" sz="2400" b="0" kern="1200" smtClean="0">
                                      <a:solidFill>
                                        <a:schemeClr val="accent5">
                                          <a:lumMod val="50000"/>
                                        </a:schemeClr>
                                      </a:solidFill>
                                      <a:latin typeface="Cambria Math" panose="02040503050406030204" pitchFamily="18" charset="0"/>
                                    </a:rPr>
                                    <m:t>𝑖</m:t>
                                  </m:r>
                                  <m:r>
                                    <a:rPr lang="en-US" sz="2400" b="0" kern="1200" smtClean="0">
                                      <a:solidFill>
                                        <a:schemeClr val="accent5">
                                          <a:lumMod val="50000"/>
                                        </a:schemeClr>
                                      </a:solidFill>
                                      <a:latin typeface="Cambria Math" panose="02040503050406030204" pitchFamily="18" charset="0"/>
                                    </a:rPr>
                                    <m:t>=1</m:t>
                                  </m:r>
                                </m:sub>
                                <m:sup>
                                  <m:r>
                                    <a:rPr lang="en-US" sz="2400" b="0" kern="1200" smtClean="0">
                                      <a:solidFill>
                                        <a:schemeClr val="accent5">
                                          <a:lumMod val="50000"/>
                                        </a:schemeClr>
                                      </a:solidFill>
                                      <a:latin typeface="Cambria Math" panose="02040503050406030204" pitchFamily="18" charset="0"/>
                                    </a:rPr>
                                    <m:t>𝑛</m:t>
                                  </m:r>
                                </m:sup>
                                <m:e>
                                  <m:sSup>
                                    <m:sSupPr>
                                      <m:ctrlPr>
                                        <a:rPr lang="en-US" sz="2400" b="0" i="1" kern="1200" smtClean="0">
                                          <a:solidFill>
                                            <a:schemeClr val="accent5">
                                              <a:lumMod val="50000"/>
                                            </a:schemeClr>
                                          </a:solidFill>
                                          <a:latin typeface="Cambria Math" panose="02040503050406030204" pitchFamily="18" charset="0"/>
                                        </a:rPr>
                                      </m:ctrlPr>
                                    </m:sSupPr>
                                    <m:e>
                                      <m:d>
                                        <m:dPr>
                                          <m:ctrlPr>
                                            <a:rPr lang="en-US" sz="2400" b="0" i="1" kern="1200" smtClean="0">
                                              <a:solidFill>
                                                <a:schemeClr val="accent5">
                                                  <a:lumMod val="50000"/>
                                                </a:schemeClr>
                                              </a:solidFill>
                                              <a:latin typeface="Cambria Math" panose="02040503050406030204" pitchFamily="18" charset="0"/>
                                            </a:rPr>
                                          </m:ctrlPr>
                                        </m:dPr>
                                        <m:e>
                                          <m:sSub>
                                            <m:sSubPr>
                                              <m:ctrlPr>
                                                <a:rPr lang="en-US"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𝑧</m:t>
                                              </m:r>
                                            </m:e>
                                            <m:sub>
                                              <m:r>
                                                <a:rPr lang="en-US" sz="2400" b="0" kern="1200" smtClean="0">
                                                  <a:solidFill>
                                                    <a:schemeClr val="accent5">
                                                      <a:lumMod val="50000"/>
                                                    </a:schemeClr>
                                                  </a:solidFill>
                                                  <a:latin typeface="Cambria Math" panose="02040503050406030204" pitchFamily="18" charset="0"/>
                                                </a:rPr>
                                                <m:t>𝑖</m:t>
                                              </m:r>
                                            </m:sub>
                                          </m:sSub>
                                          <m:r>
                                            <a:rPr lang="en-US" sz="2400" b="0" kern="1200" smtClean="0">
                                              <a:solidFill>
                                                <a:schemeClr val="accent5">
                                                  <a:lumMod val="50000"/>
                                                </a:schemeClr>
                                              </a:solidFill>
                                              <a:latin typeface="Cambria Math" panose="02040503050406030204" pitchFamily="18" charset="0"/>
                                            </a:rPr>
                                            <m:t>−</m:t>
                                          </m:r>
                                          <m:sSub>
                                            <m:sSubPr>
                                              <m:ctrlPr>
                                                <a:rPr lang="en-US" sz="2400" b="0" i="1" kern="1200" smtClean="0">
                                                  <a:solidFill>
                                                    <a:schemeClr val="accent5">
                                                      <a:lumMod val="50000"/>
                                                    </a:schemeClr>
                                                  </a:solidFill>
                                                  <a:latin typeface="Cambria Math" panose="02040503050406030204" pitchFamily="18" charset="0"/>
                                                </a:rPr>
                                              </m:ctrlPr>
                                            </m:sSubPr>
                                            <m:e>
                                              <m:r>
                                                <a:rPr lang="en-US" sz="2400" b="0" kern="1200" smtClean="0">
                                                  <a:solidFill>
                                                    <a:schemeClr val="accent5">
                                                      <a:lumMod val="50000"/>
                                                    </a:schemeClr>
                                                  </a:solidFill>
                                                  <a:latin typeface="Cambria Math" panose="02040503050406030204" pitchFamily="18" charset="0"/>
                                                </a:rPr>
                                                <m:t>𝑠</m:t>
                                              </m:r>
                                            </m:e>
                                            <m:sub>
                                              <m:r>
                                                <a:rPr lang="en-US" sz="2400" b="0" kern="1200" smtClean="0">
                                                  <a:solidFill>
                                                    <a:schemeClr val="accent5">
                                                      <a:lumMod val="50000"/>
                                                    </a:schemeClr>
                                                  </a:solidFill>
                                                  <a:latin typeface="Cambria Math" panose="02040503050406030204" pitchFamily="18" charset="0"/>
                                                </a:rPr>
                                                <m:t>𝑖</m:t>
                                              </m:r>
                                            </m:sub>
                                          </m:sSub>
                                        </m:e>
                                      </m:d>
                                    </m:e>
                                    <m:sup>
                                      <m:r>
                                        <a:rPr lang="en-US" sz="2400" b="0" kern="1200" smtClean="0">
                                          <a:solidFill>
                                            <a:schemeClr val="accent5">
                                              <a:lumMod val="50000"/>
                                            </a:schemeClr>
                                          </a:solidFill>
                                          <a:latin typeface="Cambria Math" panose="02040503050406030204" pitchFamily="18" charset="0"/>
                                        </a:rPr>
                                        <m:t>2</m:t>
                                      </m:r>
                                    </m:sup>
                                  </m:sSup>
                                </m:e>
                              </m:nary>
                            </m:oMath>
                          </a14:m>
                          <a:endParaRPr lang="en-US" sz="28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extLst>
                      <a:ext uri="{0D108BD9-81ED-4DB2-BD59-A6C34878D82A}">
                        <a16:rowId xmlns:a16="http://schemas.microsoft.com/office/drawing/2014/main" val="3563092955"/>
                      </a:ext>
                    </a:extLst>
                  </a:tr>
                  <a:tr h="780737">
                    <a:tc>
                      <a:txBody>
                        <a:bodyPr/>
                        <a:lstStyle/>
                        <a:p>
                          <a:r>
                            <a:rPr lang="en-US" sz="2400" b="0" kern="1200" dirty="0">
                              <a:solidFill>
                                <a:schemeClr val="accent5">
                                  <a:lumMod val="50000"/>
                                </a:schemeClr>
                              </a:solidFill>
                            </a:rPr>
                            <a:t>Network</a:t>
                          </a:r>
                          <a:r>
                            <a:rPr lang="en-US" sz="2400" dirty="0"/>
                            <a:t> </a:t>
                          </a:r>
                          <a:r>
                            <a:rPr lang="en-US" sz="2400" b="0" kern="1200" dirty="0">
                              <a:solidFill>
                                <a:schemeClr val="accent5">
                                  <a:lumMod val="50000"/>
                                </a:schemeClr>
                              </a:solidFill>
                            </a:rPr>
                            <a:t>administrator</a:t>
                          </a:r>
                          <a:r>
                            <a:rPr lang="en-US" sz="2400" dirty="0"/>
                            <a:t> </a:t>
                          </a:r>
                          <a:r>
                            <a:rPr lang="en-US" sz="2400" b="0" kern="1200" dirty="0">
                              <a:solidFill>
                                <a:schemeClr val="accent5">
                                  <a:lumMod val="50000"/>
                                </a:schemeClr>
                              </a:solidFill>
                            </a:rPr>
                            <a:t>dynamics</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endParaRPr lang="nl-BE" sz="2400" dirty="0">
                            <a:latin typeface="Times New Roman" panose="02020603050405020304" pitchFamily="18" charset="0"/>
                            <a:cs typeface="Times New Roman" panose="02020603050405020304" pitchFamily="18" charset="0"/>
                          </a:endParaRPr>
                        </a:p>
                      </a:txBody>
                      <a:tcPr marL="82940" marR="82940" marT="41470" marB="41470"/>
                    </a:tc>
                    <a:extLst>
                      <a:ext uri="{0D108BD9-81ED-4DB2-BD59-A6C34878D82A}">
                        <a16:rowId xmlns:a16="http://schemas.microsoft.com/office/drawing/2014/main" val="2632569706"/>
                      </a:ext>
                    </a:extLst>
                  </a:tr>
                </a:tbl>
              </a:graphicData>
            </a:graphic>
          </p:graphicFrame>
        </mc:Choice>
        <mc:Fallback xmlns="">
          <p:graphicFrame>
            <p:nvGraphicFramePr>
              <p:cNvPr id="10" name="Tabel 10">
                <a:extLst>
                  <a:ext uri="{FF2B5EF4-FFF2-40B4-BE49-F238E27FC236}">
                    <a16:creationId xmlns:a16="http://schemas.microsoft.com/office/drawing/2014/main" id="{8BBFC0D3-9DEC-4FAE-BC70-AD3B538B0F1D}"/>
                  </a:ext>
                </a:extLst>
              </p:cNvPr>
              <p:cNvGraphicFramePr>
                <a:graphicFrameLocks noGrp="1"/>
              </p:cNvGraphicFramePr>
              <p:nvPr>
                <p:extLst>
                  <p:ext uri="{D42A27DB-BD31-4B8C-83A1-F6EECF244321}">
                    <p14:modId xmlns:p14="http://schemas.microsoft.com/office/powerpoint/2010/main" val="17848649"/>
                  </p:ext>
                </p:extLst>
              </p:nvPr>
            </p:nvGraphicFramePr>
            <p:xfrm>
              <a:off x="10149824" y="3120119"/>
              <a:ext cx="8981577" cy="3421289"/>
            </p:xfrm>
            <a:graphic>
              <a:graphicData uri="http://schemas.openxmlformats.org/drawingml/2006/table">
                <a:tbl>
                  <a:tblPr firstRow="1" bandRow="1">
                    <a:tableStyleId>{3B4B98B0-60AC-42C2-AFA5-B58CD77FA1E5}</a:tableStyleId>
                  </a:tblPr>
                  <a:tblGrid>
                    <a:gridCol w="3108976">
                      <a:extLst>
                        <a:ext uri="{9D8B030D-6E8A-4147-A177-3AD203B41FA5}">
                          <a16:colId xmlns:a16="http://schemas.microsoft.com/office/drawing/2014/main" val="525672547"/>
                        </a:ext>
                      </a:extLst>
                    </a:gridCol>
                    <a:gridCol w="5872601">
                      <a:extLst>
                        <a:ext uri="{9D8B030D-6E8A-4147-A177-3AD203B41FA5}">
                          <a16:colId xmlns:a16="http://schemas.microsoft.com/office/drawing/2014/main" val="2807499271"/>
                        </a:ext>
                      </a:extLst>
                    </a:gridCol>
                  </a:tblGrid>
                  <a:tr h="882151">
                    <a:tc>
                      <a:txBody>
                        <a:bodyPr/>
                        <a:lstStyle/>
                        <a:p>
                          <a:r>
                            <a:rPr lang="en-US" sz="2400" b="0" kern="1200" dirty="0">
                              <a:solidFill>
                                <a:schemeClr val="accent5">
                                  <a:lumMod val="50000"/>
                                </a:schemeClr>
                              </a:solidFill>
                            </a:rPr>
                            <a:t>Polarization</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endParaRPr lang="nl-BE"/>
                        </a:p>
                      </a:txBody>
                      <a:tcPr marL="82940" marR="82940" marT="41470" marB="41470">
                        <a:blipFill>
                          <a:blip r:embed="rId7"/>
                          <a:stretch>
                            <a:fillRect l="-53008" t="-5517" r="-104" b="-304138"/>
                          </a:stretch>
                        </a:blipFill>
                      </a:tcPr>
                    </a:tc>
                    <a:extLst>
                      <a:ext uri="{0D108BD9-81ED-4DB2-BD59-A6C34878D82A}">
                        <a16:rowId xmlns:a16="http://schemas.microsoft.com/office/drawing/2014/main" val="2131681267"/>
                      </a:ext>
                    </a:extLst>
                  </a:tr>
                  <a:tr h="938412">
                    <a:tc>
                      <a:txBody>
                        <a:bodyPr/>
                        <a:lstStyle/>
                        <a:p>
                          <a:r>
                            <a:rPr lang="en-US" sz="2400" b="0" kern="1200" dirty="0">
                              <a:solidFill>
                                <a:schemeClr val="accent5">
                                  <a:lumMod val="50000"/>
                                </a:schemeClr>
                              </a:solidFill>
                            </a:rPr>
                            <a:t>Disagreement</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endParaRPr lang="nl-BE"/>
                        </a:p>
                      </a:txBody>
                      <a:tcPr marL="82940" marR="82940" marT="41470" marB="41470">
                        <a:blipFill>
                          <a:blip r:embed="rId7"/>
                          <a:stretch>
                            <a:fillRect l="-53008" t="-98710" r="-104" b="-184516"/>
                          </a:stretch>
                        </a:blipFill>
                      </a:tcPr>
                    </a:tc>
                    <a:extLst>
                      <a:ext uri="{0D108BD9-81ED-4DB2-BD59-A6C34878D82A}">
                        <a16:rowId xmlns:a16="http://schemas.microsoft.com/office/drawing/2014/main" val="957654837"/>
                      </a:ext>
                    </a:extLst>
                  </a:tr>
                  <a:tr h="786266">
                    <a:tc>
                      <a:txBody>
                        <a:bodyPr/>
                        <a:lstStyle/>
                        <a:p>
                          <a:r>
                            <a:rPr lang="en-US" sz="2400" b="0" kern="1200" dirty="0">
                              <a:solidFill>
                                <a:schemeClr val="accent5">
                                  <a:lumMod val="50000"/>
                                </a:schemeClr>
                              </a:solidFill>
                            </a:rPr>
                            <a:t>Internal</a:t>
                          </a:r>
                          <a:r>
                            <a:rPr lang="en-US" sz="2400" dirty="0"/>
                            <a:t> </a:t>
                          </a:r>
                          <a:r>
                            <a:rPr lang="en-US" sz="2400" b="0" kern="1200" dirty="0">
                              <a:solidFill>
                                <a:schemeClr val="accent5">
                                  <a:lumMod val="50000"/>
                                </a:schemeClr>
                              </a:solidFill>
                            </a:rPr>
                            <a:t>conflict</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endParaRPr lang="nl-BE"/>
                        </a:p>
                      </a:txBody>
                      <a:tcPr marL="82940" marR="82940" marT="41470" marB="41470">
                        <a:blipFill>
                          <a:blip r:embed="rId7"/>
                          <a:stretch>
                            <a:fillRect l="-53008" t="-238760" r="-104" b="-121705"/>
                          </a:stretch>
                        </a:blipFill>
                      </a:tcPr>
                    </a:tc>
                    <a:extLst>
                      <a:ext uri="{0D108BD9-81ED-4DB2-BD59-A6C34878D82A}">
                        <a16:rowId xmlns:a16="http://schemas.microsoft.com/office/drawing/2014/main" val="3563092955"/>
                      </a:ext>
                    </a:extLst>
                  </a:tr>
                  <a:tr h="814460">
                    <a:tc>
                      <a:txBody>
                        <a:bodyPr/>
                        <a:lstStyle/>
                        <a:p>
                          <a:r>
                            <a:rPr lang="en-US" sz="2400" b="0" kern="1200" dirty="0">
                              <a:solidFill>
                                <a:schemeClr val="accent5">
                                  <a:lumMod val="50000"/>
                                </a:schemeClr>
                              </a:solidFill>
                            </a:rPr>
                            <a:t>Network</a:t>
                          </a:r>
                          <a:r>
                            <a:rPr lang="en-US" sz="2400" dirty="0"/>
                            <a:t> </a:t>
                          </a:r>
                          <a:r>
                            <a:rPr lang="en-US" sz="2400" b="0" kern="1200" dirty="0">
                              <a:solidFill>
                                <a:schemeClr val="accent5">
                                  <a:lumMod val="50000"/>
                                </a:schemeClr>
                              </a:solidFill>
                            </a:rPr>
                            <a:t>administrator</a:t>
                          </a:r>
                          <a:r>
                            <a:rPr lang="en-US" sz="2400" dirty="0"/>
                            <a:t> </a:t>
                          </a:r>
                          <a:r>
                            <a:rPr lang="en-US" sz="2400" b="0" kern="1200" dirty="0">
                              <a:solidFill>
                                <a:schemeClr val="accent5">
                                  <a:lumMod val="50000"/>
                                </a:schemeClr>
                              </a:solidFill>
                            </a:rPr>
                            <a:t>dynamics</a:t>
                          </a:r>
                          <a:endParaRPr lang="nl-BE" sz="2400" b="0" kern="1200" dirty="0">
                            <a:solidFill>
                              <a:schemeClr val="accent5">
                                <a:lumMod val="50000"/>
                              </a:schemeClr>
                            </a:solidFill>
                            <a:latin typeface="Times New Roman" panose="02020603050405020304" pitchFamily="18" charset="0"/>
                            <a:ea typeface="+mn-ea"/>
                            <a:cs typeface="Times New Roman" panose="02020603050405020304" pitchFamily="18" charset="0"/>
                          </a:endParaRPr>
                        </a:p>
                      </a:txBody>
                      <a:tcPr marL="82940" marR="82940" marT="41470" marB="41470"/>
                    </a:tc>
                    <a:tc>
                      <a:txBody>
                        <a:bodyPr/>
                        <a:lstStyle/>
                        <a:p>
                          <a:endParaRPr lang="nl-BE" sz="2400" dirty="0">
                            <a:latin typeface="Times New Roman" panose="02020603050405020304" pitchFamily="18" charset="0"/>
                            <a:cs typeface="Times New Roman" panose="02020603050405020304" pitchFamily="18" charset="0"/>
                          </a:endParaRPr>
                        </a:p>
                      </a:txBody>
                      <a:tcPr marL="82940" marR="82940" marT="41470" marB="41470"/>
                    </a:tc>
                    <a:extLst>
                      <a:ext uri="{0D108BD9-81ED-4DB2-BD59-A6C34878D82A}">
                        <a16:rowId xmlns:a16="http://schemas.microsoft.com/office/drawing/2014/main" val="2632569706"/>
                      </a:ext>
                    </a:extLst>
                  </a:tr>
                </a:tbl>
              </a:graphicData>
            </a:graphic>
          </p:graphicFrame>
        </mc:Fallback>
      </mc:AlternateContent>
      <p:sp>
        <p:nvSpPr>
          <p:cNvPr id="40" name="Text Placeholder 31">
            <a:extLst>
              <a:ext uri="{FF2B5EF4-FFF2-40B4-BE49-F238E27FC236}">
                <a16:creationId xmlns:a16="http://schemas.microsoft.com/office/drawing/2014/main" id="{EBCB98E6-0C71-430C-BA13-E59C3922E739}"/>
              </a:ext>
            </a:extLst>
          </p:cNvPr>
          <p:cNvSpPr txBox="1">
            <a:spLocks/>
          </p:cNvSpPr>
          <p:nvPr/>
        </p:nvSpPr>
        <p:spPr>
          <a:xfrm>
            <a:off x="10102850" y="11667809"/>
            <a:ext cx="9047690" cy="536406"/>
          </a:xfrm>
          <a:prstGeom prst="rect">
            <a:avLst/>
          </a:prstGeom>
          <a:solidFill>
            <a:schemeClr val="bg1">
              <a:lumMod val="50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solidFill>
                  <a:schemeClr val="bg1"/>
                </a:solidFill>
              </a:rPr>
              <a:t>Experiment 2: Stochastic Block Model generated</a:t>
            </a:r>
          </a:p>
        </p:txBody>
      </p:sp>
      <p:sp>
        <p:nvSpPr>
          <p:cNvPr id="41" name="Text Placeholder 30">
            <a:extLst>
              <a:ext uri="{FF2B5EF4-FFF2-40B4-BE49-F238E27FC236}">
                <a16:creationId xmlns:a16="http://schemas.microsoft.com/office/drawing/2014/main" id="{A1C173C2-D0B6-4FDC-8E08-143DEE2910AF}"/>
              </a:ext>
            </a:extLst>
          </p:cNvPr>
          <p:cNvSpPr txBox="1">
            <a:spLocks/>
          </p:cNvSpPr>
          <p:nvPr/>
        </p:nvSpPr>
        <p:spPr>
          <a:xfrm>
            <a:off x="10152908" y="12211723"/>
            <a:ext cx="9047690" cy="63312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342900" indent="-342900">
              <a:buFont typeface="Arial" pitchFamily="34" charset="0"/>
              <a:buChar char="•"/>
            </a:pPr>
            <a:r>
              <a:rPr lang="en-US" sz="2400" dirty="0"/>
              <a:t>SBM: 2 groups of 20 nodes, edges determined stochastically</a:t>
            </a:r>
          </a:p>
        </p:txBody>
      </p:sp>
      <p:grpSp>
        <p:nvGrpSpPr>
          <p:cNvPr id="16" name="Groep 15">
            <a:extLst>
              <a:ext uri="{FF2B5EF4-FFF2-40B4-BE49-F238E27FC236}">
                <a16:creationId xmlns:a16="http://schemas.microsoft.com/office/drawing/2014/main" id="{011139D0-8ACA-482C-9668-2EF2F8EB9EF2}"/>
              </a:ext>
            </a:extLst>
          </p:cNvPr>
          <p:cNvGrpSpPr/>
          <p:nvPr/>
        </p:nvGrpSpPr>
        <p:grpSpPr>
          <a:xfrm>
            <a:off x="10149840" y="12893504"/>
            <a:ext cx="8961120" cy="3048000"/>
            <a:chOff x="10149840" y="12893504"/>
            <a:chExt cx="8961120" cy="3048000"/>
          </a:xfrm>
          <a:solidFill>
            <a:schemeClr val="bg1">
              <a:lumMod val="95000"/>
            </a:schemeClr>
          </a:solidFill>
        </p:grpSpPr>
        <p:pic>
          <p:nvPicPr>
            <p:cNvPr id="13" name="Afbeelding 12">
              <a:extLst>
                <a:ext uri="{FF2B5EF4-FFF2-40B4-BE49-F238E27FC236}">
                  <a16:creationId xmlns:a16="http://schemas.microsoft.com/office/drawing/2014/main" id="{E355CC11-67CF-48EC-821C-B2CC976230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49840" y="12893504"/>
              <a:ext cx="4572000" cy="3048000"/>
            </a:xfrm>
            <a:prstGeom prst="rect">
              <a:avLst/>
            </a:prstGeom>
            <a:grpFill/>
          </p:spPr>
        </p:pic>
        <p:pic>
          <p:nvPicPr>
            <p:cNvPr id="15" name="Afbeelding 14">
              <a:extLst>
                <a:ext uri="{FF2B5EF4-FFF2-40B4-BE49-F238E27FC236}">
                  <a16:creationId xmlns:a16="http://schemas.microsoft.com/office/drawing/2014/main" id="{9D2D6487-B1F0-4603-BB3C-49CB57B5B0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538960" y="12893504"/>
              <a:ext cx="4572000" cy="3048000"/>
            </a:xfrm>
            <a:prstGeom prst="rect">
              <a:avLst/>
            </a:prstGeom>
            <a:grpFill/>
          </p:spPr>
        </p:pic>
      </p:grpSp>
      <p:sp>
        <p:nvSpPr>
          <p:cNvPr id="46" name="Text Placeholder 31">
            <a:extLst>
              <a:ext uri="{FF2B5EF4-FFF2-40B4-BE49-F238E27FC236}">
                <a16:creationId xmlns:a16="http://schemas.microsoft.com/office/drawing/2014/main" id="{6A4D5696-BA7D-427B-9258-76E737AA8ED3}"/>
              </a:ext>
            </a:extLst>
          </p:cNvPr>
          <p:cNvSpPr txBox="1">
            <a:spLocks/>
          </p:cNvSpPr>
          <p:nvPr/>
        </p:nvSpPr>
        <p:spPr>
          <a:xfrm>
            <a:off x="19587173" y="8381037"/>
            <a:ext cx="9047690" cy="536406"/>
          </a:xfrm>
          <a:prstGeom prst="rect">
            <a:avLst/>
          </a:prstGeom>
          <a:solidFill>
            <a:schemeClr val="bg1">
              <a:lumMod val="50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solidFill>
                  <a:schemeClr val="bg1"/>
                </a:solidFill>
              </a:rPr>
              <a:t>Regularized Twitter dataset</a:t>
            </a:r>
          </a:p>
        </p:txBody>
      </p:sp>
      <p:sp>
        <p:nvSpPr>
          <p:cNvPr id="48" name="Text Placeholder 31">
            <a:extLst>
              <a:ext uri="{FF2B5EF4-FFF2-40B4-BE49-F238E27FC236}">
                <a16:creationId xmlns:a16="http://schemas.microsoft.com/office/drawing/2014/main" id="{6439E209-9B69-4987-A325-FCA8A4C84BD0}"/>
              </a:ext>
            </a:extLst>
          </p:cNvPr>
          <p:cNvSpPr txBox="1">
            <a:spLocks/>
          </p:cNvSpPr>
          <p:nvPr/>
        </p:nvSpPr>
        <p:spPr>
          <a:xfrm>
            <a:off x="19571717" y="12251559"/>
            <a:ext cx="9047690" cy="536406"/>
          </a:xfrm>
          <a:prstGeom prst="rect">
            <a:avLst/>
          </a:prstGeom>
          <a:solidFill>
            <a:schemeClr val="bg1">
              <a:lumMod val="50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none" dirty="0">
                <a:solidFill>
                  <a:schemeClr val="bg1"/>
                </a:solidFill>
              </a:rPr>
              <a:t>Regularized SBM dataset</a:t>
            </a:r>
          </a:p>
        </p:txBody>
      </p:sp>
      <p:grpSp>
        <p:nvGrpSpPr>
          <p:cNvPr id="23" name="Groep 22">
            <a:extLst>
              <a:ext uri="{FF2B5EF4-FFF2-40B4-BE49-F238E27FC236}">
                <a16:creationId xmlns:a16="http://schemas.microsoft.com/office/drawing/2014/main" id="{42644E5C-9C21-433E-94B5-E3C247A94C97}"/>
              </a:ext>
            </a:extLst>
          </p:cNvPr>
          <p:cNvGrpSpPr/>
          <p:nvPr/>
        </p:nvGrpSpPr>
        <p:grpSpPr>
          <a:xfrm>
            <a:off x="19602891" y="8957194"/>
            <a:ext cx="8994496" cy="3048000"/>
            <a:chOff x="19602891" y="8880994"/>
            <a:chExt cx="8994496" cy="3048000"/>
          </a:xfrm>
        </p:grpSpPr>
        <p:pic>
          <p:nvPicPr>
            <p:cNvPr id="20" name="Afbeelding 19">
              <a:extLst>
                <a:ext uri="{FF2B5EF4-FFF2-40B4-BE49-F238E27FC236}">
                  <a16:creationId xmlns:a16="http://schemas.microsoft.com/office/drawing/2014/main" id="{2D404661-F034-4421-97A0-0E04CDB45BF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02891" y="8880994"/>
              <a:ext cx="4572000" cy="3048000"/>
            </a:xfrm>
            <a:prstGeom prst="rect">
              <a:avLst/>
            </a:prstGeom>
            <a:solidFill>
              <a:schemeClr val="bg1">
                <a:lumMod val="95000"/>
              </a:schemeClr>
            </a:solidFill>
          </p:spPr>
        </p:pic>
        <p:pic>
          <p:nvPicPr>
            <p:cNvPr id="22" name="Afbeelding 21">
              <a:extLst>
                <a:ext uri="{FF2B5EF4-FFF2-40B4-BE49-F238E27FC236}">
                  <a16:creationId xmlns:a16="http://schemas.microsoft.com/office/drawing/2014/main" id="{BBB2CD28-F29E-47B4-81A8-BC5320F5B1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025387" y="8880994"/>
              <a:ext cx="4572000" cy="3048000"/>
            </a:xfrm>
            <a:prstGeom prst="rect">
              <a:avLst/>
            </a:prstGeom>
            <a:solidFill>
              <a:schemeClr val="bg1">
                <a:lumMod val="95000"/>
              </a:schemeClr>
            </a:solidFill>
          </p:spPr>
        </p:pic>
      </p:grpSp>
      <p:grpSp>
        <p:nvGrpSpPr>
          <p:cNvPr id="28" name="Groep 27">
            <a:extLst>
              <a:ext uri="{FF2B5EF4-FFF2-40B4-BE49-F238E27FC236}">
                <a16:creationId xmlns:a16="http://schemas.microsoft.com/office/drawing/2014/main" id="{B9078F5E-F16E-4406-A76E-12BA68D3738F}"/>
              </a:ext>
            </a:extLst>
          </p:cNvPr>
          <p:cNvGrpSpPr/>
          <p:nvPr/>
        </p:nvGrpSpPr>
        <p:grpSpPr>
          <a:xfrm>
            <a:off x="19587210" y="12791614"/>
            <a:ext cx="9014460" cy="3048000"/>
            <a:chOff x="19587210" y="12505864"/>
            <a:chExt cx="9014460" cy="3048000"/>
          </a:xfrm>
        </p:grpSpPr>
        <p:pic>
          <p:nvPicPr>
            <p:cNvPr id="25" name="Afbeelding 24">
              <a:extLst>
                <a:ext uri="{FF2B5EF4-FFF2-40B4-BE49-F238E27FC236}">
                  <a16:creationId xmlns:a16="http://schemas.microsoft.com/office/drawing/2014/main" id="{586F3D3A-22BC-48DB-98D9-A1FFCAE0556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587210" y="12505864"/>
              <a:ext cx="4572000" cy="3048000"/>
            </a:xfrm>
            <a:prstGeom prst="rect">
              <a:avLst/>
            </a:prstGeom>
            <a:solidFill>
              <a:schemeClr val="bg1">
                <a:lumMod val="95000"/>
              </a:schemeClr>
            </a:solidFill>
          </p:spPr>
        </p:pic>
        <p:pic>
          <p:nvPicPr>
            <p:cNvPr id="27" name="Afbeelding 26">
              <a:extLst>
                <a:ext uri="{FF2B5EF4-FFF2-40B4-BE49-F238E27FC236}">
                  <a16:creationId xmlns:a16="http://schemas.microsoft.com/office/drawing/2014/main" id="{59358D8F-BEB0-42FC-9115-4F7277949EC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29670" y="12505864"/>
              <a:ext cx="4572000" cy="3048000"/>
            </a:xfrm>
            <a:prstGeom prst="rect">
              <a:avLst/>
            </a:prstGeom>
            <a:solidFill>
              <a:schemeClr val="bg1">
                <a:lumMod val="95000"/>
              </a:schemeClr>
            </a:solidFill>
          </p:spPr>
        </p:pic>
      </p:grpSp>
      <p:pic>
        <p:nvPicPr>
          <p:cNvPr id="4" name="Afbeelding 3" descr="Afbeelding met tekst, venster&#10;&#10;Automatisch gegenereerde beschrijving">
            <a:extLst>
              <a:ext uri="{FF2B5EF4-FFF2-40B4-BE49-F238E27FC236}">
                <a16:creationId xmlns:a16="http://schemas.microsoft.com/office/drawing/2014/main" id="{6DEF9DAE-27CB-40ED-9152-A34D6E98D8F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720057" y="3142328"/>
            <a:ext cx="10602181" cy="2827248"/>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1397</TotalTime>
  <Words>268</Words>
  <Application>Microsoft Office PowerPoint</Application>
  <PresentationFormat>Aangepast</PresentationFormat>
  <Paragraphs>52</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1</vt:i4>
      </vt:variant>
    </vt:vector>
  </HeadingPairs>
  <TitlesOfParts>
    <vt:vector size="10" baseType="lpstr">
      <vt:lpstr>Arial</vt:lpstr>
      <vt:lpstr>Arial Black</vt:lpstr>
      <vt:lpstr>Calibri</vt:lpstr>
      <vt:lpstr>Cambria Math</vt:lpstr>
      <vt:lpstr>Times New Roman</vt:lpstr>
      <vt:lpstr>Trebuchet MS</vt:lpstr>
      <vt:lpstr>PosterPresentations.com-36x60-Template-V3</vt:lpstr>
      <vt:lpstr>1_Classic 3 Columns</vt:lpstr>
      <vt:lpstr>Classic - Wide Center</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Goemaere Geert (GGM)</cp:lastModifiedBy>
  <cp:revision>74</cp:revision>
  <dcterms:created xsi:type="dcterms:W3CDTF">2012-02-06T18:46:22Z</dcterms:created>
  <dcterms:modified xsi:type="dcterms:W3CDTF">2021-05-14T16:19:57Z</dcterms:modified>
</cp:coreProperties>
</file>