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852"/>
    <a:srgbClr val="E9EAF1"/>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2" autoAdjust="0"/>
    <p:restoredTop sz="94706" autoAdjust="0"/>
  </p:normalViewPr>
  <p:slideViewPr>
    <p:cSldViewPr snapToGrid="0" snapToObjects="1" showGuides="1">
      <p:cViewPr>
        <p:scale>
          <a:sx n="50" d="100"/>
          <a:sy n="50" d="100"/>
        </p:scale>
        <p:origin x="-438" y="270"/>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‹nr.›</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Afbeelding 21">
            <a:extLst>
              <a:ext uri="{FF2B5EF4-FFF2-40B4-BE49-F238E27FC236}">
                <a16:creationId xmlns:a16="http://schemas.microsoft.com/office/drawing/2014/main" id="{2DB4D665-7E0B-4880-B9F0-33AFAC5CE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flipV="1">
            <a:off x="4100690" y="5211813"/>
            <a:ext cx="3206641" cy="2137761"/>
          </a:xfrm>
          <a:prstGeom prst="rect">
            <a:avLst/>
          </a:prstGeom>
        </p:spPr>
      </p:pic>
      <p:sp>
        <p:nvSpPr>
          <p:cNvPr id="2" name="Tijdelijke aanduiding voor tekst 1">
            <a:extLst>
              <a:ext uri="{FF2B5EF4-FFF2-40B4-BE49-F238E27FC236}">
                <a16:creationId xmlns:a16="http://schemas.microsoft.com/office/drawing/2014/main" id="{3BC889FF-E9A3-44E0-92EE-E60E06AE286E}"/>
              </a:ext>
            </a:extLst>
          </p:cNvPr>
          <p:cNvSpPr>
            <a:spLocks noGrp="1"/>
          </p:cNvSpPr>
          <p:nvPr>
            <p:ph type="body" sz="quarter" idx="10"/>
          </p:nvPr>
        </p:nvSpPr>
        <p:spPr>
          <a:xfrm>
            <a:off x="602789" y="3131766"/>
            <a:ext cx="6730699" cy="4030980"/>
          </a:xfrm>
        </p:spPr>
        <p:txBody>
          <a:bodyPr/>
          <a:lstStyle/>
          <a:p>
            <a:r>
              <a:rPr lang="en-US" sz="2400" b="1" dirty="0">
                <a:solidFill>
                  <a:srgbClr val="C00000"/>
                </a:solidFill>
              </a:rPr>
              <a:t>Openness</a:t>
            </a:r>
            <a:r>
              <a:rPr lang="en-US" sz="2400" dirty="0">
                <a:solidFill>
                  <a:schemeClr val="accent5">
                    <a:lumMod val="50000"/>
                  </a:schemeClr>
                </a:solidFill>
              </a:rPr>
              <a:t> in social networks</a:t>
            </a:r>
          </a:p>
          <a:p>
            <a:pPr marL="342900" indent="-342900">
              <a:buFont typeface="Arial" panose="020B0604020202020204" pitchFamily="34" charset="0"/>
              <a:buChar char="•"/>
            </a:pPr>
            <a:r>
              <a:rPr lang="en-US" sz="2400" dirty="0">
                <a:solidFill>
                  <a:schemeClr val="accent5">
                    <a:lumMod val="50000"/>
                  </a:schemeClr>
                </a:solidFill>
              </a:rPr>
              <a:t>Explosion in </a:t>
            </a:r>
            <a:r>
              <a:rPr lang="en-US" sz="2400" b="1" dirty="0">
                <a:solidFill>
                  <a:schemeClr val="accent5">
                    <a:lumMod val="50000"/>
                  </a:schemeClr>
                </a:solidFill>
              </a:rPr>
              <a:t>usage</a:t>
            </a:r>
            <a:r>
              <a:rPr lang="en-US" sz="2400" dirty="0">
                <a:solidFill>
                  <a:schemeClr val="accent5">
                    <a:lumMod val="50000"/>
                  </a:schemeClr>
                </a:solidFill>
              </a:rPr>
              <a:t> and </a:t>
            </a:r>
            <a:r>
              <a:rPr lang="en-US" sz="2400" b="1" dirty="0">
                <a:solidFill>
                  <a:schemeClr val="accent5">
                    <a:lumMod val="50000"/>
                  </a:schemeClr>
                </a:solidFill>
              </a:rPr>
              <a:t>importance</a:t>
            </a:r>
          </a:p>
          <a:p>
            <a:pPr marL="342900" indent="-342900">
              <a:buFont typeface="Arial" panose="020B0604020202020204" pitchFamily="34" charset="0"/>
              <a:buChar char="•"/>
            </a:pPr>
            <a:r>
              <a:rPr lang="en-US" sz="2400" dirty="0"/>
              <a:t>Huge </a:t>
            </a:r>
            <a:r>
              <a:rPr lang="en-US" sz="2400" b="1" dirty="0"/>
              <a:t>diversity </a:t>
            </a:r>
            <a:r>
              <a:rPr lang="en-US" sz="2400" dirty="0"/>
              <a:t>of information and perspectives</a:t>
            </a:r>
            <a:endParaRPr lang="en-US" sz="2400" dirty="0">
              <a:solidFill>
                <a:srgbClr val="C00000"/>
              </a:solidFill>
            </a:endParaRPr>
          </a:p>
          <a:p>
            <a:endParaRPr lang="en-US" sz="2400" dirty="0"/>
          </a:p>
          <a:p>
            <a:r>
              <a:rPr lang="en-US" sz="2400" dirty="0"/>
              <a:t>Social networks create </a:t>
            </a:r>
            <a:r>
              <a:rPr lang="en-US" sz="2400" b="1" dirty="0">
                <a:solidFill>
                  <a:srgbClr val="C00000"/>
                </a:solidFill>
              </a:rPr>
              <a:t>filter bubbles</a:t>
            </a:r>
          </a:p>
          <a:p>
            <a:pPr marL="342900" indent="-342900">
              <a:buFont typeface="Arial" panose="020B0604020202020204" pitchFamily="34" charset="0"/>
              <a:buChar char="•"/>
            </a:pPr>
            <a:r>
              <a:rPr lang="en-US" sz="2400" b="1" dirty="0"/>
              <a:t>Increased polarization</a:t>
            </a:r>
            <a:r>
              <a:rPr lang="en-US" sz="2400" dirty="0"/>
              <a:t> </a:t>
            </a:r>
            <a:br>
              <a:rPr lang="en-US" sz="2400" dirty="0"/>
            </a:br>
            <a:r>
              <a:rPr lang="en-US" sz="2400" dirty="0"/>
              <a:t>on many issues</a:t>
            </a:r>
          </a:p>
          <a:p>
            <a:pPr marL="342900" indent="-342900">
              <a:buFont typeface="Arial" panose="020B0604020202020204" pitchFamily="34" charset="0"/>
              <a:buChar char="•"/>
            </a:pPr>
            <a:r>
              <a:rPr lang="en-US" sz="2400" b="1" dirty="0"/>
              <a:t>Echo chambers</a:t>
            </a:r>
            <a:r>
              <a:rPr lang="en-US" sz="2400" dirty="0"/>
              <a:t> due to</a:t>
            </a:r>
            <a:br>
              <a:rPr lang="en-US" sz="2400" dirty="0"/>
            </a:br>
            <a:r>
              <a:rPr lang="en-US" sz="2400" dirty="0"/>
              <a:t>content recommendation</a:t>
            </a:r>
          </a:p>
        </p:txBody>
      </p:sp>
      <p:sp>
        <p:nvSpPr>
          <p:cNvPr id="3" name="Tijdelijke aanduiding voor tekst 2">
            <a:extLst>
              <a:ext uri="{FF2B5EF4-FFF2-40B4-BE49-F238E27FC236}">
                <a16:creationId xmlns:a16="http://schemas.microsoft.com/office/drawing/2014/main" id="{88161AF2-64B1-4CA9-A705-5623F02C68A9}"/>
              </a:ext>
            </a:extLst>
          </p:cNvPr>
          <p:cNvSpPr>
            <a:spLocks noGrp="1"/>
          </p:cNvSpPr>
          <p:nvPr>
            <p:ph type="body" sz="quarter" idx="11"/>
          </p:nvPr>
        </p:nvSpPr>
        <p:spPr>
          <a:xfrm>
            <a:off x="621792" y="2595359"/>
            <a:ext cx="6711696" cy="536406"/>
          </a:xfrm>
          <a:solidFill>
            <a:schemeClr val="bg2">
              <a:lumMod val="25000"/>
            </a:schemeClr>
          </a:solidFill>
        </p:spPr>
        <p:txBody>
          <a:bodyPr/>
          <a:lstStyle/>
          <a:p>
            <a:r>
              <a:rPr lang="en-US" sz="2800" u="none" dirty="0">
                <a:solidFill>
                  <a:schemeClr val="bg1"/>
                </a:solidFill>
              </a:rPr>
              <a:t>Paradox in social networks</a:t>
            </a:r>
            <a:endParaRPr lang="nl-BE" sz="2800" u="none" dirty="0">
              <a:solidFill>
                <a:schemeClr val="bg1"/>
              </a:solidFill>
            </a:endParaRPr>
          </a:p>
        </p:txBody>
      </p:sp>
      <p:sp>
        <p:nvSpPr>
          <p:cNvPr id="4" name="Tijdelijke aanduiding voor tekst 3">
            <a:extLst>
              <a:ext uri="{FF2B5EF4-FFF2-40B4-BE49-F238E27FC236}">
                <a16:creationId xmlns:a16="http://schemas.microsoft.com/office/drawing/2014/main" id="{4C1EC9E9-E93B-40A6-9863-3649AB0CACB2}"/>
              </a:ext>
            </a:extLst>
          </p:cNvPr>
          <p:cNvSpPr>
            <a:spLocks noGrp="1"/>
          </p:cNvSpPr>
          <p:nvPr>
            <p:ph type="body" sz="quarter" idx="20"/>
          </p:nvPr>
        </p:nvSpPr>
        <p:spPr>
          <a:xfrm>
            <a:off x="614892" y="7522130"/>
            <a:ext cx="6700308" cy="536406"/>
          </a:xfrm>
          <a:solidFill>
            <a:schemeClr val="bg2">
              <a:lumMod val="25000"/>
            </a:schemeClr>
          </a:solidFill>
        </p:spPr>
        <p:txBody>
          <a:bodyPr lIns="52249" tIns="52249" rIns="52249" bIns="52249" anchor="ctr" anchorCtr="0">
            <a:spAutoFit/>
          </a:bodyPr>
          <a:lstStyle/>
          <a:p>
            <a:r>
              <a:rPr lang="en-US" sz="2800" u="none" dirty="0">
                <a:solidFill>
                  <a:schemeClr val="bg1"/>
                </a:solidFill>
              </a:rPr>
              <a:t>Objectives</a:t>
            </a:r>
            <a:endParaRPr lang="nl-BE" sz="2800" u="none" dirty="0">
              <a:solidFill>
                <a:schemeClr val="bg1"/>
              </a:solidFill>
            </a:endParaRPr>
          </a:p>
        </p:txBody>
      </p:sp>
      <p:sp>
        <p:nvSpPr>
          <p:cNvPr id="6" name="Tijdelijke aanduiding voor tekst 5">
            <a:extLst>
              <a:ext uri="{FF2B5EF4-FFF2-40B4-BE49-F238E27FC236}">
                <a16:creationId xmlns:a16="http://schemas.microsoft.com/office/drawing/2014/main" id="{5081FF6F-478D-49B0-AFE8-8391B1F7FC8C}"/>
              </a:ext>
            </a:extLst>
          </p:cNvPr>
          <p:cNvSpPr>
            <a:spLocks noGrp="1"/>
          </p:cNvSpPr>
          <p:nvPr>
            <p:ph type="body" sz="quarter" idx="22"/>
          </p:nvPr>
        </p:nvSpPr>
        <p:spPr>
          <a:xfrm>
            <a:off x="7724776" y="2595359"/>
            <a:ext cx="6699250" cy="536406"/>
          </a:xfrm>
          <a:noFill/>
        </p:spPr>
        <p:txBody>
          <a:bodyPr/>
          <a:lstStyle/>
          <a:p>
            <a:r>
              <a:rPr lang="en-US" sz="2800" u="none" dirty="0">
                <a:latin typeface="Times New Roman" panose="02020603050405020304" pitchFamily="18" charset="0"/>
                <a:cs typeface="Times New Roman" panose="02020603050405020304" pitchFamily="18" charset="0"/>
              </a:rPr>
              <a:t>Important concepts</a:t>
            </a:r>
            <a:endParaRPr lang="nl-BE" sz="2800" u="none" dirty="0">
              <a:latin typeface="Times New Roman" panose="02020603050405020304" pitchFamily="18" charset="0"/>
              <a:cs typeface="Times New Roman" panose="02020603050405020304" pitchFamily="18" charset="0"/>
            </a:endParaRPr>
          </a:p>
        </p:txBody>
      </p:sp>
      <p:sp>
        <p:nvSpPr>
          <p:cNvPr id="7" name="Tijdelijke aanduiding voor tekst 6">
            <a:extLst>
              <a:ext uri="{FF2B5EF4-FFF2-40B4-BE49-F238E27FC236}">
                <a16:creationId xmlns:a16="http://schemas.microsoft.com/office/drawing/2014/main" id="{6682890D-0146-4AA2-8F4D-70897CA82F3B}"/>
              </a:ext>
            </a:extLst>
          </p:cNvPr>
          <p:cNvSpPr>
            <a:spLocks noGrp="1"/>
          </p:cNvSpPr>
          <p:nvPr>
            <p:ph type="body" sz="quarter" idx="23"/>
          </p:nvPr>
        </p:nvSpPr>
        <p:spPr>
          <a:xfrm>
            <a:off x="14838893" y="3063162"/>
            <a:ext cx="6699249" cy="4695778"/>
          </a:xfrm>
        </p:spPr>
        <p:txBody>
          <a:bodyPr/>
          <a:lstStyle/>
          <a:p>
            <a:pPr algn="ctr"/>
            <a:r>
              <a:rPr lang="en-US" sz="2400" b="1" dirty="0"/>
              <a:t>Network administrator actor</a:t>
            </a:r>
          </a:p>
          <a:p>
            <a:pPr marL="342900" indent="-342900">
              <a:buFont typeface="Arial" panose="020B0604020202020204" pitchFamily="34" charset="0"/>
              <a:buChar char="•"/>
            </a:pPr>
            <a:r>
              <a:rPr lang="en-US" sz="2400" dirty="0"/>
              <a:t>Increases user engagement via recommendations</a:t>
            </a:r>
          </a:p>
          <a:p>
            <a:pPr marL="342900" indent="-342900">
              <a:buFont typeface="Arial" panose="020B0604020202020204" pitchFamily="34" charset="0"/>
              <a:buChar char="•"/>
            </a:pPr>
            <a:r>
              <a:rPr lang="en-US" sz="2400" dirty="0"/>
              <a:t>Reduces disagreement in FJ model by changing edge weights of graph (constrained by factor </a:t>
            </a:r>
            <a:r>
              <a:rPr lang="el-GR" sz="2400" dirty="0"/>
              <a:t>ε</a:t>
            </a:r>
            <a:r>
              <a:rPr lang="en-US" sz="2400" dirty="0"/>
              <a:t>)</a:t>
            </a:r>
          </a:p>
          <a:p>
            <a:pPr marL="342900" indent="-342900">
              <a:buFont typeface="Arial" panose="020B0604020202020204" pitchFamily="34" charset="0"/>
              <a:buChar char="•"/>
            </a:pPr>
            <a:r>
              <a:rPr lang="en-US" sz="2400" dirty="0"/>
              <a:t>Users see less content from other users with different opinions</a:t>
            </a:r>
          </a:p>
          <a:p>
            <a:pPr marL="342900" indent="-342900">
              <a:buFont typeface="Arial" panose="020B0604020202020204" pitchFamily="34" charset="0"/>
              <a:buChar char="•"/>
            </a:pPr>
            <a:endParaRPr lang="en-US" sz="1200" dirty="0"/>
          </a:p>
          <a:p>
            <a:pPr algn="ctr"/>
            <a:r>
              <a:rPr lang="en-US" sz="2400" b="1" dirty="0"/>
              <a:t>Intuition</a:t>
            </a:r>
          </a:p>
          <a:p>
            <a:pPr marL="342900" indent="-342900">
              <a:buFont typeface="Arial" panose="020B0604020202020204" pitchFamily="34" charset="0"/>
              <a:buChar char="•"/>
            </a:pPr>
            <a:r>
              <a:rPr lang="en-US" sz="2400" dirty="0"/>
              <a:t>Users maximize polarization plus disagreement</a:t>
            </a:r>
          </a:p>
          <a:p>
            <a:pPr marL="342900" indent="-342900">
              <a:buFont typeface="Arial" panose="020B0604020202020204" pitchFamily="34" charset="0"/>
              <a:buChar char="•"/>
            </a:pPr>
            <a:r>
              <a:rPr lang="en-US" sz="2400" dirty="0"/>
              <a:t>Network administrator minimized disagreement</a:t>
            </a:r>
          </a:p>
          <a:p>
            <a:pPr marL="342900" indent="-342900">
              <a:buFont typeface="Arial" panose="020B0604020202020204" pitchFamily="34" charset="0"/>
              <a:buChar char="•"/>
            </a:pPr>
            <a:r>
              <a:rPr lang="en-US" sz="2400" dirty="0"/>
              <a:t>Conservation law: </a:t>
            </a:r>
            <a:r>
              <a:rPr lang="en-US" sz="2400" b="1" dirty="0">
                <a:solidFill>
                  <a:srgbClr val="C00000"/>
                </a:solidFill>
              </a:rPr>
              <a:t>Polarization increases</a:t>
            </a:r>
            <a:endParaRPr lang="nl-BE" sz="2400" b="1" dirty="0">
              <a:solidFill>
                <a:srgbClr val="C00000"/>
              </a:solidFill>
            </a:endParaRPr>
          </a:p>
        </p:txBody>
      </p:sp>
      <p:sp>
        <p:nvSpPr>
          <p:cNvPr id="8" name="Tijdelijke aanduiding voor tekst 7">
            <a:extLst>
              <a:ext uri="{FF2B5EF4-FFF2-40B4-BE49-F238E27FC236}">
                <a16:creationId xmlns:a16="http://schemas.microsoft.com/office/drawing/2014/main" id="{D942B6E5-E153-4595-BFC0-4583B8C7AB61}"/>
              </a:ext>
            </a:extLst>
          </p:cNvPr>
          <p:cNvSpPr>
            <a:spLocks noGrp="1"/>
          </p:cNvSpPr>
          <p:nvPr>
            <p:ph type="body" sz="quarter" idx="24"/>
          </p:nvPr>
        </p:nvSpPr>
        <p:spPr>
          <a:xfrm>
            <a:off x="14833600" y="2595359"/>
            <a:ext cx="6705600" cy="536406"/>
          </a:xfrm>
          <a:solidFill>
            <a:schemeClr val="bg2">
              <a:lumMod val="25000"/>
            </a:schemeClr>
          </a:solidFill>
        </p:spPr>
        <p:txBody>
          <a:bodyPr lIns="52249" tIns="52249" rIns="52249" bIns="52249" anchor="ctr" anchorCtr="0">
            <a:spAutoFit/>
          </a:bodyPr>
          <a:lstStyle/>
          <a:p>
            <a:r>
              <a:rPr lang="en-US" sz="2800" u="none" dirty="0">
                <a:solidFill>
                  <a:schemeClr val="bg1"/>
                </a:solidFill>
              </a:rPr>
              <a:t>Emergence of filter bubbles</a:t>
            </a:r>
            <a:endParaRPr lang="nl-BE" sz="2800" u="none" dirty="0">
              <a:solidFill>
                <a:schemeClr val="bg1"/>
              </a:solidFill>
            </a:endParaRPr>
          </a:p>
        </p:txBody>
      </p:sp>
      <mc:AlternateContent xmlns:mc="http://schemas.openxmlformats.org/markup-compatibility/2006">
        <mc:Choice xmlns:a14="http://schemas.microsoft.com/office/drawing/2010/main" Requires="a14">
          <p:sp>
            <p:nvSpPr>
              <p:cNvPr id="15" name="Tijdelijke aanduiding voor tekst 14">
                <a:extLst>
                  <a:ext uri="{FF2B5EF4-FFF2-40B4-BE49-F238E27FC236}">
                    <a16:creationId xmlns:a16="http://schemas.microsoft.com/office/drawing/2014/main" id="{1A9C75A6-FFC3-49DE-9C7D-F43CC1C76D11}"/>
                  </a:ext>
                </a:extLst>
              </p:cNvPr>
              <p:cNvSpPr>
                <a:spLocks noGrp="1"/>
              </p:cNvSpPr>
              <p:nvPr>
                <p:ph type="body" sz="quarter" idx="96"/>
              </p:nvPr>
            </p:nvSpPr>
            <p:spPr>
              <a:xfrm>
                <a:off x="7728925" y="14089258"/>
                <a:ext cx="6704542" cy="2025881"/>
              </a:xfrm>
            </p:spPr>
            <p:txBody>
              <a:bodyPr/>
              <a:lstStyle/>
              <a:p>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𝑧</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limLow>
                            <m:limLowPr>
                              <m:ctrlPr>
                                <a:rPr lang="en-US" sz="3200" b="0" i="1" smtClean="0">
                                  <a:latin typeface="Cambria Math" panose="02040503050406030204" pitchFamily="18" charset="0"/>
                                </a:rPr>
                              </m:ctrlPr>
                            </m:limLowPr>
                            <m:e>
                              <m:r>
                                <m:rPr>
                                  <m:sty m:val="p"/>
                                </m:rPr>
                                <a:rPr lang="en-US" sz="3200" b="0" i="0" smtClean="0">
                                  <a:latin typeface="Cambria Math" panose="02040503050406030204" pitchFamily="18" charset="0"/>
                                </a:rPr>
                                <m:t>arg</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m</m:t>
                              </m:r>
                              <m:r>
                                <a:rPr lang="en-US" sz="3200" b="0" i="1" smtClean="0">
                                  <a:latin typeface="Cambria Math" panose="02040503050406030204" pitchFamily="18" charset="0"/>
                                </a:rPr>
                                <m:t>𝑎𝑥</m:t>
                              </m:r>
                            </m:e>
                            <m:lim>
                              <m:r>
                                <a:rPr lang="en-US" sz="3200" b="0" i="1" smtClean="0">
                                  <a:latin typeface="Cambria Math" panose="02040503050406030204" pitchFamily="18" charset="0"/>
                                </a:rPr>
                                <m:t>𝑧</m:t>
                              </m:r>
                            </m:lim>
                          </m:limLow>
                        </m:fName>
                        <m:e>
                          <m:sSub>
                            <m:sSubPr>
                              <m:ctrlPr>
                                <a:rPr lang="pt-BR" sz="3200" i="1">
                                  <a:latin typeface="Cambria Math" panose="02040503050406030204" pitchFamily="18" charset="0"/>
                                </a:rPr>
                              </m:ctrlPr>
                            </m:sSubPr>
                            <m:e>
                              <m:sSub>
                                <m:sSubPr>
                                  <m:ctrlPr>
                                    <a:rPr lang="pt-BR" sz="3200" i="1">
                                      <a:latin typeface="Cambria Math" panose="02040503050406030204" pitchFamily="18" charset="0"/>
                                    </a:rPr>
                                  </m:ctrlPr>
                                </m:sSubPr>
                                <m:e>
                                  <m:r>
                                    <a:rPr lang="pt-BR" sz="3200">
                                      <a:latin typeface="Cambria Math" panose="02040503050406030204" pitchFamily="18" charset="0"/>
                                    </a:rPr>
                                    <m:t>𝒫</m:t>
                                  </m:r>
                                </m:e>
                                <m:sub>
                                  <m:sSup>
                                    <m:sSupPr>
                                      <m:ctrlPr>
                                        <a:rPr lang="pt-BR" sz="3200" i="1">
                                          <a:latin typeface="Cambria Math" panose="02040503050406030204" pitchFamily="18" charset="0"/>
                                        </a:rPr>
                                      </m:ctrlPr>
                                    </m:sSupPr>
                                    <m:e>
                                      <m:r>
                                        <a:rPr lang="en-US" sz="3200" i="1">
                                          <a:latin typeface="Cambria Math" panose="02040503050406030204" pitchFamily="18" charset="0"/>
                                        </a:rPr>
                                        <m:t>𝑧</m:t>
                                      </m:r>
                                    </m:e>
                                    <m:sup>
                                      <m:r>
                                        <a:rPr lang="en-US" sz="3200" i="1">
                                          <a:latin typeface="Cambria Math" panose="02040503050406030204" pitchFamily="18" charset="0"/>
                                        </a:rPr>
                                        <m:t>∗</m:t>
                                      </m:r>
                                    </m:sup>
                                  </m:sSup>
                                </m:sub>
                              </m:sSub>
                              <m:r>
                                <a:rPr lang="en-US" sz="3200" i="1">
                                  <a:latin typeface="Cambria Math" panose="02040503050406030204" pitchFamily="18" charset="0"/>
                                </a:rPr>
                                <m:t>+</m:t>
                              </m:r>
                              <m:r>
                                <a:rPr lang="pt-BR" sz="3200">
                                  <a:latin typeface="Cambria Math" panose="02040503050406030204" pitchFamily="18" charset="0"/>
                                </a:rPr>
                                <m:t>𝒟</m:t>
                              </m:r>
                            </m:e>
                            <m:sub>
                              <m:r>
                                <a:rPr lang="en-US" sz="3200">
                                  <a:latin typeface="Cambria Math" panose="02040503050406030204" pitchFamily="18" charset="0"/>
                                </a:rPr>
                                <m:t>𝐺</m:t>
                              </m:r>
                              <m:r>
                                <a:rPr lang="en-US" sz="3200">
                                  <a:latin typeface="Cambria Math" panose="02040503050406030204" pitchFamily="18" charset="0"/>
                                </a:rPr>
                                <m:t>,</m:t>
                              </m:r>
                              <m:r>
                                <a:rPr lang="en-US" sz="3200">
                                  <a:latin typeface="Cambria Math" panose="02040503050406030204" pitchFamily="18" charset="0"/>
                                </a:rPr>
                                <m:t>𝑧</m:t>
                              </m:r>
                            </m:sub>
                          </m:sSub>
                        </m:e>
                      </m:func>
                    </m:oMath>
                  </m:oMathPara>
                </a14:m>
                <a:endParaRPr lang="en-US" sz="3200" dirty="0"/>
              </a:p>
              <a:p>
                <a:pPr algn="ctr"/>
                <a:endParaRPr lang="en-US" sz="1100" dirty="0"/>
              </a:p>
              <a:p>
                <a:pPr algn="ctr"/>
                <a:r>
                  <a:rPr lang="en-US" sz="2400" dirty="0"/>
                  <a:t>Equilibrium solution in FJ dynamics model maximizes polarization &amp; disagreement</a:t>
                </a:r>
              </a:p>
            </p:txBody>
          </p:sp>
        </mc:Choice>
        <mc:Fallback>
          <p:sp>
            <p:nvSpPr>
              <p:cNvPr id="15" name="Tijdelijke aanduiding voor tekst 14">
                <a:extLst>
                  <a:ext uri="{FF2B5EF4-FFF2-40B4-BE49-F238E27FC236}">
                    <a16:creationId xmlns:a16="http://schemas.microsoft.com/office/drawing/2014/main" id="{1A9C75A6-FFC3-49DE-9C7D-F43CC1C76D11}"/>
                  </a:ext>
                </a:extLst>
              </p:cNvPr>
              <p:cNvSpPr>
                <a:spLocks noGrp="1" noRot="1" noChangeAspect="1" noMove="1" noResize="1" noEditPoints="1" noAdjustHandles="1" noChangeArrowheads="1" noChangeShapeType="1" noTextEdit="1"/>
              </p:cNvSpPr>
              <p:nvPr>
                <p:ph type="body" sz="quarter" idx="96"/>
              </p:nvPr>
            </p:nvSpPr>
            <p:spPr>
              <a:xfrm>
                <a:off x="7728925" y="14089258"/>
                <a:ext cx="6704542" cy="2025881"/>
              </a:xfrm>
              <a:blipFill>
                <a:blip r:embed="rId4"/>
                <a:stretch>
                  <a:fillRect b="-901"/>
                </a:stretch>
              </a:blipFill>
            </p:spPr>
            <p:txBody>
              <a:bodyPr/>
              <a:lstStyle/>
              <a:p>
                <a:r>
                  <a:rPr lang="nl-BE">
                    <a:noFill/>
                  </a:rPr>
                  <a:t> </a:t>
                </a:r>
              </a:p>
            </p:txBody>
          </p:sp>
        </mc:Fallback>
      </mc:AlternateContent>
      <p:sp>
        <p:nvSpPr>
          <p:cNvPr id="16" name="Tijdelijke aanduiding voor tekst 15">
            <a:extLst>
              <a:ext uri="{FF2B5EF4-FFF2-40B4-BE49-F238E27FC236}">
                <a16:creationId xmlns:a16="http://schemas.microsoft.com/office/drawing/2014/main" id="{BA0DD6AA-D651-4478-BE49-E11B9BC78370}"/>
              </a:ext>
            </a:extLst>
          </p:cNvPr>
          <p:cNvSpPr>
            <a:spLocks noGrp="1"/>
          </p:cNvSpPr>
          <p:nvPr>
            <p:ph type="body" sz="quarter" idx="150"/>
          </p:nvPr>
        </p:nvSpPr>
        <p:spPr/>
        <p:txBody>
          <a:bodyPr>
            <a:normAutofit fontScale="92500" lnSpcReduction="10000"/>
          </a:bodyPr>
          <a:lstStyle/>
          <a:p>
            <a:r>
              <a:rPr lang="en-US" dirty="0" err="1"/>
              <a:t>Utshav</a:t>
            </a:r>
            <a:r>
              <a:rPr lang="en-US" dirty="0"/>
              <a:t> Chitra &amp; Christopher </a:t>
            </a:r>
            <a:r>
              <a:rPr lang="en-US" dirty="0" err="1"/>
              <a:t>Musco</a:t>
            </a:r>
            <a:endParaRPr lang="en-US" dirty="0"/>
          </a:p>
          <a:p>
            <a:endParaRPr lang="nl-BE" dirty="0"/>
          </a:p>
        </p:txBody>
      </p:sp>
      <p:sp>
        <p:nvSpPr>
          <p:cNvPr id="17" name="Tijdelijke aanduiding voor tekst 16">
            <a:extLst>
              <a:ext uri="{FF2B5EF4-FFF2-40B4-BE49-F238E27FC236}">
                <a16:creationId xmlns:a16="http://schemas.microsoft.com/office/drawing/2014/main" id="{F99F3C6F-3623-4A98-A3A5-0DF08BB7134A}"/>
              </a:ext>
            </a:extLst>
          </p:cNvPr>
          <p:cNvSpPr>
            <a:spLocks noGrp="1"/>
          </p:cNvSpPr>
          <p:nvPr>
            <p:ph type="body" sz="quarter" idx="184"/>
          </p:nvPr>
        </p:nvSpPr>
        <p:spPr/>
        <p:txBody>
          <a:bodyPr>
            <a:normAutofit/>
          </a:bodyPr>
          <a:lstStyle/>
          <a:p>
            <a:r>
              <a:rPr lang="en-US" sz="2800" dirty="0">
                <a:latin typeface="Times New Roman" panose="02020603050405020304" pitchFamily="18" charset="0"/>
                <a:cs typeface="Times New Roman" panose="02020603050405020304" pitchFamily="18" charset="0"/>
              </a:rPr>
              <a:t>By Geert Goemaere and Darin Verheijke</a:t>
            </a:r>
            <a:r>
              <a:rPr lang="nl-BE" sz="2800" dirty="0">
                <a:latin typeface="Times New Roman" panose="02020603050405020304" pitchFamily="18" charset="0"/>
                <a:cs typeface="Times New Roman" panose="02020603050405020304" pitchFamily="18" charset="0"/>
              </a:rPr>
              <a:t> – University of </a:t>
            </a:r>
            <a:r>
              <a:rPr lang="nl-BE" sz="2800" dirty="0" err="1">
                <a:latin typeface="Times New Roman" panose="02020603050405020304" pitchFamily="18" charset="0"/>
                <a:cs typeface="Times New Roman" panose="02020603050405020304" pitchFamily="18" charset="0"/>
              </a:rPr>
              <a:t>Antwerp</a:t>
            </a:r>
            <a:endParaRPr lang="en-US" sz="2800" dirty="0">
              <a:latin typeface="Times New Roman" panose="02020603050405020304" pitchFamily="18" charset="0"/>
              <a:cs typeface="Times New Roman" panose="02020603050405020304" pitchFamily="18" charset="0"/>
            </a:endParaRPr>
          </a:p>
        </p:txBody>
      </p:sp>
      <p:sp>
        <p:nvSpPr>
          <p:cNvPr id="18" name="Tijdelijke aanduiding voor tekst 17">
            <a:extLst>
              <a:ext uri="{FF2B5EF4-FFF2-40B4-BE49-F238E27FC236}">
                <a16:creationId xmlns:a16="http://schemas.microsoft.com/office/drawing/2014/main" id="{2705C11A-0C48-414D-9990-22C7C105B902}"/>
              </a:ext>
            </a:extLst>
          </p:cNvPr>
          <p:cNvSpPr>
            <a:spLocks noGrp="1"/>
          </p:cNvSpPr>
          <p:nvPr>
            <p:ph type="body" sz="quarter" idx="185"/>
          </p:nvPr>
        </p:nvSpPr>
        <p:spPr>
          <a:xfrm>
            <a:off x="1444337" y="294732"/>
            <a:ext cx="26372126" cy="834414"/>
          </a:xfrm>
        </p:spPr>
        <p:txBody>
          <a:bodyPr>
            <a:normAutofit fontScale="92500" lnSpcReduction="20000"/>
          </a:bodyPr>
          <a:lstStyle/>
          <a:p>
            <a:r>
              <a:rPr lang="en-US" sz="6000" dirty="0">
                <a:latin typeface="Times New Roman" panose="02020603050405020304" pitchFamily="18" charset="0"/>
                <a:cs typeface="Times New Roman" panose="02020603050405020304" pitchFamily="18" charset="0"/>
              </a:rPr>
              <a:t>Understanding filter bubbles and polarization in social networks</a:t>
            </a:r>
          </a:p>
          <a:p>
            <a:endParaRPr lang="nl-BE" sz="5400" dirty="0"/>
          </a:p>
        </p:txBody>
      </p:sp>
      <p:pic>
        <p:nvPicPr>
          <p:cNvPr id="36" name="Picture 2">
            <a:extLst>
              <a:ext uri="{FF2B5EF4-FFF2-40B4-BE49-F238E27FC236}">
                <a16:creationId xmlns:a16="http://schemas.microsoft.com/office/drawing/2014/main" id="{C6AC2E2F-E43D-42FC-9715-77EE75C33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31" t="20016" b="14335"/>
          <a:stretch/>
        </p:blipFill>
        <p:spPr bwMode="auto">
          <a:xfrm>
            <a:off x="-103910" y="439008"/>
            <a:ext cx="4204601" cy="1380120"/>
          </a:xfrm>
          <a:prstGeom prst="rect">
            <a:avLst/>
          </a:prstGeom>
          <a:noFill/>
          <a:extLst>
            <a:ext uri="{909E8E84-426E-40DD-AFC4-6F175D3DCCD1}">
              <a14:hiddenFill xmlns:a14="http://schemas.microsoft.com/office/drawing/2010/main">
                <a:solidFill>
                  <a:srgbClr val="FFFFFF"/>
                </a:solidFill>
              </a14:hiddenFill>
            </a:ext>
          </a:extLst>
        </p:spPr>
      </p:pic>
      <p:sp>
        <p:nvSpPr>
          <p:cNvPr id="37" name="Tijdelijke aanduiding voor tekst 3">
            <a:extLst>
              <a:ext uri="{FF2B5EF4-FFF2-40B4-BE49-F238E27FC236}">
                <a16:creationId xmlns:a16="http://schemas.microsoft.com/office/drawing/2014/main" id="{BF1B4F08-E23B-485A-9105-170F18954BD3}"/>
              </a:ext>
            </a:extLst>
          </p:cNvPr>
          <p:cNvSpPr txBox="1">
            <a:spLocks/>
          </p:cNvSpPr>
          <p:nvPr/>
        </p:nvSpPr>
        <p:spPr>
          <a:xfrm>
            <a:off x="622760" y="10462769"/>
            <a:ext cx="6700308" cy="536406"/>
          </a:xfrm>
          <a:prstGeom prst="rect">
            <a:avLst/>
          </a:prstGeom>
          <a:solidFill>
            <a:schemeClr val="bg2">
              <a:lumMod val="25000"/>
            </a:schemeClr>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none" dirty="0" err="1">
                <a:solidFill>
                  <a:schemeClr val="bg1"/>
                </a:solidFill>
              </a:rPr>
              <a:t>Friedkin</a:t>
            </a:r>
            <a:r>
              <a:rPr lang="en-US" sz="2800" u="none" dirty="0">
                <a:solidFill>
                  <a:schemeClr val="bg1"/>
                </a:solidFill>
              </a:rPr>
              <a:t>-Johnsen dynamics model</a:t>
            </a:r>
            <a:endParaRPr lang="nl-BE" sz="2800" u="none" dirty="0">
              <a:solidFill>
                <a:schemeClr val="bg1"/>
              </a:solidFill>
            </a:endParaRPr>
          </a:p>
        </p:txBody>
      </p:sp>
      <p:sp>
        <p:nvSpPr>
          <p:cNvPr id="38" name="Tijdelijke aanduiding voor tekst 14">
            <a:extLst>
              <a:ext uri="{FF2B5EF4-FFF2-40B4-BE49-F238E27FC236}">
                <a16:creationId xmlns:a16="http://schemas.microsoft.com/office/drawing/2014/main" id="{996EEACF-5ECD-40C6-A861-E886C99524B2}"/>
              </a:ext>
            </a:extLst>
          </p:cNvPr>
          <p:cNvSpPr txBox="1">
            <a:spLocks/>
          </p:cNvSpPr>
          <p:nvPr/>
        </p:nvSpPr>
        <p:spPr>
          <a:xfrm>
            <a:off x="610658" y="10767820"/>
            <a:ext cx="6704542" cy="1076325"/>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lvl="1" indent="0">
              <a:buNone/>
            </a:pP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a:p>
            <a:pPr marL="1248574" lvl="1" indent="-342900">
              <a:buFont typeface="Arial" panose="020B0604020202020204" pitchFamily="34" charset="0"/>
              <a:buChar char="•"/>
            </a:pP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41" name="Tabel 10">
                <a:extLst>
                  <a:ext uri="{FF2B5EF4-FFF2-40B4-BE49-F238E27FC236}">
                    <a16:creationId xmlns:a16="http://schemas.microsoft.com/office/drawing/2014/main" id="{78E8B85F-4E1F-4035-9ECD-09F0085C4A6B}"/>
                  </a:ext>
                </a:extLst>
              </p:cNvPr>
              <p:cNvGraphicFramePr>
                <a:graphicFrameLocks noGrp="1"/>
              </p:cNvGraphicFramePr>
              <p:nvPr>
                <p:extLst>
                  <p:ext uri="{D42A27DB-BD31-4B8C-83A1-F6EECF244321}">
                    <p14:modId xmlns:p14="http://schemas.microsoft.com/office/powerpoint/2010/main" val="185191697"/>
                  </p:ext>
                </p:extLst>
              </p:nvPr>
            </p:nvGraphicFramePr>
            <p:xfrm>
              <a:off x="7715847" y="3134671"/>
              <a:ext cx="6730699" cy="4458045"/>
            </p:xfrm>
            <a:graphic>
              <a:graphicData uri="http://schemas.openxmlformats.org/drawingml/2006/table">
                <a:tbl>
                  <a:tblPr firstRow="1" bandRow="1">
                    <a:tableStyleId>{2D5ABB26-0587-4C30-8999-92F81FD0307C}</a:tableStyleId>
                  </a:tblPr>
                  <a:tblGrid>
                    <a:gridCol w="1983965">
                      <a:extLst>
                        <a:ext uri="{9D8B030D-6E8A-4147-A177-3AD203B41FA5}">
                          <a16:colId xmlns:a16="http://schemas.microsoft.com/office/drawing/2014/main" val="525672547"/>
                        </a:ext>
                      </a:extLst>
                    </a:gridCol>
                    <a:gridCol w="4746734">
                      <a:extLst>
                        <a:ext uri="{9D8B030D-6E8A-4147-A177-3AD203B41FA5}">
                          <a16:colId xmlns:a16="http://schemas.microsoft.com/office/drawing/2014/main" val="2807499271"/>
                        </a:ext>
                      </a:extLst>
                    </a:gridCol>
                  </a:tblGrid>
                  <a:tr h="845625">
                    <a:tc>
                      <a:txBody>
                        <a:bodyPr/>
                        <a:lstStyle/>
                        <a:p>
                          <a:pPr algn="ctr"/>
                          <a:r>
                            <a:rPr lang="en-US" sz="2400" b="0" i="1" u="sng" kern="1200" dirty="0">
                              <a:solidFill>
                                <a:schemeClr val="accent5">
                                  <a:lumMod val="50000"/>
                                </a:schemeClr>
                              </a:solidFill>
                            </a:rPr>
                            <a:t>Polarization</a:t>
                          </a:r>
                        </a:p>
                        <a:p>
                          <a14:m>
                            <m:oMathPara xmlns:m="http://schemas.openxmlformats.org/officeDocument/2006/math">
                              <m:oMathParaPr>
                                <m:jc m:val="centerGroup"/>
                              </m:oMathParaPr>
                              <m:oMath xmlns:m="http://schemas.openxmlformats.org/officeDocument/2006/math">
                                <m:sSub>
                                  <m:sSubPr>
                                    <m:ctrlPr>
                                      <a:rPr lang="pt-BR" sz="4400" b="0" kern="1200" smtClean="0">
                                        <a:solidFill>
                                          <a:schemeClr val="accent5">
                                            <a:lumMod val="50000"/>
                                          </a:schemeClr>
                                        </a:solidFill>
                                      </a:rPr>
                                    </m:ctrlPr>
                                  </m:sSubPr>
                                  <m:e>
                                    <m:r>
                                      <a:rPr lang="pt-BR" sz="4400" b="0" kern="1200" smtClean="0">
                                        <a:solidFill>
                                          <a:schemeClr val="accent5">
                                            <a:lumMod val="50000"/>
                                          </a:schemeClr>
                                        </a:solidFill>
                                      </a:rPr>
                                      <m:t>𝒫</m:t>
                                    </m:r>
                                  </m:e>
                                  <m:sub>
                                    <m:r>
                                      <a:rPr lang="en-US" sz="4400" b="0" kern="1200" smtClean="0">
                                        <a:solidFill>
                                          <a:schemeClr val="accent5">
                                            <a:lumMod val="50000"/>
                                          </a:schemeClr>
                                        </a:solidFill>
                                      </a:rPr>
                                      <m:t>𝑧</m:t>
                                    </m:r>
                                  </m:sub>
                                </m:sSub>
                              </m:oMath>
                            </m:oMathPara>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pPr marL="0" indent="0" algn="l">
                            <a:buFont typeface="Arial" panose="020B0604020202020204" pitchFamily="34" charset="0"/>
                            <a:buNone/>
                          </a:pPr>
                          <a:r>
                            <a:rPr lang="en-US" sz="2400" b="0" kern="1200" dirty="0">
                              <a:solidFill>
                                <a:schemeClr val="accent5">
                                  <a:lumMod val="50000"/>
                                </a:schemeClr>
                              </a:solidFill>
                            </a:rPr>
                            <a:t>Variance of given set of opinions (</a:t>
                          </a:r>
                          <a14:m>
                            <m:oMath xmlns:m="http://schemas.openxmlformats.org/officeDocument/2006/math">
                              <m:sSub>
                                <m:sSubPr>
                                  <m:ctrlPr>
                                    <a:rPr lang="pt-BR" sz="2400" b="0" kern="1200" smtClean="0">
                                      <a:solidFill>
                                        <a:schemeClr val="accent5">
                                          <a:lumMod val="50000"/>
                                        </a:schemeClr>
                                      </a:solidFill>
                                    </a:rPr>
                                  </m:ctrlPr>
                                </m:sSubPr>
                                <m:e>
                                  <m:r>
                                    <a:rPr lang="en-US" sz="2400" b="0" kern="1200" smtClean="0">
                                      <a:solidFill>
                                        <a:schemeClr val="accent5">
                                          <a:lumMod val="50000"/>
                                        </a:schemeClr>
                                      </a:solidFill>
                                    </a:rPr>
                                    <m:t>𝑧</m:t>
                                  </m:r>
                                </m:e>
                                <m:sub>
                                  <m:r>
                                    <a:rPr lang="en-US" sz="2400" b="0" kern="1200" smtClean="0">
                                      <a:solidFill>
                                        <a:schemeClr val="accent5">
                                          <a:lumMod val="50000"/>
                                        </a:schemeClr>
                                      </a:solidFill>
                                    </a:rPr>
                                    <m:t>𝑖</m:t>
                                  </m:r>
                                </m:sub>
                              </m:sSub>
                            </m:oMath>
                          </a14:m>
                          <a:r>
                            <a:rPr lang="en-US" sz="2400" b="0" kern="1200" dirty="0">
                              <a:solidFill>
                                <a:schemeClr val="accent5">
                                  <a:lumMod val="50000"/>
                                </a:schemeClr>
                              </a:solidFill>
                            </a:rPr>
                            <a:t>)</a:t>
                          </a:r>
                          <a:endParaRPr lang="en-US" sz="2000" b="0" kern="1200" dirty="0">
                            <a:solidFill>
                              <a:schemeClr val="accent5">
                                <a:lumMod val="50000"/>
                              </a:schemeClr>
                            </a:solidFill>
                          </a:endParaRPr>
                        </a:p>
                        <a:p>
                          <a:pPr algn="ctr"/>
                          <a14:m>
                            <m:oMathPara xmlns:m="http://schemas.openxmlformats.org/officeDocument/2006/math">
                              <m:oMathParaPr>
                                <m:jc m:val="centerGroup"/>
                              </m:oMathParaPr>
                              <m:oMath xmlns:m="http://schemas.openxmlformats.org/officeDocument/2006/math">
                                <m:nary>
                                  <m:naryPr>
                                    <m:chr m:val="∑"/>
                                    <m:ctrlPr>
                                      <a:rPr lang="pt-BR" sz="2400" b="0" kern="1200" smtClean="0">
                                        <a:solidFill>
                                          <a:schemeClr val="accent5">
                                            <a:lumMod val="50000"/>
                                          </a:schemeClr>
                                        </a:solidFill>
                                      </a:rPr>
                                    </m:ctrlPr>
                                  </m:naryPr>
                                  <m:sub>
                                    <m:r>
                                      <m:rPr>
                                        <m:brk m:alnAt="23"/>
                                      </m:rPr>
                                      <a:rPr lang="en-US" sz="2400" b="0" kern="1200" smtClean="0">
                                        <a:solidFill>
                                          <a:schemeClr val="accent5">
                                            <a:lumMod val="50000"/>
                                          </a:schemeClr>
                                        </a:solidFill>
                                      </a:rPr>
                                      <m:t>𝑖</m:t>
                                    </m:r>
                                    <m:r>
                                      <a:rPr lang="pt-BR" sz="2400" b="0" kern="1200" smtClean="0">
                                        <a:solidFill>
                                          <a:schemeClr val="accent5">
                                            <a:lumMod val="50000"/>
                                          </a:schemeClr>
                                        </a:solidFill>
                                      </a:rPr>
                                      <m:t>=</m:t>
                                    </m:r>
                                    <m:r>
                                      <a:rPr lang="en-US" sz="2400" b="0" kern="1200" smtClean="0">
                                        <a:solidFill>
                                          <a:schemeClr val="accent5">
                                            <a:lumMod val="50000"/>
                                          </a:schemeClr>
                                        </a:solidFill>
                                      </a:rPr>
                                      <m:t>1</m:t>
                                    </m:r>
                                  </m:sub>
                                  <m:sup>
                                    <m:r>
                                      <a:rPr lang="pt-BR" sz="2400" b="0" kern="1200" smtClean="0">
                                        <a:solidFill>
                                          <a:schemeClr val="accent5">
                                            <a:lumMod val="50000"/>
                                          </a:schemeClr>
                                        </a:solidFill>
                                      </a:rPr>
                                      <m:t>𝑛</m:t>
                                    </m:r>
                                  </m:sup>
                                  <m:e>
                                    <m:sSup>
                                      <m:sSupPr>
                                        <m:ctrlPr>
                                          <a:rPr lang="pt-BR" sz="2400" b="0" kern="1200" smtClean="0">
                                            <a:solidFill>
                                              <a:schemeClr val="accent5">
                                                <a:lumMod val="50000"/>
                                              </a:schemeClr>
                                            </a:solidFill>
                                          </a:rPr>
                                        </m:ctrlPr>
                                      </m:sSupPr>
                                      <m:e>
                                        <m:d>
                                          <m:dPr>
                                            <m:ctrlPr>
                                              <a:rPr lang="pt-BR" sz="2400" b="0" kern="1200" smtClean="0">
                                                <a:solidFill>
                                                  <a:schemeClr val="accent5">
                                                    <a:lumMod val="50000"/>
                                                  </a:schemeClr>
                                                </a:solidFill>
                                              </a:rPr>
                                            </m:ctrlPr>
                                          </m:dPr>
                                          <m:e>
                                            <m:sSub>
                                              <m:sSubPr>
                                                <m:ctrlPr>
                                                  <a:rPr lang="pt-BR" sz="2400" b="0" kern="1200" smtClean="0">
                                                    <a:solidFill>
                                                      <a:schemeClr val="accent5">
                                                        <a:lumMod val="50000"/>
                                                      </a:schemeClr>
                                                    </a:solidFill>
                                                  </a:rPr>
                                                </m:ctrlPr>
                                              </m:sSubPr>
                                              <m:e>
                                                <m:r>
                                                  <a:rPr lang="en-US" sz="2400" b="0" kern="1200" smtClean="0">
                                                    <a:solidFill>
                                                      <a:schemeClr val="accent5">
                                                        <a:lumMod val="50000"/>
                                                      </a:schemeClr>
                                                    </a:solidFill>
                                                  </a:rPr>
                                                  <m:t>𝑧</m:t>
                                                </m:r>
                                              </m:e>
                                              <m:sub>
                                                <m:r>
                                                  <a:rPr lang="en-US" sz="2400" b="0" kern="1200" smtClean="0">
                                                    <a:solidFill>
                                                      <a:schemeClr val="accent5">
                                                        <a:lumMod val="50000"/>
                                                      </a:schemeClr>
                                                    </a:solidFill>
                                                  </a:rPr>
                                                  <m:t>𝑖</m:t>
                                                </m:r>
                                              </m:sub>
                                            </m:sSub>
                                            <m:r>
                                              <a:rPr lang="en-US" sz="2400" b="0" kern="1200" smtClean="0">
                                                <a:solidFill>
                                                  <a:schemeClr val="accent5">
                                                    <a:lumMod val="50000"/>
                                                  </a:schemeClr>
                                                </a:solidFill>
                                              </a:rPr>
                                              <m:t> −</m:t>
                                            </m:r>
                                            <m:r>
                                              <a:rPr lang="en-US" sz="2400" b="0" kern="1200" smtClean="0">
                                                <a:solidFill>
                                                  <a:schemeClr val="accent5">
                                                    <a:lumMod val="50000"/>
                                                  </a:schemeClr>
                                                </a:solidFill>
                                              </a:rPr>
                                              <m:t>𝑚𝑒𝑎𝑛</m:t>
                                            </m:r>
                                            <m:d>
                                              <m:dPr>
                                                <m:ctrlPr>
                                                  <a:rPr lang="en-US" sz="2400" b="0" kern="1200" smtClean="0">
                                                    <a:solidFill>
                                                      <a:schemeClr val="accent5">
                                                        <a:lumMod val="50000"/>
                                                      </a:schemeClr>
                                                    </a:solidFill>
                                                  </a:rPr>
                                                </m:ctrlPr>
                                              </m:dPr>
                                              <m:e>
                                                <m:r>
                                                  <a:rPr lang="en-US" sz="2400" b="0" kern="1200" smtClean="0">
                                                    <a:solidFill>
                                                      <a:schemeClr val="accent5">
                                                        <a:lumMod val="50000"/>
                                                      </a:schemeClr>
                                                    </a:solidFill>
                                                  </a:rPr>
                                                  <m:t>𝑧</m:t>
                                                </m:r>
                                              </m:e>
                                            </m:d>
                                          </m:e>
                                        </m:d>
                                      </m:e>
                                      <m:sup>
                                        <m:r>
                                          <a:rPr lang="en-US" sz="2400" b="0" kern="1200" smtClean="0">
                                            <a:solidFill>
                                              <a:schemeClr val="accent5">
                                                <a:lumMod val="50000"/>
                                              </a:schemeClr>
                                            </a:solidFill>
                                          </a:rPr>
                                          <m:t>2</m:t>
                                        </m:r>
                                      </m:sup>
                                    </m:sSup>
                                  </m:e>
                                </m:nary>
                              </m:oMath>
                            </m:oMathPara>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2131681267"/>
                      </a:ext>
                    </a:extLst>
                  </a:tr>
                  <a:tr h="979955">
                    <a:tc>
                      <a:txBody>
                        <a:bodyPr/>
                        <a:lstStyle/>
                        <a:p>
                          <a:pPr algn="ctr"/>
                          <a:r>
                            <a:rPr lang="en-US" sz="2400" b="0" i="1" u="sng" kern="1200" dirty="0">
                              <a:solidFill>
                                <a:schemeClr val="accent5">
                                  <a:lumMod val="50000"/>
                                </a:schemeClr>
                              </a:solidFill>
                            </a:rPr>
                            <a:t>Disagreement</a:t>
                          </a:r>
                        </a:p>
                        <a:p>
                          <a14:m>
                            <m:oMathPara xmlns:m="http://schemas.openxmlformats.org/officeDocument/2006/math">
                              <m:oMathParaPr>
                                <m:jc m:val="centerGroup"/>
                              </m:oMathParaPr>
                              <m:oMath xmlns:m="http://schemas.openxmlformats.org/officeDocument/2006/math">
                                <m:sSub>
                                  <m:sSubPr>
                                    <m:ctrlPr>
                                      <a:rPr lang="pt-BR" sz="4400" b="0" kern="1200" smtClean="0">
                                        <a:solidFill>
                                          <a:schemeClr val="accent5">
                                            <a:lumMod val="50000"/>
                                          </a:schemeClr>
                                        </a:solidFill>
                                      </a:rPr>
                                    </m:ctrlPr>
                                  </m:sSubPr>
                                  <m:e>
                                    <m:r>
                                      <a:rPr lang="pt-BR" sz="4400" b="0" kern="1200" smtClean="0">
                                        <a:solidFill>
                                          <a:schemeClr val="accent5">
                                            <a:lumMod val="50000"/>
                                          </a:schemeClr>
                                        </a:solidFill>
                                      </a:rPr>
                                      <m:t>𝒟</m:t>
                                    </m:r>
                                  </m:e>
                                  <m:sub>
                                    <m:r>
                                      <a:rPr lang="en-US" sz="4400" b="0" kern="1200" smtClean="0">
                                        <a:solidFill>
                                          <a:schemeClr val="accent5">
                                            <a:lumMod val="50000"/>
                                          </a:schemeClr>
                                        </a:solidFill>
                                      </a:rPr>
                                      <m:t>𝐺</m:t>
                                    </m:r>
                                    <m:r>
                                      <a:rPr lang="en-US" sz="4400" b="0" kern="1200" smtClean="0">
                                        <a:solidFill>
                                          <a:schemeClr val="accent5">
                                            <a:lumMod val="50000"/>
                                          </a:schemeClr>
                                        </a:solidFill>
                                      </a:rPr>
                                      <m:t>,</m:t>
                                    </m:r>
                                    <m:r>
                                      <a:rPr lang="en-US" sz="4400" b="0" kern="1200" smtClean="0">
                                        <a:solidFill>
                                          <a:schemeClr val="accent5">
                                            <a:lumMod val="50000"/>
                                          </a:schemeClr>
                                        </a:solidFill>
                                      </a:rPr>
                                      <m:t>𝑧</m:t>
                                    </m:r>
                                  </m:sub>
                                </m:sSub>
                              </m:oMath>
                            </m:oMathPara>
                          </a14:m>
                          <a:endParaRPr lang="nl-BE" sz="4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pPr marL="0" indent="0" algn="l">
                            <a:buFont typeface="Arial" panose="020B0604020202020204" pitchFamily="34" charset="0"/>
                            <a:buNone/>
                          </a:pPr>
                          <a:r>
                            <a:rPr lang="en-US" sz="2400" b="0" kern="1200" dirty="0">
                              <a:solidFill>
                                <a:schemeClr val="accent5">
                                  <a:lumMod val="50000"/>
                                </a:schemeClr>
                              </a:solidFill>
                            </a:rPr>
                            <a:t>Misalignment between opinions (</a:t>
                          </a:r>
                          <a14:m>
                            <m:oMath xmlns:m="http://schemas.openxmlformats.org/officeDocument/2006/math">
                              <m:sSub>
                                <m:sSubPr>
                                  <m:ctrlPr>
                                    <a:rPr lang="pt-BR" sz="2400" b="0" kern="1200" smtClean="0">
                                      <a:solidFill>
                                        <a:schemeClr val="accent5">
                                          <a:lumMod val="50000"/>
                                        </a:schemeClr>
                                      </a:solidFill>
                                    </a:rPr>
                                  </m:ctrlPr>
                                </m:sSubPr>
                                <m:e>
                                  <m:r>
                                    <a:rPr lang="en-US" sz="2400" b="0" kern="1200" smtClean="0">
                                      <a:solidFill>
                                        <a:schemeClr val="accent5">
                                          <a:lumMod val="50000"/>
                                        </a:schemeClr>
                                      </a:solidFill>
                                    </a:rPr>
                                    <m:t>𝑧</m:t>
                                  </m:r>
                                </m:e>
                                <m:sub>
                                  <m:r>
                                    <a:rPr lang="en-US" sz="2400" b="0" kern="1200" smtClean="0">
                                      <a:solidFill>
                                        <a:schemeClr val="accent5">
                                          <a:lumMod val="50000"/>
                                        </a:schemeClr>
                                      </a:solidFill>
                                    </a:rPr>
                                    <m:t>𝑖</m:t>
                                  </m:r>
                                </m:sub>
                              </m:sSub>
                            </m:oMath>
                          </a14:m>
                          <a:r>
                            <a:rPr lang="en-US" sz="2400" b="0" kern="1200" dirty="0">
                              <a:solidFill>
                                <a:schemeClr val="accent5">
                                  <a:lumMod val="50000"/>
                                </a:schemeClr>
                              </a:solidFill>
                            </a:rPr>
                            <a:t>)</a:t>
                          </a:r>
                        </a:p>
                        <a:p>
                          <a:pPr marL="0" marR="0" lvl="0" indent="0" algn="ctr" defTabSz="267522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pt-BR" sz="2400" b="0" kern="1200" smtClean="0">
                                        <a:solidFill>
                                          <a:schemeClr val="accent5">
                                            <a:lumMod val="50000"/>
                                          </a:schemeClr>
                                        </a:solidFill>
                                      </a:rPr>
                                    </m:ctrlPr>
                                  </m:fPr>
                                  <m:num>
                                    <m:r>
                                      <a:rPr lang="en-US" sz="2400" b="0" kern="1200" smtClean="0">
                                        <a:solidFill>
                                          <a:schemeClr val="accent5">
                                            <a:lumMod val="50000"/>
                                          </a:schemeClr>
                                        </a:solidFill>
                                      </a:rPr>
                                      <m:t>1</m:t>
                                    </m:r>
                                  </m:num>
                                  <m:den>
                                    <m:r>
                                      <a:rPr lang="en-US" sz="2400" b="0" kern="1200" smtClean="0">
                                        <a:solidFill>
                                          <a:schemeClr val="accent5">
                                            <a:lumMod val="50000"/>
                                          </a:schemeClr>
                                        </a:solidFill>
                                      </a:rPr>
                                      <m:t>2</m:t>
                                    </m:r>
                                  </m:den>
                                </m:f>
                                <m:nary>
                                  <m:naryPr>
                                    <m:chr m:val="∑"/>
                                    <m:ctrlPr>
                                      <a:rPr lang="pt-BR" sz="2400" b="0" kern="1200" smtClean="0">
                                        <a:solidFill>
                                          <a:schemeClr val="accent5">
                                            <a:lumMod val="50000"/>
                                          </a:schemeClr>
                                        </a:solidFill>
                                      </a:rPr>
                                    </m:ctrlPr>
                                  </m:naryPr>
                                  <m:sub>
                                    <m:r>
                                      <m:rPr>
                                        <m:brk m:alnAt="23"/>
                                      </m:rPr>
                                      <a:rPr lang="en-US" sz="2400" b="0" kern="1200" smtClean="0">
                                        <a:solidFill>
                                          <a:schemeClr val="accent5">
                                            <a:lumMod val="50000"/>
                                          </a:schemeClr>
                                        </a:solidFill>
                                      </a:rPr>
                                      <m:t>𝑖</m:t>
                                    </m:r>
                                    <m:r>
                                      <a:rPr lang="en-US" sz="2400" b="0" kern="1200" smtClean="0">
                                        <a:solidFill>
                                          <a:schemeClr val="accent5">
                                            <a:lumMod val="50000"/>
                                          </a:schemeClr>
                                        </a:solidFill>
                                      </a:rPr>
                                      <m:t>=1</m:t>
                                    </m:r>
                                  </m:sub>
                                  <m:sup>
                                    <m:r>
                                      <a:rPr lang="en-US" sz="2400" b="0" kern="1200" smtClean="0">
                                        <a:solidFill>
                                          <a:schemeClr val="accent5">
                                            <a:lumMod val="50000"/>
                                          </a:schemeClr>
                                        </a:solidFill>
                                      </a:rPr>
                                      <m:t>𝑛</m:t>
                                    </m:r>
                                  </m:sup>
                                  <m:e>
                                    <m:nary>
                                      <m:naryPr>
                                        <m:chr m:val="∑"/>
                                        <m:supHide m:val="on"/>
                                        <m:ctrlPr>
                                          <a:rPr lang="pt-BR" sz="2400" b="0" kern="1200" smtClean="0">
                                            <a:solidFill>
                                              <a:schemeClr val="accent5">
                                                <a:lumMod val="50000"/>
                                              </a:schemeClr>
                                            </a:solidFill>
                                          </a:rPr>
                                        </m:ctrlPr>
                                      </m:naryPr>
                                      <m:sub>
                                        <m:r>
                                          <m:rPr>
                                            <m:brk m:alnAt="7"/>
                                          </m:rPr>
                                          <a:rPr lang="en-US" sz="2400" b="0" kern="1200" smtClean="0">
                                            <a:solidFill>
                                              <a:schemeClr val="accent5">
                                                <a:lumMod val="50000"/>
                                              </a:schemeClr>
                                            </a:solidFill>
                                          </a:rPr>
                                          <m:t>𝑗</m:t>
                                        </m:r>
                                        <m:r>
                                          <a:rPr lang="en-US" sz="2400" b="0" kern="1200" smtClean="0">
                                            <a:solidFill>
                                              <a:schemeClr val="accent5">
                                                <a:lumMod val="50000"/>
                                              </a:schemeClr>
                                            </a:solidFill>
                                          </a:rPr>
                                          <m:t>∈1,..,</m:t>
                                        </m:r>
                                        <m:r>
                                          <a:rPr lang="en-US" sz="2400" b="0" kern="1200" smtClean="0">
                                            <a:solidFill>
                                              <a:schemeClr val="accent5">
                                                <a:lumMod val="50000"/>
                                              </a:schemeClr>
                                            </a:solidFill>
                                          </a:rPr>
                                          <m:t>𝑛</m:t>
                                        </m:r>
                                        <m:r>
                                          <a:rPr lang="en-US" sz="2400" b="0" kern="1200" smtClean="0">
                                            <a:solidFill>
                                              <a:schemeClr val="accent5">
                                                <a:lumMod val="50000"/>
                                              </a:schemeClr>
                                            </a:solidFill>
                                          </a:rPr>
                                          <m:t>,</m:t>
                                        </m:r>
                                        <m:r>
                                          <a:rPr lang="en-US" sz="2400" b="0" kern="1200" smtClean="0">
                                            <a:solidFill>
                                              <a:schemeClr val="accent5">
                                                <a:lumMod val="50000"/>
                                              </a:schemeClr>
                                            </a:solidFill>
                                          </a:rPr>
                                          <m:t>𝑗</m:t>
                                        </m:r>
                                        <m:r>
                                          <a:rPr lang="en-US" sz="2400" b="0" kern="1200" smtClean="0">
                                            <a:solidFill>
                                              <a:schemeClr val="accent5">
                                                <a:lumMod val="50000"/>
                                              </a:schemeClr>
                                            </a:solidFill>
                                          </a:rPr>
                                          <m:t>≠</m:t>
                                        </m:r>
                                        <m:r>
                                          <a:rPr lang="en-US" sz="2400" b="0" kern="1200" smtClean="0">
                                            <a:solidFill>
                                              <a:schemeClr val="accent5">
                                                <a:lumMod val="50000"/>
                                              </a:schemeClr>
                                            </a:solidFill>
                                          </a:rPr>
                                          <m:t>𝑖</m:t>
                                        </m:r>
                                      </m:sub>
                                      <m:sup/>
                                      <m:e>
                                        <m:sSub>
                                          <m:sSubPr>
                                            <m:ctrlPr>
                                              <a:rPr lang="pt-BR" sz="2400" b="0" kern="1200" smtClean="0">
                                                <a:solidFill>
                                                  <a:schemeClr val="accent5">
                                                    <a:lumMod val="50000"/>
                                                  </a:schemeClr>
                                                </a:solidFill>
                                              </a:rPr>
                                            </m:ctrlPr>
                                          </m:sSubPr>
                                          <m:e>
                                            <m:r>
                                              <a:rPr lang="en-US" sz="2400" b="0" kern="1200" smtClean="0">
                                                <a:solidFill>
                                                  <a:schemeClr val="accent5">
                                                    <a:lumMod val="50000"/>
                                                  </a:schemeClr>
                                                </a:solidFill>
                                              </a:rPr>
                                              <m:t>𝑤</m:t>
                                            </m:r>
                                          </m:e>
                                          <m:sub>
                                            <m:r>
                                              <a:rPr lang="en-US" sz="2400" b="0" kern="1200" smtClean="0">
                                                <a:solidFill>
                                                  <a:schemeClr val="accent5">
                                                    <a:lumMod val="50000"/>
                                                  </a:schemeClr>
                                                </a:solidFill>
                                              </a:rPr>
                                              <m:t>𝑖𝑗</m:t>
                                            </m:r>
                                          </m:sub>
                                        </m:sSub>
                                        <m:sSup>
                                          <m:sSupPr>
                                            <m:ctrlPr>
                                              <a:rPr lang="pt-BR" sz="2400" b="0" kern="1200" smtClean="0">
                                                <a:solidFill>
                                                  <a:schemeClr val="accent5">
                                                    <a:lumMod val="50000"/>
                                                  </a:schemeClr>
                                                </a:solidFill>
                                              </a:rPr>
                                            </m:ctrlPr>
                                          </m:sSupPr>
                                          <m:e>
                                            <m:d>
                                              <m:dPr>
                                                <m:ctrlPr>
                                                  <a:rPr lang="pt-BR" sz="2400" b="0" kern="1200" smtClean="0">
                                                    <a:solidFill>
                                                      <a:schemeClr val="accent5">
                                                        <a:lumMod val="50000"/>
                                                      </a:schemeClr>
                                                    </a:solidFill>
                                                  </a:rPr>
                                                </m:ctrlPr>
                                              </m:dPr>
                                              <m:e>
                                                <m:sSub>
                                                  <m:sSubPr>
                                                    <m:ctrlPr>
                                                      <a:rPr lang="pt-BR" sz="2400" b="0" kern="1200" smtClean="0">
                                                        <a:solidFill>
                                                          <a:schemeClr val="accent5">
                                                            <a:lumMod val="50000"/>
                                                          </a:schemeClr>
                                                        </a:solidFill>
                                                      </a:rPr>
                                                    </m:ctrlPr>
                                                  </m:sSubPr>
                                                  <m:e>
                                                    <m:r>
                                                      <a:rPr lang="en-US" sz="2400" b="0" kern="1200" smtClean="0">
                                                        <a:solidFill>
                                                          <a:schemeClr val="accent5">
                                                            <a:lumMod val="50000"/>
                                                          </a:schemeClr>
                                                        </a:solidFill>
                                                      </a:rPr>
                                                      <m:t>𝑧</m:t>
                                                    </m:r>
                                                  </m:e>
                                                  <m:sub>
                                                    <m:r>
                                                      <a:rPr lang="en-US" sz="2400" b="0" kern="1200" smtClean="0">
                                                        <a:solidFill>
                                                          <a:schemeClr val="accent5">
                                                            <a:lumMod val="50000"/>
                                                          </a:schemeClr>
                                                        </a:solidFill>
                                                      </a:rPr>
                                                      <m:t>𝑖</m:t>
                                                    </m:r>
                                                  </m:sub>
                                                </m:sSub>
                                                <m:r>
                                                  <a:rPr lang="en-US" sz="2400" b="0" kern="1200" smtClean="0">
                                                    <a:solidFill>
                                                      <a:schemeClr val="accent5">
                                                        <a:lumMod val="50000"/>
                                                      </a:schemeClr>
                                                    </a:solidFill>
                                                  </a:rPr>
                                                  <m:t>−</m:t>
                                                </m:r>
                                                <m:sSub>
                                                  <m:sSubPr>
                                                    <m:ctrlPr>
                                                      <a:rPr lang="en-US" sz="2400" b="0" kern="1200" smtClean="0">
                                                        <a:solidFill>
                                                          <a:schemeClr val="accent5">
                                                            <a:lumMod val="50000"/>
                                                          </a:schemeClr>
                                                        </a:solidFill>
                                                      </a:rPr>
                                                    </m:ctrlPr>
                                                  </m:sSubPr>
                                                  <m:e>
                                                    <m:r>
                                                      <a:rPr lang="en-US" sz="2400" b="0" kern="1200" smtClean="0">
                                                        <a:solidFill>
                                                          <a:schemeClr val="accent5">
                                                            <a:lumMod val="50000"/>
                                                          </a:schemeClr>
                                                        </a:solidFill>
                                                      </a:rPr>
                                                      <m:t>𝑧</m:t>
                                                    </m:r>
                                                  </m:e>
                                                  <m:sub>
                                                    <m:r>
                                                      <a:rPr lang="en-US" sz="2400" b="0" kern="1200" smtClean="0">
                                                        <a:solidFill>
                                                          <a:schemeClr val="accent5">
                                                            <a:lumMod val="50000"/>
                                                          </a:schemeClr>
                                                        </a:solidFill>
                                                      </a:rPr>
                                                      <m:t>𝑗</m:t>
                                                    </m:r>
                                                  </m:sub>
                                                </m:sSub>
                                              </m:e>
                                            </m:d>
                                          </m:e>
                                          <m:sup>
                                            <m:r>
                                              <a:rPr lang="en-US" sz="2400" b="0" kern="1200" smtClean="0">
                                                <a:solidFill>
                                                  <a:schemeClr val="accent5">
                                                    <a:lumMod val="50000"/>
                                                  </a:schemeClr>
                                                </a:solidFill>
                                              </a:rPr>
                                              <m:t>2</m:t>
                                            </m:r>
                                          </m:sup>
                                        </m:sSup>
                                      </m:e>
                                    </m:nary>
                                  </m:e>
                                </m:nary>
                              </m:oMath>
                            </m:oMathPara>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957654837"/>
                      </a:ext>
                    </a:extLst>
                  </a:tr>
                  <a:tr h="753711">
                    <a:tc>
                      <a:txBody>
                        <a:bodyPr/>
                        <a:lstStyle/>
                        <a:p>
                          <a:pPr algn="ctr"/>
                          <a:r>
                            <a:rPr lang="en-US" sz="2400" b="0" i="1" u="sng" kern="1200" dirty="0">
                              <a:solidFill>
                                <a:schemeClr val="accent5">
                                  <a:lumMod val="50000"/>
                                </a:schemeClr>
                              </a:solidFill>
                            </a:rPr>
                            <a:t>Internal</a:t>
                          </a:r>
                          <a:r>
                            <a:rPr lang="en-US" sz="2400" i="1" u="sng" dirty="0"/>
                            <a:t> </a:t>
                          </a:r>
                          <a:r>
                            <a:rPr lang="en-US" sz="2400" b="0" i="1" u="sng" kern="1200" dirty="0">
                              <a:solidFill>
                                <a:schemeClr val="accent5">
                                  <a:lumMod val="50000"/>
                                </a:schemeClr>
                              </a:solidFill>
                            </a:rPr>
                            <a:t>conflict</a:t>
                          </a:r>
                        </a:p>
                        <a:p>
                          <a14:m>
                            <m:oMathPara xmlns:m="http://schemas.openxmlformats.org/officeDocument/2006/math">
                              <m:oMathParaPr>
                                <m:jc m:val="centerGroup"/>
                              </m:oMathParaPr>
                              <m:oMath xmlns:m="http://schemas.openxmlformats.org/officeDocument/2006/math">
                                <m:sSub>
                                  <m:sSubPr>
                                    <m:ctrlPr>
                                      <a:rPr lang="en-US" sz="4400" b="0" kern="1200" smtClean="0">
                                        <a:solidFill>
                                          <a:schemeClr val="accent5">
                                            <a:lumMod val="50000"/>
                                          </a:schemeClr>
                                        </a:solidFill>
                                      </a:rPr>
                                    </m:ctrlPr>
                                  </m:sSubPr>
                                  <m:e>
                                    <m:r>
                                      <a:rPr lang="en-US" sz="4400" b="0" kern="1200" smtClean="0">
                                        <a:solidFill>
                                          <a:schemeClr val="accent5">
                                            <a:lumMod val="50000"/>
                                          </a:schemeClr>
                                        </a:solidFill>
                                      </a:rPr>
                                      <m:t>𝐼</m:t>
                                    </m:r>
                                  </m:e>
                                  <m:sub>
                                    <m:r>
                                      <a:rPr lang="en-US" sz="4400" b="0" kern="1200" smtClean="0">
                                        <a:solidFill>
                                          <a:schemeClr val="accent5">
                                            <a:lumMod val="50000"/>
                                          </a:schemeClr>
                                        </a:solidFill>
                                      </a:rPr>
                                      <m:t>𝑍</m:t>
                                    </m:r>
                                    <m:r>
                                      <a:rPr lang="en-US" sz="4400" b="0" kern="1200" smtClean="0">
                                        <a:solidFill>
                                          <a:schemeClr val="accent5">
                                            <a:lumMod val="50000"/>
                                          </a:schemeClr>
                                        </a:solidFill>
                                      </a:rPr>
                                      <m:t>,</m:t>
                                    </m:r>
                                    <m:r>
                                      <a:rPr lang="en-US" sz="4400" b="0" kern="1200" smtClean="0">
                                        <a:solidFill>
                                          <a:schemeClr val="accent5">
                                            <a:lumMod val="50000"/>
                                          </a:schemeClr>
                                        </a:solidFill>
                                      </a:rPr>
                                      <m:t>𝑆</m:t>
                                    </m:r>
                                  </m:sub>
                                </m:sSub>
                              </m:oMath>
                            </m:oMathPara>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pPr marL="0" indent="0" algn="l">
                            <a:buFont typeface="Arial" panose="020B0604020202020204" pitchFamily="34" charset="0"/>
                            <a:buNone/>
                          </a:pPr>
                          <a:r>
                            <a:rPr lang="en-US" sz="2400" b="0" kern="1200" dirty="0">
                              <a:solidFill>
                                <a:schemeClr val="accent5">
                                  <a:lumMod val="50000"/>
                                </a:schemeClr>
                              </a:solidFill>
                            </a:rPr>
                            <a:t>Misalignment innate (</a:t>
                          </a:r>
                          <a14:m>
                            <m:oMath xmlns:m="http://schemas.openxmlformats.org/officeDocument/2006/math">
                              <m:sSub>
                                <m:sSubPr>
                                  <m:ctrlPr>
                                    <a:rPr lang="pt-BR" sz="2400" b="0" kern="1200" smtClean="0">
                                      <a:solidFill>
                                        <a:schemeClr val="accent5">
                                          <a:lumMod val="50000"/>
                                        </a:schemeClr>
                                      </a:solidFill>
                                    </a:rPr>
                                  </m:ctrlPr>
                                </m:sSubPr>
                                <m:e>
                                  <m:r>
                                    <a:rPr lang="en-US" sz="2400" b="0" kern="1200" smtClean="0">
                                      <a:solidFill>
                                        <a:schemeClr val="accent5">
                                          <a:lumMod val="50000"/>
                                        </a:schemeClr>
                                      </a:solidFill>
                                    </a:rPr>
                                    <m:t>𝑠</m:t>
                                  </m:r>
                                </m:e>
                                <m:sub>
                                  <m:r>
                                    <a:rPr lang="en-US" sz="2400" b="0" kern="1200" smtClean="0">
                                      <a:solidFill>
                                        <a:schemeClr val="accent5">
                                          <a:lumMod val="50000"/>
                                        </a:schemeClr>
                                      </a:solidFill>
                                    </a:rPr>
                                    <m:t>𝑖</m:t>
                                  </m:r>
                                </m:sub>
                              </m:sSub>
                            </m:oMath>
                          </a14:m>
                          <a:r>
                            <a:rPr lang="en-US" sz="2400" b="0" kern="1200" dirty="0">
                              <a:solidFill>
                                <a:schemeClr val="accent5">
                                  <a:lumMod val="50000"/>
                                </a:schemeClr>
                              </a:solidFill>
                            </a:rPr>
                            <a:t>) and expressed opinion (</a:t>
                          </a:r>
                          <a14:m>
                            <m:oMath xmlns:m="http://schemas.openxmlformats.org/officeDocument/2006/math">
                              <m:sSub>
                                <m:sSubPr>
                                  <m:ctrlPr>
                                    <a:rPr lang="pt-BR" sz="2400" b="0" kern="1200" smtClean="0">
                                      <a:solidFill>
                                        <a:schemeClr val="accent5">
                                          <a:lumMod val="50000"/>
                                        </a:schemeClr>
                                      </a:solidFill>
                                    </a:rPr>
                                  </m:ctrlPr>
                                </m:sSubPr>
                                <m:e>
                                  <m:r>
                                    <a:rPr lang="en-US" sz="2400" b="0" kern="1200" smtClean="0">
                                      <a:solidFill>
                                        <a:schemeClr val="accent5">
                                          <a:lumMod val="50000"/>
                                        </a:schemeClr>
                                      </a:solidFill>
                                    </a:rPr>
                                    <m:t>𝑧</m:t>
                                  </m:r>
                                </m:e>
                                <m:sub>
                                  <m:r>
                                    <a:rPr lang="en-US" sz="2400" b="0" kern="1200" smtClean="0">
                                      <a:solidFill>
                                        <a:schemeClr val="accent5">
                                          <a:lumMod val="50000"/>
                                        </a:schemeClr>
                                      </a:solidFill>
                                    </a:rPr>
                                    <m:t>𝑖</m:t>
                                  </m:r>
                                </m:sub>
                              </m:sSub>
                            </m:oMath>
                          </a14:m>
                          <a:r>
                            <a:rPr lang="en-US" sz="2400" b="0" kern="1200" dirty="0">
                              <a:solidFill>
                                <a:schemeClr val="accent5">
                                  <a:lumMod val="50000"/>
                                </a:schemeClr>
                              </a:solidFill>
                            </a:rPr>
                            <a:t>)</a:t>
                          </a:r>
                          <a:endParaRPr lang="en-US" sz="2000" b="0" kern="1200" dirty="0">
                            <a:solidFill>
                              <a:schemeClr val="accent5">
                                <a:lumMod val="50000"/>
                              </a:schemeClr>
                            </a:solidFill>
                          </a:endParaRPr>
                        </a:p>
                        <a:p>
                          <a:pPr algn="ctr"/>
                          <a14:m>
                            <m:oMathPara xmlns:m="http://schemas.openxmlformats.org/officeDocument/2006/math">
                              <m:oMathParaPr>
                                <m:jc m:val="center"/>
                              </m:oMathParaPr>
                              <m:oMath xmlns:m="http://schemas.openxmlformats.org/officeDocument/2006/math">
                                <m:nary>
                                  <m:naryPr>
                                    <m:chr m:val="∑"/>
                                    <m:limLoc m:val="subSup"/>
                                    <m:ctrlPr>
                                      <a:rPr lang="en-US" sz="2400" b="0" kern="1200" smtClean="0">
                                        <a:solidFill>
                                          <a:schemeClr val="accent5">
                                            <a:lumMod val="50000"/>
                                          </a:schemeClr>
                                        </a:solidFill>
                                      </a:rPr>
                                    </m:ctrlPr>
                                  </m:naryPr>
                                  <m:sub>
                                    <m:r>
                                      <m:rPr>
                                        <m:brk m:alnAt="25"/>
                                      </m:rPr>
                                      <a:rPr lang="en-US" sz="2400" b="0" kern="1200" smtClean="0">
                                        <a:solidFill>
                                          <a:schemeClr val="accent5">
                                            <a:lumMod val="50000"/>
                                          </a:schemeClr>
                                        </a:solidFill>
                                      </a:rPr>
                                      <m:t>𝑖</m:t>
                                    </m:r>
                                    <m:r>
                                      <a:rPr lang="en-US" sz="2400" b="0" kern="1200" smtClean="0">
                                        <a:solidFill>
                                          <a:schemeClr val="accent5">
                                            <a:lumMod val="50000"/>
                                          </a:schemeClr>
                                        </a:solidFill>
                                      </a:rPr>
                                      <m:t>=1</m:t>
                                    </m:r>
                                  </m:sub>
                                  <m:sup>
                                    <m:r>
                                      <a:rPr lang="en-US" sz="2400" b="0" kern="1200" smtClean="0">
                                        <a:solidFill>
                                          <a:schemeClr val="accent5">
                                            <a:lumMod val="50000"/>
                                          </a:schemeClr>
                                        </a:solidFill>
                                      </a:rPr>
                                      <m:t>𝑛</m:t>
                                    </m:r>
                                  </m:sup>
                                  <m:e>
                                    <m:sSup>
                                      <m:sSupPr>
                                        <m:ctrlPr>
                                          <a:rPr lang="en-US" sz="2400" b="0" kern="1200" smtClean="0">
                                            <a:solidFill>
                                              <a:schemeClr val="accent5">
                                                <a:lumMod val="50000"/>
                                              </a:schemeClr>
                                            </a:solidFill>
                                          </a:rPr>
                                        </m:ctrlPr>
                                      </m:sSupPr>
                                      <m:e>
                                        <m:d>
                                          <m:dPr>
                                            <m:ctrlPr>
                                              <a:rPr lang="en-US" sz="2400" b="0" kern="1200" smtClean="0">
                                                <a:solidFill>
                                                  <a:schemeClr val="accent5">
                                                    <a:lumMod val="50000"/>
                                                  </a:schemeClr>
                                                </a:solidFill>
                                              </a:rPr>
                                            </m:ctrlPr>
                                          </m:dPr>
                                          <m:e>
                                            <m:sSub>
                                              <m:sSubPr>
                                                <m:ctrlPr>
                                                  <a:rPr lang="en-US" sz="2400" b="0" kern="1200" smtClean="0">
                                                    <a:solidFill>
                                                      <a:schemeClr val="accent5">
                                                        <a:lumMod val="50000"/>
                                                      </a:schemeClr>
                                                    </a:solidFill>
                                                  </a:rPr>
                                                </m:ctrlPr>
                                              </m:sSubPr>
                                              <m:e>
                                                <m:r>
                                                  <a:rPr lang="en-US" sz="2400" b="0" kern="1200" smtClean="0">
                                                    <a:solidFill>
                                                      <a:schemeClr val="accent5">
                                                        <a:lumMod val="50000"/>
                                                      </a:schemeClr>
                                                    </a:solidFill>
                                                  </a:rPr>
                                                  <m:t>𝑧</m:t>
                                                </m:r>
                                              </m:e>
                                              <m:sub>
                                                <m:r>
                                                  <a:rPr lang="en-US" sz="2400" b="0" kern="1200" smtClean="0">
                                                    <a:solidFill>
                                                      <a:schemeClr val="accent5">
                                                        <a:lumMod val="50000"/>
                                                      </a:schemeClr>
                                                    </a:solidFill>
                                                  </a:rPr>
                                                  <m:t>𝑖</m:t>
                                                </m:r>
                                              </m:sub>
                                            </m:sSub>
                                            <m:r>
                                              <a:rPr lang="en-US" sz="2400" b="0" kern="1200" smtClean="0">
                                                <a:solidFill>
                                                  <a:schemeClr val="accent5">
                                                    <a:lumMod val="50000"/>
                                                  </a:schemeClr>
                                                </a:solidFill>
                                              </a:rPr>
                                              <m:t>−</m:t>
                                            </m:r>
                                            <m:sSub>
                                              <m:sSubPr>
                                                <m:ctrlPr>
                                                  <a:rPr lang="en-US" sz="2400" b="0" kern="1200" smtClean="0">
                                                    <a:solidFill>
                                                      <a:schemeClr val="accent5">
                                                        <a:lumMod val="50000"/>
                                                      </a:schemeClr>
                                                    </a:solidFill>
                                                  </a:rPr>
                                                </m:ctrlPr>
                                              </m:sSubPr>
                                              <m:e>
                                                <m:r>
                                                  <a:rPr lang="en-US" sz="2400" b="0" kern="1200" smtClean="0">
                                                    <a:solidFill>
                                                      <a:schemeClr val="accent5">
                                                        <a:lumMod val="50000"/>
                                                      </a:schemeClr>
                                                    </a:solidFill>
                                                  </a:rPr>
                                                  <m:t>𝑠</m:t>
                                                </m:r>
                                              </m:e>
                                              <m:sub>
                                                <m:r>
                                                  <a:rPr lang="en-US" sz="2400" b="0" kern="1200" smtClean="0">
                                                    <a:solidFill>
                                                      <a:schemeClr val="accent5">
                                                        <a:lumMod val="50000"/>
                                                      </a:schemeClr>
                                                    </a:solidFill>
                                                  </a:rPr>
                                                  <m:t>𝑖</m:t>
                                                </m:r>
                                              </m:sub>
                                            </m:sSub>
                                          </m:e>
                                        </m:d>
                                      </m:e>
                                      <m:sup>
                                        <m:r>
                                          <a:rPr lang="en-US" sz="2400" b="0" kern="1200" smtClean="0">
                                            <a:solidFill>
                                              <a:schemeClr val="accent5">
                                                <a:lumMod val="50000"/>
                                              </a:schemeClr>
                                            </a:solidFill>
                                          </a:rPr>
                                          <m:t>2</m:t>
                                        </m:r>
                                      </m:sup>
                                    </m:sSup>
                                  </m:e>
                                </m:nary>
                              </m:oMath>
                            </m:oMathPara>
                          </a14:m>
                          <a:endParaRPr lang="en-US" sz="28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3563092955"/>
                      </a:ext>
                    </a:extLst>
                  </a:tr>
                </a:tbl>
              </a:graphicData>
            </a:graphic>
          </p:graphicFrame>
        </mc:Choice>
        <mc:Fallback>
          <p:graphicFrame>
            <p:nvGraphicFramePr>
              <p:cNvPr id="41" name="Tabel 10">
                <a:extLst>
                  <a:ext uri="{FF2B5EF4-FFF2-40B4-BE49-F238E27FC236}">
                    <a16:creationId xmlns:a16="http://schemas.microsoft.com/office/drawing/2014/main" id="{78E8B85F-4E1F-4035-9ECD-09F0085C4A6B}"/>
                  </a:ext>
                </a:extLst>
              </p:cNvPr>
              <p:cNvGraphicFramePr>
                <a:graphicFrameLocks noGrp="1"/>
              </p:cNvGraphicFramePr>
              <p:nvPr>
                <p:extLst>
                  <p:ext uri="{D42A27DB-BD31-4B8C-83A1-F6EECF244321}">
                    <p14:modId xmlns:p14="http://schemas.microsoft.com/office/powerpoint/2010/main" val="185191697"/>
                  </p:ext>
                </p:extLst>
              </p:nvPr>
            </p:nvGraphicFramePr>
            <p:xfrm>
              <a:off x="7715847" y="3134671"/>
              <a:ext cx="6730699" cy="4458045"/>
            </p:xfrm>
            <a:graphic>
              <a:graphicData uri="http://schemas.openxmlformats.org/drawingml/2006/table">
                <a:tbl>
                  <a:tblPr firstRow="1" bandRow="1">
                    <a:tableStyleId>{2D5ABB26-0587-4C30-8999-92F81FD0307C}</a:tableStyleId>
                  </a:tblPr>
                  <a:tblGrid>
                    <a:gridCol w="1983965">
                      <a:extLst>
                        <a:ext uri="{9D8B030D-6E8A-4147-A177-3AD203B41FA5}">
                          <a16:colId xmlns:a16="http://schemas.microsoft.com/office/drawing/2014/main" val="525672547"/>
                        </a:ext>
                      </a:extLst>
                    </a:gridCol>
                    <a:gridCol w="4746734">
                      <a:extLst>
                        <a:ext uri="{9D8B030D-6E8A-4147-A177-3AD203B41FA5}">
                          <a16:colId xmlns:a16="http://schemas.microsoft.com/office/drawing/2014/main" val="2807499271"/>
                        </a:ext>
                      </a:extLst>
                    </a:gridCol>
                  </a:tblGrid>
                  <a:tr h="1441777">
                    <a:tc>
                      <a:txBody>
                        <a:bodyPr/>
                        <a:lstStyle/>
                        <a:p>
                          <a:endParaRPr lang="nl-BE"/>
                        </a:p>
                      </a:txBody>
                      <a:tcPr marL="82940" marR="82940" marT="41470" marB="41470">
                        <a:blipFill>
                          <a:blip r:embed="rId6"/>
                          <a:stretch>
                            <a:fillRect t="-3376" r="-238957" b="-208861"/>
                          </a:stretch>
                        </a:blipFill>
                      </a:tcPr>
                    </a:tc>
                    <a:tc>
                      <a:txBody>
                        <a:bodyPr/>
                        <a:lstStyle/>
                        <a:p>
                          <a:endParaRPr lang="nl-BE"/>
                        </a:p>
                      </a:txBody>
                      <a:tcPr marL="82940" marR="82940" marT="41470" marB="41470">
                        <a:blipFill>
                          <a:blip r:embed="rId6"/>
                          <a:stretch>
                            <a:fillRect l="-41849" t="-3376" b="-208861"/>
                          </a:stretch>
                        </a:blipFill>
                      </a:tcPr>
                    </a:tc>
                    <a:extLst>
                      <a:ext uri="{0D108BD9-81ED-4DB2-BD59-A6C34878D82A}">
                        <a16:rowId xmlns:a16="http://schemas.microsoft.com/office/drawing/2014/main" val="2131681267"/>
                      </a:ext>
                    </a:extLst>
                  </a:tr>
                  <a:tr h="1488576">
                    <a:tc>
                      <a:txBody>
                        <a:bodyPr/>
                        <a:lstStyle/>
                        <a:p>
                          <a:endParaRPr lang="nl-BE"/>
                        </a:p>
                      </a:txBody>
                      <a:tcPr marL="82940" marR="82940" marT="41470" marB="41470">
                        <a:blipFill>
                          <a:blip r:embed="rId6"/>
                          <a:stretch>
                            <a:fillRect t="-100410" r="-238957" b="-102869"/>
                          </a:stretch>
                        </a:blipFill>
                      </a:tcPr>
                    </a:tc>
                    <a:tc>
                      <a:txBody>
                        <a:bodyPr/>
                        <a:lstStyle/>
                        <a:p>
                          <a:endParaRPr lang="nl-BE"/>
                        </a:p>
                      </a:txBody>
                      <a:tcPr marL="82940" marR="82940" marT="41470" marB="41470">
                        <a:blipFill>
                          <a:blip r:embed="rId6"/>
                          <a:stretch>
                            <a:fillRect l="-41849" t="-100410" b="-102869"/>
                          </a:stretch>
                        </a:blipFill>
                      </a:tcPr>
                    </a:tc>
                    <a:extLst>
                      <a:ext uri="{0D108BD9-81ED-4DB2-BD59-A6C34878D82A}">
                        <a16:rowId xmlns:a16="http://schemas.microsoft.com/office/drawing/2014/main" val="957654837"/>
                      </a:ext>
                    </a:extLst>
                  </a:tr>
                  <a:tr h="1527692">
                    <a:tc>
                      <a:txBody>
                        <a:bodyPr/>
                        <a:lstStyle/>
                        <a:p>
                          <a:endParaRPr lang="nl-BE"/>
                        </a:p>
                      </a:txBody>
                      <a:tcPr marL="82940" marR="82940" marT="41470" marB="41470">
                        <a:blipFill>
                          <a:blip r:embed="rId6"/>
                          <a:stretch>
                            <a:fillRect t="-194821" r="-238957"/>
                          </a:stretch>
                        </a:blipFill>
                      </a:tcPr>
                    </a:tc>
                    <a:tc>
                      <a:txBody>
                        <a:bodyPr/>
                        <a:lstStyle/>
                        <a:p>
                          <a:endParaRPr lang="nl-BE"/>
                        </a:p>
                      </a:txBody>
                      <a:tcPr marL="82940" marR="82940" marT="41470" marB="41470">
                        <a:blipFill>
                          <a:blip r:embed="rId6"/>
                          <a:stretch>
                            <a:fillRect l="-41849" t="-194821"/>
                          </a:stretch>
                        </a:blipFill>
                      </a:tcPr>
                    </a:tc>
                    <a:extLst>
                      <a:ext uri="{0D108BD9-81ED-4DB2-BD59-A6C34878D82A}">
                        <a16:rowId xmlns:a16="http://schemas.microsoft.com/office/drawing/2014/main" val="356309295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2" name="Tabel 10">
                <a:extLst>
                  <a:ext uri="{FF2B5EF4-FFF2-40B4-BE49-F238E27FC236}">
                    <a16:creationId xmlns:a16="http://schemas.microsoft.com/office/drawing/2014/main" id="{0FBDE8DC-5790-4FB8-8A31-1B65AE78A579}"/>
                  </a:ext>
                </a:extLst>
              </p:cNvPr>
              <p:cNvGraphicFramePr>
                <a:graphicFrameLocks noGrp="1"/>
              </p:cNvGraphicFramePr>
              <p:nvPr>
                <p:extLst>
                  <p:ext uri="{D42A27DB-BD31-4B8C-83A1-F6EECF244321}">
                    <p14:modId xmlns:p14="http://schemas.microsoft.com/office/powerpoint/2010/main" val="1113969917"/>
                  </p:ext>
                </p:extLst>
              </p:nvPr>
            </p:nvGraphicFramePr>
            <p:xfrm>
              <a:off x="620719" y="10999430"/>
              <a:ext cx="6699249" cy="5025680"/>
            </p:xfrm>
            <a:graphic>
              <a:graphicData uri="http://schemas.openxmlformats.org/drawingml/2006/table">
                <a:tbl>
                  <a:tblPr firstRow="1" bandRow="1">
                    <a:tableStyleId>{2D5ABB26-0587-4C30-8999-92F81FD0307C}</a:tableStyleId>
                  </a:tblPr>
                  <a:tblGrid>
                    <a:gridCol w="2211281">
                      <a:extLst>
                        <a:ext uri="{9D8B030D-6E8A-4147-A177-3AD203B41FA5}">
                          <a16:colId xmlns:a16="http://schemas.microsoft.com/office/drawing/2014/main" val="525672547"/>
                        </a:ext>
                      </a:extLst>
                    </a:gridCol>
                    <a:gridCol w="4487968">
                      <a:extLst>
                        <a:ext uri="{9D8B030D-6E8A-4147-A177-3AD203B41FA5}">
                          <a16:colId xmlns:a16="http://schemas.microsoft.com/office/drawing/2014/main" val="2807499271"/>
                        </a:ext>
                      </a:extLst>
                    </a:gridCol>
                  </a:tblGrid>
                  <a:tr h="0">
                    <a:tc gridSpan="2">
                      <a:txBody>
                        <a:bodyPr/>
                        <a:lstStyle/>
                        <a:p>
                          <a:pPr algn="ctr"/>
                          <a:r>
                            <a:rPr lang="en-US" sz="2400" b="1" u="sng" kern="1200" dirty="0">
                              <a:solidFill>
                                <a:schemeClr val="accent5">
                                  <a:lumMod val="50000"/>
                                </a:schemeClr>
                              </a:solidFill>
                            </a:rPr>
                            <a:t>FJ-dynamics model</a:t>
                          </a:r>
                        </a:p>
                        <a:p>
                          <a:pPr marL="0" marR="0" lvl="0" indent="0" algn="ctr" defTabSz="2675223" rtl="0" eaLnBrk="1" fontAlgn="auto" latinLnBrk="0" hangingPunct="1">
                            <a:lnSpc>
                              <a:spcPct val="100000"/>
                            </a:lnSpc>
                            <a:spcBef>
                              <a:spcPts val="0"/>
                            </a:spcBef>
                            <a:spcAft>
                              <a:spcPts val="0"/>
                            </a:spcAft>
                            <a:buClrTx/>
                            <a:buSzTx/>
                            <a:buFontTx/>
                            <a:buNone/>
                            <a:tabLst/>
                            <a:defRPr/>
                          </a:pPr>
                          <a:r>
                            <a:rPr lang="en-US" sz="2400" b="0" kern="1200" dirty="0">
                              <a:solidFill>
                                <a:schemeClr val="accent5">
                                  <a:lumMod val="50000"/>
                                </a:schemeClr>
                              </a:solidFill>
                            </a:rPr>
                            <a:t>Social network modeled as an undirected graph</a:t>
                          </a:r>
                        </a:p>
                        <a:p>
                          <a:pPr algn="ctr"/>
                          <a:r>
                            <a:rPr lang="en-US" sz="2400" b="0" kern="1200" dirty="0">
                              <a:solidFill>
                                <a:schemeClr val="accent5">
                                  <a:lumMod val="50000"/>
                                </a:schemeClr>
                              </a:solidFill>
                            </a:rPr>
                            <a:t>Propagation of opinion on issue over time</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lnB w="12700" cap="flat" cmpd="sng" algn="ctr">
                          <a:solidFill>
                            <a:schemeClr val="tx1"/>
                          </a:solidFill>
                          <a:prstDash val="solid"/>
                          <a:round/>
                          <a:headEnd type="none" w="med" len="med"/>
                          <a:tailEnd type="none" w="med" len="med"/>
                        </a:lnB>
                      </a:tcPr>
                    </a:tc>
                    <a:tc hMerge="1">
                      <a:txBody>
                        <a:bodyPr/>
                        <a:lstStyle/>
                        <a:p>
                          <a:pPr algn="ctr"/>
                          <a:r>
                            <a:rPr lang="en-US" sz="2400" b="0" kern="1200" dirty="0">
                              <a:solidFill>
                                <a:schemeClr val="accent5">
                                  <a:lumMod val="50000"/>
                                </a:schemeClr>
                              </a:solidFill>
                              <a:latin typeface="Times New Roman" panose="02020603050405020304" pitchFamily="18" charset="0"/>
                              <a:ea typeface="+mn-ea"/>
                              <a:cs typeface="Times New Roman" panose="02020603050405020304" pitchFamily="18" charset="0"/>
                            </a:rPr>
                            <a:t>Propagation of opinion on issue over time</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2131681267"/>
                      </a:ext>
                    </a:extLst>
                  </a:tr>
                  <a:tr h="899557">
                    <a:tc>
                      <a:txBody>
                        <a:bodyPr/>
                        <a:lstStyle/>
                        <a:p>
                          <a:pPr marL="0" marR="0" lvl="0" indent="0" algn="ctr" defTabSz="2675223" rtl="0" eaLnBrk="1" fontAlgn="auto" latinLnBrk="0" hangingPunct="1">
                            <a:lnSpc>
                              <a:spcPct val="100000"/>
                            </a:lnSpc>
                            <a:spcBef>
                              <a:spcPts val="0"/>
                            </a:spcBef>
                            <a:spcAft>
                              <a:spcPts val="0"/>
                            </a:spcAft>
                            <a:buClrTx/>
                            <a:buSzTx/>
                            <a:buFontTx/>
                            <a:buNone/>
                            <a:tabLst/>
                            <a:defRPr/>
                          </a:pPr>
                          <a:r>
                            <a:rPr lang="en-US" sz="2400" b="0" i="1" u="sng" kern="1200" dirty="0">
                              <a:solidFill>
                                <a:schemeClr val="accent5">
                                  <a:lumMod val="50000"/>
                                </a:schemeClr>
                              </a:solidFill>
                            </a:rPr>
                            <a:t>Innate opinion</a:t>
                          </a:r>
                          <a:endParaRPr lang="en-US" sz="2400" b="0" i="1" kern="1200" dirty="0">
                            <a:solidFill>
                              <a:schemeClr val="accent5">
                                <a:lumMod val="50000"/>
                              </a:schemeClr>
                            </a:solidFill>
                          </a:endParaRPr>
                        </a:p>
                        <a:p>
                          <a:pPr algn="ctr"/>
                          <a:r>
                            <a:rPr lang="en-US" sz="4400" b="0" kern="1200" dirty="0">
                              <a:solidFill>
                                <a:schemeClr val="accent5">
                                  <a:lumMod val="50000"/>
                                </a:schemeClr>
                              </a:solidFill>
                            </a:rPr>
                            <a:t>S</a:t>
                          </a:r>
                          <a:endParaRPr lang="en-US" sz="7200" b="0" kern="1200" dirty="0">
                            <a:solidFill>
                              <a:schemeClr val="accent5">
                                <a:lumMod val="50000"/>
                              </a:schemeClr>
                            </a:solidFill>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431938">
                            <a:buFont typeface="Arial" panose="020B0604020202020204" pitchFamily="34" charset="0"/>
                            <a:buChar char="•"/>
                          </a:pPr>
                          <a:r>
                            <a:rPr lang="en-US" sz="2400" dirty="0">
                              <a:solidFill>
                                <a:schemeClr val="accent5">
                                  <a:lumMod val="50000"/>
                                </a:schemeClr>
                              </a:solidFill>
                            </a:rPr>
                            <a:t>Individual opinion</a:t>
                          </a:r>
                        </a:p>
                        <a:p>
                          <a:pPr marL="0" lvl="0" indent="-431938">
                            <a:buFont typeface="Arial" panose="020B0604020202020204" pitchFamily="34" charset="0"/>
                            <a:buChar char="•"/>
                          </a:pPr>
                          <a:r>
                            <a:rPr lang="en-US" sz="2400" dirty="0">
                              <a:solidFill>
                                <a:schemeClr val="accent5">
                                  <a:lumMod val="50000"/>
                                </a:schemeClr>
                              </a:solidFill>
                            </a:rPr>
                            <a:t>doesn’t change over time</a:t>
                          </a:r>
                        </a:p>
                        <a:p>
                          <a:pPr marL="0" lvl="0" indent="-431938">
                            <a:buFont typeface="Arial" panose="020B0604020202020204" pitchFamily="34" charset="0"/>
                            <a:buChar char="•"/>
                          </a:pPr>
                          <a14:m>
                            <m:oMath xmlns:m="http://schemas.openxmlformats.org/officeDocument/2006/math">
                              <m:r>
                                <m:rPr>
                                  <m:sty m:val="p"/>
                                </m:rPr>
                                <a:rPr lang="en-US" sz="2400">
                                  <a:solidFill>
                                    <a:schemeClr val="accent5">
                                      <a:lumMod val="50000"/>
                                    </a:schemeClr>
                                  </a:solidFill>
                                </a:rPr>
                                <m:t>s</m:t>
                              </m:r>
                              <m:r>
                                <a:rPr lang="en-US" sz="2400">
                                  <a:solidFill>
                                    <a:schemeClr val="accent5">
                                      <a:lumMod val="50000"/>
                                    </a:schemeClr>
                                  </a:solidFill>
                                </a:rPr>
                                <m:t>∈</m:t>
                              </m:r>
                              <m:d>
                                <m:dPr>
                                  <m:begChr m:val="["/>
                                  <m:endChr m:val="]"/>
                                  <m:ctrlPr>
                                    <a:rPr lang="en-US" sz="2400">
                                      <a:solidFill>
                                        <a:schemeClr val="accent5">
                                          <a:lumMod val="50000"/>
                                        </a:schemeClr>
                                      </a:solidFill>
                                    </a:rPr>
                                  </m:ctrlPr>
                                </m:dPr>
                                <m:e>
                                  <m:r>
                                    <a:rPr lang="en-US" sz="2400">
                                      <a:solidFill>
                                        <a:schemeClr val="accent5">
                                          <a:lumMod val="50000"/>
                                        </a:schemeClr>
                                      </a:solidFill>
                                    </a:rPr>
                                    <m:t>−1,1</m:t>
                                  </m:r>
                                </m:e>
                              </m:d>
                            </m:oMath>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654837"/>
                      </a:ext>
                    </a:extLst>
                  </a:tr>
                  <a:tr h="753711">
                    <a:tc>
                      <a:txBody>
                        <a:bodyPr/>
                        <a:lstStyle/>
                        <a:p>
                          <a:pPr algn="ctr"/>
                          <a:r>
                            <a:rPr lang="en-US" sz="2400" b="0" i="1" u="sng" kern="1200" dirty="0">
                              <a:solidFill>
                                <a:schemeClr val="accent5">
                                  <a:lumMod val="50000"/>
                                </a:schemeClr>
                              </a:solidFill>
                            </a:rPr>
                            <a:t>Current opinion</a:t>
                          </a:r>
                          <a:endParaRPr lang="en-US" sz="2400" b="0" i="1" kern="1200" dirty="0">
                            <a:solidFill>
                              <a:schemeClr val="accent5">
                                <a:lumMod val="50000"/>
                              </a:schemeClr>
                            </a:solidFill>
                          </a:endParaRPr>
                        </a:p>
                        <a:p>
                          <a:pPr algn="ctr"/>
                          <a:r>
                            <a:rPr lang="en-US" sz="4400" b="0" kern="1200" dirty="0">
                              <a:solidFill>
                                <a:schemeClr val="accent5">
                                  <a:lumMod val="50000"/>
                                </a:schemeClr>
                              </a:solidFill>
                            </a:rPr>
                            <a:t>Z</a:t>
                          </a:r>
                          <a:endParaRPr lang="en-US" sz="7200" b="0" kern="1200" dirty="0">
                            <a:solidFill>
                              <a:schemeClr val="accent5">
                                <a:lumMod val="50000"/>
                              </a:schemeClr>
                            </a:solidFill>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431938">
                            <a:buFont typeface="Arial" panose="020B0604020202020204" pitchFamily="34" charset="0"/>
                            <a:buChar char="•"/>
                          </a:pPr>
                          <a:r>
                            <a:rPr lang="en-US" sz="2400" dirty="0">
                              <a:solidFill>
                                <a:schemeClr val="accent5">
                                  <a:lumMod val="50000"/>
                                </a:schemeClr>
                              </a:solidFill>
                            </a:rPr>
                            <a:t>Expressed opinion</a:t>
                          </a:r>
                        </a:p>
                        <a:p>
                          <a:pPr marL="0" lvl="0" indent="-431938">
                            <a:buFont typeface="Arial" panose="020B0604020202020204" pitchFamily="34" charset="0"/>
                            <a:buChar char="•"/>
                          </a:pPr>
                          <a:r>
                            <a:rPr lang="en-US" sz="2400" dirty="0">
                              <a:solidFill>
                                <a:schemeClr val="accent5">
                                  <a:lumMod val="50000"/>
                                </a:schemeClr>
                              </a:solidFill>
                            </a:rPr>
                            <a:t>Mean of own s and neighbor z</a:t>
                          </a:r>
                        </a:p>
                        <a:p>
                          <a:pPr marL="0" lvl="0" indent="-431938">
                            <a:buFont typeface="Arial" panose="020B0604020202020204" pitchFamily="34" charset="0"/>
                            <a:buChar char="•"/>
                          </a:pPr>
                          <a14:m>
                            <m:oMath xmlns:m="http://schemas.openxmlformats.org/officeDocument/2006/math">
                              <m:r>
                                <m:rPr>
                                  <m:sty m:val="p"/>
                                </m:rPr>
                                <a:rPr lang="en-US" sz="2400">
                                  <a:solidFill>
                                    <a:schemeClr val="accent5">
                                      <a:lumMod val="50000"/>
                                    </a:schemeClr>
                                  </a:solidFill>
                                </a:rPr>
                                <m:t>z</m:t>
                              </m:r>
                              <m:r>
                                <a:rPr lang="en-US" sz="2400">
                                  <a:solidFill>
                                    <a:schemeClr val="accent5">
                                      <a:lumMod val="50000"/>
                                    </a:schemeClr>
                                  </a:solidFill>
                                </a:rPr>
                                <m:t>∈</m:t>
                              </m:r>
                              <m:d>
                                <m:dPr>
                                  <m:begChr m:val="["/>
                                  <m:endChr m:val="]"/>
                                  <m:ctrlPr>
                                    <a:rPr lang="en-US" sz="2400">
                                      <a:solidFill>
                                        <a:schemeClr val="accent5">
                                          <a:lumMod val="50000"/>
                                        </a:schemeClr>
                                      </a:solidFill>
                                    </a:rPr>
                                  </m:ctrlPr>
                                </m:dPr>
                                <m:e>
                                  <m:r>
                                    <a:rPr lang="en-US" sz="2400">
                                      <a:solidFill>
                                        <a:schemeClr val="accent5">
                                          <a:lumMod val="50000"/>
                                        </a:schemeClr>
                                      </a:solidFill>
                                    </a:rPr>
                                    <m:t>−1,1</m:t>
                                  </m:r>
                                </m:e>
                              </m:d>
                            </m:oMath>
                          </a14:m>
                          <a:endParaRPr lang="en-US" sz="28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92955"/>
                      </a:ext>
                    </a:extLst>
                  </a:tr>
                  <a:tr h="780737">
                    <a:tc>
                      <a:txBody>
                        <a:bodyPr/>
                        <a:lstStyle/>
                        <a:p>
                          <a:pPr algn="ctr"/>
                          <a:r>
                            <a:rPr lang="en-US" sz="2400" b="0" i="1" u="sng" kern="1200" dirty="0">
                              <a:solidFill>
                                <a:schemeClr val="accent5">
                                  <a:lumMod val="50000"/>
                                </a:schemeClr>
                              </a:solidFill>
                            </a:rPr>
                            <a:t>Equilibrium opinion</a:t>
                          </a:r>
                          <a:endParaRPr lang="en-US" sz="2400" b="0" i="1" kern="1200" dirty="0">
                            <a:solidFill>
                              <a:schemeClr val="accent5">
                                <a:lumMod val="50000"/>
                              </a:schemeClr>
                            </a:solidFill>
                          </a:endParaRPr>
                        </a:p>
                        <a:p>
                          <a:pPr algn="ctr"/>
                          <a:r>
                            <a:rPr lang="en-US" sz="4400" b="0" kern="1200" dirty="0">
                              <a:solidFill>
                                <a:schemeClr val="accent5">
                                  <a:lumMod val="50000"/>
                                </a:schemeClr>
                              </a:solidFill>
                            </a:rPr>
                            <a:t>z</a:t>
                          </a:r>
                          <a:r>
                            <a:rPr lang="en-US" sz="4400" b="0" kern="1200" baseline="30000" dirty="0">
                              <a:solidFill>
                                <a:schemeClr val="accent5">
                                  <a:lumMod val="50000"/>
                                </a:schemeClr>
                              </a:solidFill>
                            </a:rPr>
                            <a:t>*</a:t>
                          </a:r>
                          <a:endParaRPr lang="en-US" sz="2400" b="0" kern="1200" baseline="30000" dirty="0">
                            <a:solidFill>
                              <a:schemeClr val="accent5">
                                <a:lumMod val="50000"/>
                              </a:schemeClr>
                            </a:solidFill>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431938">
                            <a:buFont typeface="Arial" panose="020B0604020202020204" pitchFamily="34" charset="0"/>
                            <a:buChar char="•"/>
                          </a:pPr>
                          <a:r>
                            <a:rPr lang="en-US" sz="2400" dirty="0">
                              <a:solidFill>
                                <a:schemeClr val="accent5">
                                  <a:lumMod val="50000"/>
                                </a:schemeClr>
                              </a:solidFill>
                            </a:rPr>
                            <a:t>FJ-model converges over time</a:t>
                          </a:r>
                        </a:p>
                        <a:p>
                          <a:pPr marL="0" lv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3600" smtClean="0">
                                        <a:solidFill>
                                          <a:schemeClr val="accent5">
                                            <a:lumMod val="50000"/>
                                          </a:schemeClr>
                                        </a:solidFill>
                                      </a:rPr>
                                    </m:ctrlPr>
                                  </m:sSupPr>
                                  <m:e>
                                    <m:r>
                                      <a:rPr lang="en-US" sz="3600" b="0" smtClean="0">
                                        <a:solidFill>
                                          <a:schemeClr val="accent5">
                                            <a:lumMod val="50000"/>
                                          </a:schemeClr>
                                        </a:solidFill>
                                      </a:rPr>
                                      <m:t>𝑧</m:t>
                                    </m:r>
                                  </m:e>
                                  <m:sup>
                                    <m:r>
                                      <a:rPr lang="en-US" sz="3600" b="0" smtClean="0">
                                        <a:solidFill>
                                          <a:schemeClr val="accent5">
                                            <a:lumMod val="50000"/>
                                          </a:schemeClr>
                                        </a:solidFill>
                                      </a:rPr>
                                      <m:t>∗</m:t>
                                    </m:r>
                                  </m:sup>
                                </m:sSup>
                                <m:r>
                                  <a:rPr lang="en-US" sz="3600" b="0" smtClean="0">
                                    <a:solidFill>
                                      <a:schemeClr val="accent5">
                                        <a:lumMod val="50000"/>
                                      </a:schemeClr>
                                    </a:solidFill>
                                  </a:rPr>
                                  <m:t>= </m:t>
                                </m:r>
                                <m:func>
                                  <m:funcPr>
                                    <m:ctrlPr>
                                      <a:rPr lang="pt-BR" sz="3600" b="0" smtClean="0">
                                        <a:solidFill>
                                          <a:schemeClr val="accent5">
                                            <a:lumMod val="50000"/>
                                          </a:schemeClr>
                                        </a:solidFill>
                                      </a:rPr>
                                    </m:ctrlPr>
                                  </m:funcPr>
                                  <m:fName>
                                    <m:limLow>
                                      <m:limLowPr>
                                        <m:ctrlPr>
                                          <a:rPr lang="pt-BR" sz="3600" b="0" smtClean="0">
                                            <a:solidFill>
                                              <a:schemeClr val="accent5">
                                                <a:lumMod val="50000"/>
                                              </a:schemeClr>
                                            </a:solidFill>
                                          </a:rPr>
                                        </m:ctrlPr>
                                      </m:limLowPr>
                                      <m:e>
                                        <m:r>
                                          <m:rPr>
                                            <m:sty m:val="p"/>
                                          </m:rPr>
                                          <a:rPr lang="pt-BR" sz="3600" b="0" smtClean="0">
                                            <a:solidFill>
                                              <a:schemeClr val="accent5">
                                                <a:lumMod val="50000"/>
                                              </a:schemeClr>
                                            </a:solidFill>
                                          </a:rPr>
                                          <m:t>lim</m:t>
                                        </m:r>
                                      </m:e>
                                      <m:lim>
                                        <m:r>
                                          <a:rPr lang="en-US" sz="3600" b="0" smtClean="0">
                                            <a:solidFill>
                                              <a:schemeClr val="accent5">
                                                <a:lumMod val="50000"/>
                                              </a:schemeClr>
                                            </a:solidFill>
                                          </a:rPr>
                                          <m:t>𝑡</m:t>
                                        </m:r>
                                        <m:r>
                                          <a:rPr lang="pt-BR" sz="3600" b="0" smtClean="0">
                                            <a:solidFill>
                                              <a:schemeClr val="accent5">
                                                <a:lumMod val="50000"/>
                                              </a:schemeClr>
                                            </a:solidFill>
                                          </a:rPr>
                                          <m:t>→∞</m:t>
                                        </m:r>
                                      </m:lim>
                                    </m:limLow>
                                  </m:fName>
                                  <m:e>
                                    <m:sSup>
                                      <m:sSupPr>
                                        <m:ctrlPr>
                                          <a:rPr lang="pt-BR" sz="3600" b="0" smtClean="0">
                                            <a:solidFill>
                                              <a:schemeClr val="accent5">
                                                <a:lumMod val="50000"/>
                                              </a:schemeClr>
                                            </a:solidFill>
                                          </a:rPr>
                                        </m:ctrlPr>
                                      </m:sSupPr>
                                      <m:e>
                                        <m:r>
                                          <a:rPr lang="en-US" sz="3600" b="0" smtClean="0">
                                            <a:solidFill>
                                              <a:schemeClr val="accent5">
                                                <a:lumMod val="50000"/>
                                              </a:schemeClr>
                                            </a:solidFill>
                                          </a:rPr>
                                          <m:t>𝑧</m:t>
                                        </m:r>
                                      </m:e>
                                      <m:sup>
                                        <m:d>
                                          <m:dPr>
                                            <m:ctrlPr>
                                              <a:rPr lang="pt-BR" sz="3600" b="0" smtClean="0">
                                                <a:solidFill>
                                                  <a:schemeClr val="accent5">
                                                    <a:lumMod val="50000"/>
                                                  </a:schemeClr>
                                                </a:solidFill>
                                              </a:rPr>
                                            </m:ctrlPr>
                                          </m:dPr>
                                          <m:e>
                                            <m:r>
                                              <a:rPr lang="en-US" sz="3600" b="0" smtClean="0">
                                                <a:solidFill>
                                                  <a:schemeClr val="accent5">
                                                    <a:lumMod val="50000"/>
                                                  </a:schemeClr>
                                                </a:solidFill>
                                              </a:rPr>
                                              <m:t>𝑡</m:t>
                                            </m:r>
                                          </m:e>
                                        </m:d>
                                      </m:sup>
                                    </m:sSup>
                                  </m:e>
                                </m:func>
                              </m:oMath>
                            </m:oMathPara>
                          </a14:m>
                          <a:endParaRPr lang="en-US" sz="3600" dirty="0">
                            <a:solidFill>
                              <a:schemeClr val="accent5">
                                <a:lumMod val="50000"/>
                              </a:schemeClr>
                            </a:solidFill>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2569706"/>
                      </a:ext>
                    </a:extLst>
                  </a:tr>
                </a:tbl>
              </a:graphicData>
            </a:graphic>
          </p:graphicFrame>
        </mc:Choice>
        <mc:Fallback>
          <p:graphicFrame>
            <p:nvGraphicFramePr>
              <p:cNvPr id="42" name="Tabel 10">
                <a:extLst>
                  <a:ext uri="{FF2B5EF4-FFF2-40B4-BE49-F238E27FC236}">
                    <a16:creationId xmlns:a16="http://schemas.microsoft.com/office/drawing/2014/main" id="{0FBDE8DC-5790-4FB8-8A31-1B65AE78A579}"/>
                  </a:ext>
                </a:extLst>
              </p:cNvPr>
              <p:cNvGraphicFramePr>
                <a:graphicFrameLocks noGrp="1"/>
              </p:cNvGraphicFramePr>
              <p:nvPr>
                <p:extLst>
                  <p:ext uri="{D42A27DB-BD31-4B8C-83A1-F6EECF244321}">
                    <p14:modId xmlns:p14="http://schemas.microsoft.com/office/powerpoint/2010/main" val="1113969917"/>
                  </p:ext>
                </p:extLst>
              </p:nvPr>
            </p:nvGraphicFramePr>
            <p:xfrm>
              <a:off x="620719" y="10999430"/>
              <a:ext cx="6699249" cy="5025680"/>
            </p:xfrm>
            <a:graphic>
              <a:graphicData uri="http://schemas.openxmlformats.org/drawingml/2006/table">
                <a:tbl>
                  <a:tblPr firstRow="1" bandRow="1">
                    <a:tableStyleId>{2D5ABB26-0587-4C30-8999-92F81FD0307C}</a:tableStyleId>
                  </a:tblPr>
                  <a:tblGrid>
                    <a:gridCol w="2211281">
                      <a:extLst>
                        <a:ext uri="{9D8B030D-6E8A-4147-A177-3AD203B41FA5}">
                          <a16:colId xmlns:a16="http://schemas.microsoft.com/office/drawing/2014/main" val="525672547"/>
                        </a:ext>
                      </a:extLst>
                    </a:gridCol>
                    <a:gridCol w="4487968">
                      <a:extLst>
                        <a:ext uri="{9D8B030D-6E8A-4147-A177-3AD203B41FA5}">
                          <a16:colId xmlns:a16="http://schemas.microsoft.com/office/drawing/2014/main" val="2807499271"/>
                        </a:ext>
                      </a:extLst>
                    </a:gridCol>
                  </a:tblGrid>
                  <a:tr h="1180220">
                    <a:tc gridSpan="2">
                      <a:txBody>
                        <a:bodyPr/>
                        <a:lstStyle/>
                        <a:p>
                          <a:pPr algn="ctr"/>
                          <a:r>
                            <a:rPr lang="en-US" sz="2400" b="1" u="sng" kern="1200" dirty="0">
                              <a:solidFill>
                                <a:schemeClr val="accent5">
                                  <a:lumMod val="50000"/>
                                </a:schemeClr>
                              </a:solidFill>
                            </a:rPr>
                            <a:t>FJ-dynamics model</a:t>
                          </a:r>
                        </a:p>
                        <a:p>
                          <a:pPr marL="0" marR="0" lvl="0" indent="0" algn="ctr" defTabSz="2675223" rtl="0" eaLnBrk="1" fontAlgn="auto" latinLnBrk="0" hangingPunct="1">
                            <a:lnSpc>
                              <a:spcPct val="100000"/>
                            </a:lnSpc>
                            <a:spcBef>
                              <a:spcPts val="0"/>
                            </a:spcBef>
                            <a:spcAft>
                              <a:spcPts val="0"/>
                            </a:spcAft>
                            <a:buClrTx/>
                            <a:buSzTx/>
                            <a:buFontTx/>
                            <a:buNone/>
                            <a:tabLst/>
                            <a:defRPr/>
                          </a:pPr>
                          <a:r>
                            <a:rPr lang="en-US" sz="2400" b="0" kern="1200" dirty="0">
                              <a:solidFill>
                                <a:schemeClr val="accent5">
                                  <a:lumMod val="50000"/>
                                </a:schemeClr>
                              </a:solidFill>
                            </a:rPr>
                            <a:t>Social network modeled as an undirected graph</a:t>
                          </a:r>
                        </a:p>
                        <a:p>
                          <a:pPr algn="ctr"/>
                          <a:r>
                            <a:rPr lang="en-US" sz="2400" b="0" kern="1200" dirty="0">
                              <a:solidFill>
                                <a:schemeClr val="accent5">
                                  <a:lumMod val="50000"/>
                                </a:schemeClr>
                              </a:solidFill>
                            </a:rPr>
                            <a:t>Propagation of opinion on issue over time</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lnB w="12700" cap="flat" cmpd="sng" algn="ctr">
                          <a:solidFill>
                            <a:schemeClr val="tx1"/>
                          </a:solidFill>
                          <a:prstDash val="solid"/>
                          <a:round/>
                          <a:headEnd type="none" w="med" len="med"/>
                          <a:tailEnd type="none" w="med" len="med"/>
                        </a:lnB>
                      </a:tcPr>
                    </a:tc>
                    <a:tc hMerge="1">
                      <a:txBody>
                        <a:bodyPr/>
                        <a:lstStyle/>
                        <a:p>
                          <a:pPr algn="ctr"/>
                          <a:r>
                            <a:rPr lang="en-US" sz="2400" b="0" kern="1200" dirty="0">
                              <a:solidFill>
                                <a:schemeClr val="accent5">
                                  <a:lumMod val="50000"/>
                                </a:schemeClr>
                              </a:solidFill>
                              <a:latin typeface="Times New Roman" panose="02020603050405020304" pitchFamily="18" charset="0"/>
                              <a:ea typeface="+mn-ea"/>
                              <a:cs typeface="Times New Roman" panose="02020603050405020304" pitchFamily="18" charset="0"/>
                            </a:rPr>
                            <a:t>Propagation of opinion on issue over time</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2131681267"/>
                      </a:ext>
                    </a:extLst>
                  </a:tr>
                  <a:tr h="1180220">
                    <a:tc>
                      <a:txBody>
                        <a:bodyPr/>
                        <a:lstStyle/>
                        <a:p>
                          <a:pPr marL="0" marR="0" lvl="0" indent="0" algn="ctr" defTabSz="2675223" rtl="0" eaLnBrk="1" fontAlgn="auto" latinLnBrk="0" hangingPunct="1">
                            <a:lnSpc>
                              <a:spcPct val="100000"/>
                            </a:lnSpc>
                            <a:spcBef>
                              <a:spcPts val="0"/>
                            </a:spcBef>
                            <a:spcAft>
                              <a:spcPts val="0"/>
                            </a:spcAft>
                            <a:buClrTx/>
                            <a:buSzTx/>
                            <a:buFontTx/>
                            <a:buNone/>
                            <a:tabLst/>
                            <a:defRPr/>
                          </a:pPr>
                          <a:r>
                            <a:rPr lang="en-US" sz="2400" b="0" i="1" u="sng" kern="1200" dirty="0">
                              <a:solidFill>
                                <a:schemeClr val="accent5">
                                  <a:lumMod val="50000"/>
                                </a:schemeClr>
                              </a:solidFill>
                            </a:rPr>
                            <a:t>Innate opinion</a:t>
                          </a:r>
                          <a:endParaRPr lang="en-US" sz="2400" b="0" i="1" kern="1200" dirty="0">
                            <a:solidFill>
                              <a:schemeClr val="accent5">
                                <a:lumMod val="50000"/>
                              </a:schemeClr>
                            </a:solidFill>
                          </a:endParaRPr>
                        </a:p>
                        <a:p>
                          <a:pPr algn="ctr"/>
                          <a:r>
                            <a:rPr lang="en-US" sz="4400" b="0" kern="1200" dirty="0">
                              <a:solidFill>
                                <a:schemeClr val="accent5">
                                  <a:lumMod val="50000"/>
                                </a:schemeClr>
                              </a:solidFill>
                            </a:rPr>
                            <a:t>S</a:t>
                          </a:r>
                          <a:endParaRPr lang="en-US" sz="7200" b="0" kern="1200" dirty="0">
                            <a:solidFill>
                              <a:schemeClr val="accent5">
                                <a:lumMod val="50000"/>
                              </a:schemeClr>
                            </a:solidFill>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BE"/>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9389" t="-104663" r="-271" b="-252332"/>
                          </a:stretch>
                        </a:blipFill>
                      </a:tcPr>
                    </a:tc>
                    <a:extLst>
                      <a:ext uri="{0D108BD9-81ED-4DB2-BD59-A6C34878D82A}">
                        <a16:rowId xmlns:a16="http://schemas.microsoft.com/office/drawing/2014/main" val="957654837"/>
                      </a:ext>
                    </a:extLst>
                  </a:tr>
                  <a:tr h="1180220">
                    <a:tc>
                      <a:txBody>
                        <a:bodyPr/>
                        <a:lstStyle/>
                        <a:p>
                          <a:pPr algn="ctr"/>
                          <a:r>
                            <a:rPr lang="en-US" sz="2400" b="0" i="1" u="sng" kern="1200" dirty="0">
                              <a:solidFill>
                                <a:schemeClr val="accent5">
                                  <a:lumMod val="50000"/>
                                </a:schemeClr>
                              </a:solidFill>
                            </a:rPr>
                            <a:t>Current opinion</a:t>
                          </a:r>
                          <a:endParaRPr lang="en-US" sz="2400" b="0" i="1" kern="1200" dirty="0">
                            <a:solidFill>
                              <a:schemeClr val="accent5">
                                <a:lumMod val="50000"/>
                              </a:schemeClr>
                            </a:solidFill>
                          </a:endParaRPr>
                        </a:p>
                        <a:p>
                          <a:pPr algn="ctr"/>
                          <a:r>
                            <a:rPr lang="en-US" sz="4400" b="0" kern="1200" dirty="0">
                              <a:solidFill>
                                <a:schemeClr val="accent5">
                                  <a:lumMod val="50000"/>
                                </a:schemeClr>
                              </a:solidFill>
                            </a:rPr>
                            <a:t>Z</a:t>
                          </a:r>
                          <a:endParaRPr lang="en-US" sz="7200" b="0" kern="1200" dirty="0">
                            <a:solidFill>
                              <a:schemeClr val="accent5">
                                <a:lumMod val="50000"/>
                              </a:schemeClr>
                            </a:solidFill>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BE"/>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9389" t="-203608" r="-271" b="-151031"/>
                          </a:stretch>
                        </a:blipFill>
                      </a:tcPr>
                    </a:tc>
                    <a:extLst>
                      <a:ext uri="{0D108BD9-81ED-4DB2-BD59-A6C34878D82A}">
                        <a16:rowId xmlns:a16="http://schemas.microsoft.com/office/drawing/2014/main" val="3563092955"/>
                      </a:ext>
                    </a:extLst>
                  </a:tr>
                  <a:tr h="1485020">
                    <a:tc>
                      <a:txBody>
                        <a:bodyPr/>
                        <a:lstStyle/>
                        <a:p>
                          <a:pPr algn="ctr"/>
                          <a:r>
                            <a:rPr lang="en-US" sz="2400" b="0" i="1" u="sng" kern="1200" dirty="0">
                              <a:solidFill>
                                <a:schemeClr val="accent5">
                                  <a:lumMod val="50000"/>
                                </a:schemeClr>
                              </a:solidFill>
                            </a:rPr>
                            <a:t>Equilibrium opinion</a:t>
                          </a:r>
                          <a:endParaRPr lang="en-US" sz="2400" b="0" i="1" kern="1200" dirty="0">
                            <a:solidFill>
                              <a:schemeClr val="accent5">
                                <a:lumMod val="50000"/>
                              </a:schemeClr>
                            </a:solidFill>
                          </a:endParaRPr>
                        </a:p>
                        <a:p>
                          <a:pPr algn="ctr"/>
                          <a:r>
                            <a:rPr lang="en-US" sz="4400" b="0" kern="1200" dirty="0">
                              <a:solidFill>
                                <a:schemeClr val="accent5">
                                  <a:lumMod val="50000"/>
                                </a:schemeClr>
                              </a:solidFill>
                            </a:rPr>
                            <a:t>z</a:t>
                          </a:r>
                          <a:r>
                            <a:rPr lang="en-US" sz="4400" b="0" kern="1200" baseline="30000" dirty="0">
                              <a:solidFill>
                                <a:schemeClr val="accent5">
                                  <a:lumMod val="50000"/>
                                </a:schemeClr>
                              </a:solidFill>
                            </a:rPr>
                            <a:t>*</a:t>
                          </a:r>
                          <a:endParaRPr lang="en-US" sz="2400" b="0" kern="1200" baseline="30000" dirty="0">
                            <a:solidFill>
                              <a:schemeClr val="accent5">
                                <a:lumMod val="50000"/>
                              </a:schemeClr>
                            </a:solidFill>
                          </a:endParaRPr>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l-BE"/>
                        </a:p>
                      </a:txBody>
                      <a:tcPr marL="82940" marR="82940" marT="41470" marB="414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9389" t="-241393" r="-271" b="-20082"/>
                          </a:stretch>
                        </a:blipFill>
                      </a:tcPr>
                    </a:tc>
                    <a:extLst>
                      <a:ext uri="{0D108BD9-81ED-4DB2-BD59-A6C34878D82A}">
                        <a16:rowId xmlns:a16="http://schemas.microsoft.com/office/drawing/2014/main" val="2632569706"/>
                      </a:ext>
                    </a:extLst>
                  </a:tr>
                </a:tbl>
              </a:graphicData>
            </a:graphic>
          </p:graphicFrame>
        </mc:Fallback>
      </mc:AlternateContent>
      <p:sp>
        <p:nvSpPr>
          <p:cNvPr id="47" name="Tijdelijke aanduiding voor tekst 14">
            <a:extLst>
              <a:ext uri="{FF2B5EF4-FFF2-40B4-BE49-F238E27FC236}">
                <a16:creationId xmlns:a16="http://schemas.microsoft.com/office/drawing/2014/main" id="{F75E9E90-6A88-4685-9365-B7D27C9AC7DB}"/>
              </a:ext>
            </a:extLst>
          </p:cNvPr>
          <p:cNvSpPr txBox="1">
            <a:spLocks/>
          </p:cNvSpPr>
          <p:nvPr/>
        </p:nvSpPr>
        <p:spPr>
          <a:xfrm>
            <a:off x="755190" y="8158871"/>
            <a:ext cx="6704542" cy="2332054"/>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342900" indent="-342900">
              <a:buFont typeface="Arial" pitchFamily="34" charset="0"/>
              <a:buChar char="•"/>
            </a:pPr>
            <a:r>
              <a:rPr lang="en-US" sz="2400" dirty="0"/>
              <a:t>Model opinion formation in social networks</a:t>
            </a:r>
          </a:p>
          <a:p>
            <a:pPr marL="342900" indent="-342900">
              <a:buFont typeface="Arial" pitchFamily="34" charset="0"/>
              <a:buChar char="•"/>
            </a:pPr>
            <a:r>
              <a:rPr lang="en-US" sz="2400" dirty="0"/>
              <a:t>Explain how filter bubbles emerge</a:t>
            </a:r>
          </a:p>
          <a:p>
            <a:pPr marL="342900" indent="-342900">
              <a:buFont typeface="Arial" pitchFamily="34" charset="0"/>
              <a:buChar char="•"/>
            </a:pPr>
            <a:r>
              <a:rPr lang="en-US" sz="2400" dirty="0"/>
              <a:t>Demonstrate polarization on real-life Twitter networks and synthetically generated network</a:t>
            </a:r>
          </a:p>
          <a:p>
            <a:pPr marL="342900" indent="-342900">
              <a:buFont typeface="Arial" pitchFamily="34" charset="0"/>
              <a:buChar char="•"/>
            </a:pPr>
            <a:r>
              <a:rPr lang="en-US" sz="2400" dirty="0"/>
              <a:t>Demonstrate a remedy to polarization</a:t>
            </a:r>
          </a:p>
        </p:txBody>
      </p:sp>
      <p:sp>
        <p:nvSpPr>
          <p:cNvPr id="48" name="Tijdelijke aanduiding voor tekst 5">
            <a:extLst>
              <a:ext uri="{FF2B5EF4-FFF2-40B4-BE49-F238E27FC236}">
                <a16:creationId xmlns:a16="http://schemas.microsoft.com/office/drawing/2014/main" id="{8EE50AF5-9AC1-453A-8634-20ABA8649C36}"/>
              </a:ext>
            </a:extLst>
          </p:cNvPr>
          <p:cNvSpPr txBox="1">
            <a:spLocks/>
          </p:cNvSpPr>
          <p:nvPr/>
        </p:nvSpPr>
        <p:spPr>
          <a:xfrm>
            <a:off x="7715847" y="7894199"/>
            <a:ext cx="6699250" cy="536406"/>
          </a:xfrm>
          <a:prstGeom prst="rect">
            <a:avLst/>
          </a:prstGeom>
          <a:noFill/>
        </p:spPr>
        <p:txBody>
          <a:bodyPr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none" dirty="0">
                <a:latin typeface="Times New Roman" panose="02020603050405020304" pitchFamily="18" charset="0"/>
                <a:cs typeface="Times New Roman" panose="02020603050405020304" pitchFamily="18" charset="0"/>
              </a:rPr>
              <a:t>FJ-dynamics update rule</a:t>
            </a:r>
            <a:endParaRPr lang="nl-BE" sz="2800" u="none" dirty="0">
              <a:latin typeface="Times New Roman" panose="02020603050405020304" pitchFamily="18" charset="0"/>
              <a:cs typeface="Times New Roman" panose="02020603050405020304" pitchFamily="18" charset="0"/>
            </a:endParaRPr>
          </a:p>
        </p:txBody>
      </p:sp>
      <p:sp>
        <p:nvSpPr>
          <p:cNvPr id="49" name="Tijdelijke aanduiding voor tekst 5">
            <a:extLst>
              <a:ext uri="{FF2B5EF4-FFF2-40B4-BE49-F238E27FC236}">
                <a16:creationId xmlns:a16="http://schemas.microsoft.com/office/drawing/2014/main" id="{C5A70998-5BFD-4A8F-9449-F1C79F232F3F}"/>
              </a:ext>
            </a:extLst>
          </p:cNvPr>
          <p:cNvSpPr txBox="1">
            <a:spLocks/>
          </p:cNvSpPr>
          <p:nvPr/>
        </p:nvSpPr>
        <p:spPr>
          <a:xfrm>
            <a:off x="7715847" y="11235290"/>
            <a:ext cx="6699250" cy="536406"/>
          </a:xfrm>
          <a:prstGeom prst="rect">
            <a:avLst/>
          </a:prstGeom>
          <a:noFill/>
        </p:spPr>
        <p:txBody>
          <a:bodyPr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none" dirty="0">
                <a:latin typeface="Times New Roman" panose="02020603050405020304" pitchFamily="18" charset="0"/>
                <a:cs typeface="Times New Roman" panose="02020603050405020304" pitchFamily="18" charset="0"/>
              </a:rPr>
              <a:t>Conservation law</a:t>
            </a:r>
            <a:endParaRPr lang="nl-BE" sz="2800" u="none"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0" name="Tijdelijke aanduiding voor tekst 14">
                <a:extLst>
                  <a:ext uri="{FF2B5EF4-FFF2-40B4-BE49-F238E27FC236}">
                    <a16:creationId xmlns:a16="http://schemas.microsoft.com/office/drawing/2014/main" id="{531F81C6-C26E-4F24-B550-71812300BB80}"/>
                  </a:ext>
                </a:extLst>
              </p:cNvPr>
              <p:cNvSpPr txBox="1">
                <a:spLocks/>
              </p:cNvSpPr>
              <p:nvPr/>
            </p:nvSpPr>
            <p:spPr>
              <a:xfrm>
                <a:off x="7742004" y="11771770"/>
                <a:ext cx="6704542" cy="1803769"/>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14:m>
                  <m:oMathPara xmlns:m="http://schemas.openxmlformats.org/officeDocument/2006/math">
                    <m:oMathParaPr>
                      <m:jc m:val="centerGroup"/>
                    </m:oMathParaPr>
                    <m:oMath xmlns:m="http://schemas.openxmlformats.org/officeDocument/2006/math">
                      <m:sSub>
                        <m:sSubPr>
                          <m:ctrlPr>
                            <a:rPr lang="pt-BR" sz="3200" i="1" smtClean="0">
                              <a:latin typeface="Cambria Math" panose="02040503050406030204" pitchFamily="18" charset="0"/>
                            </a:rPr>
                          </m:ctrlPr>
                        </m:sSubPr>
                        <m:e>
                          <m:r>
                            <a:rPr lang="pt-BR" sz="3200">
                              <a:latin typeface="Cambria Math" panose="02040503050406030204" pitchFamily="18" charset="0"/>
                            </a:rPr>
                            <m:t>𝒫</m:t>
                          </m:r>
                        </m:e>
                        <m:sub>
                          <m:sSup>
                            <m:sSupPr>
                              <m:ctrlPr>
                                <a:rPr lang="pt-BR" sz="3200" i="1" smtClean="0">
                                  <a:latin typeface="Cambria Math" panose="02040503050406030204" pitchFamily="18" charset="0"/>
                                </a:rPr>
                              </m:ctrlPr>
                            </m:sSupPr>
                            <m:e>
                              <m:r>
                                <a:rPr lang="en-US" sz="3200" b="0" i="1" smtClean="0">
                                  <a:latin typeface="Cambria Math" panose="02040503050406030204" pitchFamily="18" charset="0"/>
                                </a:rPr>
                                <m:t>𝑧</m:t>
                              </m:r>
                            </m:e>
                            <m:sup>
                              <m:r>
                                <a:rPr lang="en-US" sz="3200" b="0" i="1" smtClean="0">
                                  <a:latin typeface="Cambria Math" panose="02040503050406030204" pitchFamily="18" charset="0"/>
                                </a:rPr>
                                <m:t>∗</m:t>
                              </m:r>
                            </m:sup>
                          </m:sSup>
                        </m:sub>
                      </m:sSub>
                      <m:r>
                        <a:rPr lang="en-US" sz="3200" b="0" i="1" smtClean="0">
                          <a:latin typeface="Cambria Math" panose="02040503050406030204" pitchFamily="18" charset="0"/>
                        </a:rPr>
                        <m:t>+</m:t>
                      </m:r>
                      <m:func>
                        <m:funcPr>
                          <m:ctrlPr>
                            <a:rPr lang="en-US" sz="3200" i="1" smtClean="0">
                              <a:latin typeface="Cambria Math" panose="02040503050406030204" pitchFamily="18" charset="0"/>
                            </a:rPr>
                          </m:ctrlPr>
                        </m:funcPr>
                        <m:fName>
                          <m:r>
                            <a:rPr lang="en-US" sz="3200" b="0" i="1" smtClean="0">
                              <a:latin typeface="Cambria Math" panose="02040503050406030204" pitchFamily="18" charset="0"/>
                            </a:rPr>
                            <m:t>2∙</m:t>
                          </m:r>
                        </m:fName>
                        <m:e>
                          <m:sSub>
                            <m:sSubPr>
                              <m:ctrlPr>
                                <a:rPr lang="pt-BR" sz="3200" i="1">
                                  <a:latin typeface="Cambria Math" panose="02040503050406030204" pitchFamily="18" charset="0"/>
                                </a:rPr>
                              </m:ctrlPr>
                            </m:sSubPr>
                            <m:e>
                              <m:r>
                                <a:rPr lang="pt-BR" sz="3200">
                                  <a:latin typeface="Cambria Math" panose="02040503050406030204" pitchFamily="18" charset="0"/>
                                </a:rPr>
                                <m:t>𝒟</m:t>
                              </m:r>
                            </m:e>
                            <m:sub>
                              <m:r>
                                <a:rPr lang="en-US" sz="3200">
                                  <a:latin typeface="Cambria Math" panose="02040503050406030204" pitchFamily="18" charset="0"/>
                                </a:rPr>
                                <m:t>𝐺</m:t>
                              </m:r>
                              <m:r>
                                <a:rPr lang="en-US" sz="3200">
                                  <a:latin typeface="Cambria Math" panose="02040503050406030204" pitchFamily="18" charset="0"/>
                                </a:rPr>
                                <m:t>,</m:t>
                              </m:r>
                              <m:r>
                                <a:rPr lang="en-US" sz="3200">
                                  <a:latin typeface="Cambria Math" panose="02040503050406030204" pitchFamily="18" charset="0"/>
                                </a:rPr>
                                <m:t>𝑧</m:t>
                              </m:r>
                            </m:sub>
                          </m:sSub>
                          <m:r>
                            <a:rPr lang="en-US" sz="3200" i="1" smtClean="0">
                              <a:latin typeface="Cambria Math" panose="02040503050406030204" pitchFamily="18" charset="0"/>
                            </a:rPr>
                            <m:t>+</m:t>
                          </m:r>
                          <m:sSub>
                            <m:sSubPr>
                              <m:ctrlPr>
                                <a:rPr lang="en-US" sz="3200" i="1">
                                  <a:latin typeface="Cambria Math" panose="02040503050406030204" pitchFamily="18" charset="0"/>
                                </a:rPr>
                              </m:ctrlPr>
                            </m:sSubPr>
                            <m:e>
                              <m:r>
                                <a:rPr lang="en-US" sz="3200">
                                  <a:latin typeface="Cambria Math" panose="02040503050406030204" pitchFamily="18" charset="0"/>
                                </a:rPr>
                                <m:t>𝐼</m:t>
                              </m:r>
                            </m:e>
                            <m:sub>
                              <m:r>
                                <a:rPr lang="en-US" sz="3200">
                                  <a:latin typeface="Cambria Math" panose="02040503050406030204" pitchFamily="18" charset="0"/>
                                </a:rPr>
                                <m:t>𝑍</m:t>
                              </m:r>
                              <m:r>
                                <a:rPr lang="en-US" sz="3200">
                                  <a:latin typeface="Cambria Math" panose="02040503050406030204" pitchFamily="18" charset="0"/>
                                </a:rPr>
                                <m:t>,</m:t>
                              </m:r>
                              <m:r>
                                <a:rPr lang="en-US" sz="3200">
                                  <a:latin typeface="Cambria Math" panose="02040503050406030204" pitchFamily="18" charset="0"/>
                                </a:rPr>
                                <m:t>𝑆</m:t>
                              </m:r>
                            </m:sub>
                          </m:sSub>
                        </m:e>
                      </m:func>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𝑠</m:t>
                              </m:r>
                            </m:e>
                          </m:acc>
                        </m:e>
                        <m:sup>
                          <m:r>
                            <a:rPr lang="en-US" sz="3200" b="0" i="1" smtClean="0">
                              <a:latin typeface="Cambria Math" panose="02040503050406030204" pitchFamily="18" charset="0"/>
                            </a:rPr>
                            <m:t>𝑇</m:t>
                          </m:r>
                        </m:sup>
                      </m:sSup>
                      <m:r>
                        <a:rPr lang="en-US" sz="3200" i="1">
                          <a:latin typeface="Cambria Math" panose="02040503050406030204" pitchFamily="18" charset="0"/>
                        </a:rPr>
                        <m:t>∙</m:t>
                      </m:r>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𝑠</m:t>
                          </m:r>
                        </m:e>
                      </m:acc>
                    </m:oMath>
                  </m:oMathPara>
                </a14:m>
                <a:endParaRPr lang="en-US" sz="3200" dirty="0"/>
              </a:p>
              <a:p>
                <a:pPr algn="ctr"/>
                <a:endParaRPr lang="en-US" sz="1100" dirty="0"/>
              </a:p>
              <a:p>
                <a:pPr algn="ctr"/>
                <a:r>
                  <a:rPr lang="en-US" sz="2400" dirty="0"/>
                  <a:t>Valid for any graph with Laplacian L, innate opinions </a:t>
                </a:r>
                <a14:m>
                  <m:oMath xmlns:m="http://schemas.openxmlformats.org/officeDocument/2006/math">
                    <m:r>
                      <m:rPr>
                        <m:sty m:val="p"/>
                      </m:rPr>
                      <a:rPr lang="en-US" sz="2400" smtClean="0">
                        <a:solidFill>
                          <a:schemeClr val="accent5">
                            <a:lumMod val="50000"/>
                          </a:schemeClr>
                        </a:solidFill>
                        <a:latin typeface="Cambria Math" panose="02040503050406030204" pitchFamily="18" charset="0"/>
                      </a:rPr>
                      <m:t>s</m:t>
                    </m:r>
                    <m:r>
                      <a:rPr lang="en-US" sz="2400" smtClean="0">
                        <a:solidFill>
                          <a:schemeClr val="accent5">
                            <a:lumMod val="50000"/>
                          </a:schemeClr>
                        </a:solidFill>
                        <a:latin typeface="Cambria Math" panose="02040503050406030204" pitchFamily="18" charset="0"/>
                      </a:rPr>
                      <m:t>∈</m:t>
                    </m:r>
                    <m:sSup>
                      <m:sSupPr>
                        <m:ctrlPr>
                          <a:rPr lang="en-US" sz="2400" i="1" smtClean="0">
                            <a:solidFill>
                              <a:schemeClr val="accent5">
                                <a:lumMod val="50000"/>
                              </a:schemeClr>
                            </a:solidFill>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a:latin typeface="Cambria Math" panose="02040503050406030204" pitchFamily="18" charset="0"/>
                              </a:rPr>
                              <m:t>−1,1</m:t>
                            </m:r>
                          </m:e>
                        </m:d>
                      </m:e>
                      <m:sup>
                        <m:r>
                          <a:rPr lang="en-US" sz="2400" b="0" i="1" smtClean="0">
                            <a:solidFill>
                              <a:schemeClr val="accent5">
                                <a:lumMod val="50000"/>
                              </a:schemeClr>
                            </a:solidFill>
                            <a:latin typeface="Cambria Math" panose="02040503050406030204" pitchFamily="18" charset="0"/>
                          </a:rPr>
                          <m:t>𝑛</m:t>
                        </m:r>
                      </m:sup>
                    </m:sSup>
                  </m:oMath>
                </a14:m>
                <a:r>
                  <a:rPr lang="en-US" sz="2400" dirty="0"/>
                  <a:t> and equilibrium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m:t>
                        </m:r>
                      </m:sup>
                    </m:sSup>
                  </m:oMath>
                </a14:m>
                <a:endParaRPr lang="en-US" sz="2400" dirty="0"/>
              </a:p>
            </p:txBody>
          </p:sp>
        </mc:Choice>
        <mc:Fallback>
          <p:sp>
            <p:nvSpPr>
              <p:cNvPr id="50" name="Tijdelijke aanduiding voor tekst 14">
                <a:extLst>
                  <a:ext uri="{FF2B5EF4-FFF2-40B4-BE49-F238E27FC236}">
                    <a16:creationId xmlns:a16="http://schemas.microsoft.com/office/drawing/2014/main" id="{531F81C6-C26E-4F24-B550-71812300BB80}"/>
                  </a:ext>
                </a:extLst>
              </p:cNvPr>
              <p:cNvSpPr txBox="1">
                <a:spLocks noRot="1" noChangeAspect="1" noMove="1" noResize="1" noEditPoints="1" noAdjustHandles="1" noChangeArrowheads="1" noChangeShapeType="1" noTextEdit="1"/>
              </p:cNvSpPr>
              <p:nvPr/>
            </p:nvSpPr>
            <p:spPr>
              <a:xfrm>
                <a:off x="7742004" y="11771770"/>
                <a:ext cx="6704542" cy="1803769"/>
              </a:xfrm>
              <a:prstGeom prst="rect">
                <a:avLst/>
              </a:prstGeom>
              <a:blipFill>
                <a:blip r:embed="rId8"/>
                <a:stretch>
                  <a:fillRect b="-2027"/>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51" name="Tijdelijke aanduiding voor tekst 14">
                <a:extLst>
                  <a:ext uri="{FF2B5EF4-FFF2-40B4-BE49-F238E27FC236}">
                    <a16:creationId xmlns:a16="http://schemas.microsoft.com/office/drawing/2014/main" id="{DEACF6D1-4DB8-4C76-9A0D-FA8722212DD3}"/>
                  </a:ext>
                </a:extLst>
              </p:cNvPr>
              <p:cNvSpPr txBox="1">
                <a:spLocks/>
              </p:cNvSpPr>
              <p:nvPr/>
            </p:nvSpPr>
            <p:spPr>
              <a:xfrm>
                <a:off x="7894404" y="8642053"/>
                <a:ext cx="6704542" cy="269067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i="1" smtClean="0">
                              <a:latin typeface="Cambria Math" panose="02040503050406030204" pitchFamily="18" charset="0"/>
                            </a:rPr>
                            <m:t>𝑧</m:t>
                          </m:r>
                        </m:e>
                        <m:sup>
                          <m:r>
                            <a:rPr lang="en-US" sz="3200" i="1" smtClean="0">
                              <a:latin typeface="Cambria Math" panose="02040503050406030204" pitchFamily="18" charset="0"/>
                            </a:rPr>
                            <m:t>∗</m:t>
                          </m:r>
                        </m:sup>
                      </m:sSup>
                      <m:r>
                        <a:rPr lang="en-US" sz="3200" i="1" smtClean="0">
                          <a:latin typeface="Cambria Math" panose="02040503050406030204" pitchFamily="18" charset="0"/>
                        </a:rPr>
                        <m:t>=</m:t>
                      </m:r>
                      <m:func>
                        <m:funcPr>
                          <m:ctrlPr>
                            <a:rPr lang="en-US" sz="3200" i="1" smtClean="0">
                              <a:latin typeface="Cambria Math" panose="02040503050406030204" pitchFamily="18" charset="0"/>
                            </a:rPr>
                          </m:ctrlPr>
                        </m:funcPr>
                        <m:fName>
                          <m:limLow>
                            <m:limLowPr>
                              <m:ctrlPr>
                                <a:rPr lang="en-US" sz="3200" i="1" smtClean="0">
                                  <a:latin typeface="Cambria Math" panose="02040503050406030204" pitchFamily="18" charset="0"/>
                                </a:rPr>
                              </m:ctrlPr>
                            </m:limLowPr>
                            <m:e>
                              <m:r>
                                <m:rPr>
                                  <m:sty m:val="p"/>
                                </m:rPr>
                                <a:rPr lang="en-US" sz="3200" smtClean="0">
                                  <a:latin typeface="Cambria Math" panose="02040503050406030204" pitchFamily="18" charset="0"/>
                                </a:rPr>
                                <m:t>arg</m:t>
                              </m:r>
                              <m:r>
                                <a:rPr lang="en-US" sz="3200" smtClean="0">
                                  <a:latin typeface="Cambria Math" panose="02040503050406030204" pitchFamily="18" charset="0"/>
                                </a:rPr>
                                <m:t> </m:t>
                              </m:r>
                              <m:r>
                                <m:rPr>
                                  <m:sty m:val="p"/>
                                </m:rPr>
                                <a:rPr lang="en-US" sz="3200" smtClean="0">
                                  <a:latin typeface="Cambria Math" panose="02040503050406030204" pitchFamily="18" charset="0"/>
                                </a:rPr>
                                <m:t>min</m:t>
                              </m:r>
                            </m:e>
                            <m:lim>
                              <m:r>
                                <a:rPr lang="en-US" sz="3200" i="1" smtClean="0">
                                  <a:latin typeface="Cambria Math" panose="02040503050406030204" pitchFamily="18" charset="0"/>
                                </a:rPr>
                                <m:t>𝑧</m:t>
                              </m:r>
                            </m:lim>
                          </m:limLow>
                        </m:fName>
                        <m:e>
                          <m:sSub>
                            <m:sSubPr>
                              <m:ctrlPr>
                                <a:rPr lang="pt-BR" sz="3200" i="1">
                                  <a:latin typeface="Cambria Math" panose="02040503050406030204" pitchFamily="18" charset="0"/>
                                </a:rPr>
                              </m:ctrlPr>
                            </m:sSubPr>
                            <m:e>
                              <m:r>
                                <a:rPr lang="pt-BR" sz="3200">
                                  <a:latin typeface="Cambria Math" panose="02040503050406030204" pitchFamily="18" charset="0"/>
                                </a:rPr>
                                <m:t>𝒟</m:t>
                              </m:r>
                            </m:e>
                            <m:sub>
                              <m:r>
                                <a:rPr lang="en-US" sz="3200">
                                  <a:latin typeface="Cambria Math" panose="02040503050406030204" pitchFamily="18" charset="0"/>
                                </a:rPr>
                                <m:t>𝐺</m:t>
                              </m:r>
                              <m:r>
                                <a:rPr lang="en-US" sz="3200">
                                  <a:latin typeface="Cambria Math" panose="02040503050406030204" pitchFamily="18" charset="0"/>
                                </a:rPr>
                                <m:t>,</m:t>
                              </m:r>
                              <m:r>
                                <a:rPr lang="en-US" sz="3200">
                                  <a:latin typeface="Cambria Math" panose="02040503050406030204" pitchFamily="18" charset="0"/>
                                </a:rPr>
                                <m:t>𝑧</m:t>
                              </m:r>
                            </m:sub>
                          </m:sSub>
                          <m:r>
                            <a:rPr lang="en-US" sz="3200" i="1" smtClean="0">
                              <a:latin typeface="Cambria Math" panose="02040503050406030204" pitchFamily="18" charset="0"/>
                            </a:rPr>
                            <m:t>+</m:t>
                          </m:r>
                          <m:sSub>
                            <m:sSubPr>
                              <m:ctrlPr>
                                <a:rPr lang="en-US" sz="3200" i="1">
                                  <a:latin typeface="Cambria Math" panose="02040503050406030204" pitchFamily="18" charset="0"/>
                                </a:rPr>
                              </m:ctrlPr>
                            </m:sSubPr>
                            <m:e>
                              <m:r>
                                <a:rPr lang="en-US" sz="3200">
                                  <a:latin typeface="Cambria Math" panose="02040503050406030204" pitchFamily="18" charset="0"/>
                                </a:rPr>
                                <m:t>𝐼</m:t>
                              </m:r>
                            </m:e>
                            <m:sub>
                              <m:r>
                                <a:rPr lang="en-US" sz="3200">
                                  <a:latin typeface="Cambria Math" panose="02040503050406030204" pitchFamily="18" charset="0"/>
                                </a:rPr>
                                <m:t>𝑍</m:t>
                              </m:r>
                              <m:r>
                                <a:rPr lang="en-US" sz="3200">
                                  <a:latin typeface="Cambria Math" panose="02040503050406030204" pitchFamily="18" charset="0"/>
                                </a:rPr>
                                <m:t>,</m:t>
                              </m:r>
                              <m:r>
                                <a:rPr lang="en-US" sz="3200">
                                  <a:latin typeface="Cambria Math" panose="02040503050406030204" pitchFamily="18" charset="0"/>
                                </a:rPr>
                                <m:t>𝑆</m:t>
                              </m:r>
                            </m:sub>
                          </m:sSub>
                        </m:e>
                      </m:func>
                    </m:oMath>
                  </m:oMathPara>
                </a14:m>
                <a:endParaRPr lang="en-US" sz="3200" dirty="0"/>
              </a:p>
              <a:p>
                <a:r>
                  <a:rPr lang="en-US" sz="2400" b="1" dirty="0"/>
                  <a:t>Equilibrium opinion</a:t>
                </a:r>
              </a:p>
              <a:p>
                <a:pPr marL="342900" indent="-342900">
                  <a:buFont typeface="Arial" pitchFamily="34" charset="0"/>
                  <a:buChar char="•"/>
                </a:pPr>
                <a:r>
                  <a:rPr lang="en-US" sz="2400" dirty="0"/>
                  <a:t>solution to optimization problem</a:t>
                </a:r>
              </a:p>
              <a:p>
                <a:pPr marL="342900" indent="-342900">
                  <a:buFont typeface="Arial" pitchFamily="34" charset="0"/>
                  <a:buChar char="•"/>
                </a:pPr>
                <a:r>
                  <a:rPr lang="en-US" sz="2400" dirty="0"/>
                  <a:t>Minimization of disagreement and internal conflict</a:t>
                </a:r>
              </a:p>
            </p:txBody>
          </p:sp>
        </mc:Choice>
        <mc:Fallback>
          <p:sp>
            <p:nvSpPr>
              <p:cNvPr id="51" name="Tijdelijke aanduiding voor tekst 14">
                <a:extLst>
                  <a:ext uri="{FF2B5EF4-FFF2-40B4-BE49-F238E27FC236}">
                    <a16:creationId xmlns:a16="http://schemas.microsoft.com/office/drawing/2014/main" id="{DEACF6D1-4DB8-4C76-9A0D-FA8722212DD3}"/>
                  </a:ext>
                </a:extLst>
              </p:cNvPr>
              <p:cNvSpPr txBox="1">
                <a:spLocks noRot="1" noChangeAspect="1" noMove="1" noResize="1" noEditPoints="1" noAdjustHandles="1" noChangeArrowheads="1" noChangeShapeType="1" noTextEdit="1"/>
              </p:cNvSpPr>
              <p:nvPr/>
            </p:nvSpPr>
            <p:spPr>
              <a:xfrm>
                <a:off x="7894404" y="8642053"/>
                <a:ext cx="6704542" cy="2690678"/>
              </a:xfrm>
              <a:prstGeom prst="rect">
                <a:avLst/>
              </a:prstGeom>
              <a:blipFill>
                <a:blip r:embed="rId9"/>
                <a:stretch>
                  <a:fillRect l="-818" b="-1361"/>
                </a:stretch>
              </a:blipFill>
            </p:spPr>
            <p:txBody>
              <a:bodyPr/>
              <a:lstStyle/>
              <a:p>
                <a:r>
                  <a:rPr lang="nl-BE">
                    <a:noFill/>
                  </a:rPr>
                  <a:t> </a:t>
                </a:r>
              </a:p>
            </p:txBody>
          </p:sp>
        </mc:Fallback>
      </mc:AlternateContent>
      <p:sp>
        <p:nvSpPr>
          <p:cNvPr id="24" name="Pijl: omlaag 23">
            <a:extLst>
              <a:ext uri="{FF2B5EF4-FFF2-40B4-BE49-F238E27FC236}">
                <a16:creationId xmlns:a16="http://schemas.microsoft.com/office/drawing/2014/main" id="{26E5EC90-C9FE-484F-9AE6-5D5AFEB00D97}"/>
              </a:ext>
            </a:extLst>
          </p:cNvPr>
          <p:cNvSpPr/>
          <p:nvPr/>
        </p:nvSpPr>
        <p:spPr>
          <a:xfrm>
            <a:off x="10583287" y="13535936"/>
            <a:ext cx="515020" cy="493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Tijdelijke aanduiding voor tekst 7">
            <a:extLst>
              <a:ext uri="{FF2B5EF4-FFF2-40B4-BE49-F238E27FC236}">
                <a16:creationId xmlns:a16="http://schemas.microsoft.com/office/drawing/2014/main" id="{363DCC73-506D-46A5-8A4E-349CBE25EBCE}"/>
              </a:ext>
            </a:extLst>
          </p:cNvPr>
          <p:cNvSpPr txBox="1">
            <a:spLocks/>
          </p:cNvSpPr>
          <p:nvPr/>
        </p:nvSpPr>
        <p:spPr>
          <a:xfrm>
            <a:off x="14845705" y="10220745"/>
            <a:ext cx="6705600" cy="536406"/>
          </a:xfrm>
          <a:prstGeom prst="rect">
            <a:avLst/>
          </a:prstGeom>
          <a:solidFill>
            <a:schemeClr val="bg2">
              <a:lumMod val="25000"/>
            </a:schemeClr>
          </a:solidFill>
        </p:spPr>
        <p:txBody>
          <a:bodyPr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none" dirty="0">
                <a:solidFill>
                  <a:schemeClr val="bg1"/>
                </a:solidFill>
              </a:rPr>
              <a:t>Polarization experiments</a:t>
            </a:r>
            <a:endParaRPr lang="nl-BE" sz="2800" u="none" dirty="0">
              <a:solidFill>
                <a:schemeClr val="bg1"/>
              </a:solidFill>
            </a:endParaRPr>
          </a:p>
        </p:txBody>
      </p:sp>
      <p:grpSp>
        <p:nvGrpSpPr>
          <p:cNvPr id="27" name="Groep 26">
            <a:extLst>
              <a:ext uri="{FF2B5EF4-FFF2-40B4-BE49-F238E27FC236}">
                <a16:creationId xmlns:a16="http://schemas.microsoft.com/office/drawing/2014/main" id="{BC54A78F-80B5-4F94-956B-8B246DFDC3FE}"/>
              </a:ext>
            </a:extLst>
          </p:cNvPr>
          <p:cNvGrpSpPr/>
          <p:nvPr/>
        </p:nvGrpSpPr>
        <p:grpSpPr>
          <a:xfrm>
            <a:off x="14959103" y="12684277"/>
            <a:ext cx="6507852" cy="2133601"/>
            <a:chOff x="14959103" y="10622403"/>
            <a:chExt cx="6507852" cy="2133601"/>
          </a:xfrm>
        </p:grpSpPr>
        <p:pic>
          <p:nvPicPr>
            <p:cNvPr id="57" name="Afbeelding 56">
              <a:extLst>
                <a:ext uri="{FF2B5EF4-FFF2-40B4-BE49-F238E27FC236}">
                  <a16:creationId xmlns:a16="http://schemas.microsoft.com/office/drawing/2014/main" id="{CB98DE3E-40B1-4E27-AF2B-BB05764494D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266555" y="10622403"/>
              <a:ext cx="3200400" cy="2133601"/>
            </a:xfrm>
            <a:prstGeom prst="rect">
              <a:avLst/>
            </a:prstGeom>
            <a:solidFill>
              <a:srgbClr val="242852">
                <a:alpha val="10000"/>
              </a:srgbClr>
            </a:solidFill>
            <a:ln>
              <a:noFill/>
            </a:ln>
          </p:spPr>
        </p:pic>
        <p:pic>
          <p:nvPicPr>
            <p:cNvPr id="58" name="Afbeelding 57">
              <a:extLst>
                <a:ext uri="{FF2B5EF4-FFF2-40B4-BE49-F238E27FC236}">
                  <a16:creationId xmlns:a16="http://schemas.microsoft.com/office/drawing/2014/main" id="{62D300D5-5BA6-4DE2-9647-FA72A4B8024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59103" y="10622403"/>
              <a:ext cx="3200400" cy="2133600"/>
            </a:xfrm>
            <a:prstGeom prst="rect">
              <a:avLst/>
            </a:prstGeom>
            <a:solidFill>
              <a:srgbClr val="242852">
                <a:alpha val="10000"/>
              </a:srgbClr>
            </a:solidFill>
            <a:ln>
              <a:noFill/>
            </a:ln>
          </p:spPr>
        </p:pic>
      </p:grpSp>
      <p:sp>
        <p:nvSpPr>
          <p:cNvPr id="62" name="Tijdelijke aanduiding voor tekst 6">
            <a:extLst>
              <a:ext uri="{FF2B5EF4-FFF2-40B4-BE49-F238E27FC236}">
                <a16:creationId xmlns:a16="http://schemas.microsoft.com/office/drawing/2014/main" id="{8C047358-152E-4811-9447-E93179D39A4B}"/>
              </a:ext>
            </a:extLst>
          </p:cNvPr>
          <p:cNvSpPr txBox="1">
            <a:spLocks/>
          </p:cNvSpPr>
          <p:nvPr/>
        </p:nvSpPr>
        <p:spPr>
          <a:xfrm>
            <a:off x="14852056" y="10742400"/>
            <a:ext cx="6699249" cy="1962722"/>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b="1" dirty="0"/>
              <a:t>Twitter</a:t>
            </a:r>
          </a:p>
          <a:p>
            <a:pPr marL="342900" indent="-342900">
              <a:buFont typeface="Arial" panose="020B0604020202020204" pitchFamily="34" charset="0"/>
              <a:buChar char="•"/>
            </a:pPr>
            <a:r>
              <a:rPr lang="en-US" sz="2400" dirty="0"/>
              <a:t>548 nodes (users), 3638 edges (interactions)</a:t>
            </a:r>
          </a:p>
          <a:p>
            <a:pPr marL="342900" indent="-342900">
              <a:buFont typeface="Arial" panose="020B0604020202020204" pitchFamily="34" charset="0"/>
              <a:buChar char="•"/>
            </a:pPr>
            <a:r>
              <a:rPr lang="en-US" sz="2400" dirty="0"/>
              <a:t>Applied network administrator dynamics (</a:t>
            </a:r>
            <a:r>
              <a:rPr lang="el-GR" sz="2400" dirty="0"/>
              <a:t>ε</a:t>
            </a:r>
            <a:r>
              <a:rPr lang="en-US" sz="2400" dirty="0"/>
              <a:t>)</a:t>
            </a:r>
          </a:p>
          <a:p>
            <a:pPr marL="342900" indent="-342900">
              <a:buFont typeface="Arial" panose="020B0604020202020204" pitchFamily="34" charset="0"/>
              <a:buChar char="•"/>
            </a:pPr>
            <a:r>
              <a:rPr lang="en-US" sz="2400" dirty="0"/>
              <a:t>Total level of interaction per user kept constant</a:t>
            </a:r>
          </a:p>
        </p:txBody>
      </p:sp>
      <p:sp>
        <p:nvSpPr>
          <p:cNvPr id="64" name="Tijdelijke aanduiding voor tekst 6">
            <a:extLst>
              <a:ext uri="{FF2B5EF4-FFF2-40B4-BE49-F238E27FC236}">
                <a16:creationId xmlns:a16="http://schemas.microsoft.com/office/drawing/2014/main" id="{57B2C9DC-EC12-4680-944F-BE64A76CCD45}"/>
              </a:ext>
            </a:extLst>
          </p:cNvPr>
          <p:cNvSpPr txBox="1">
            <a:spLocks/>
          </p:cNvSpPr>
          <p:nvPr/>
        </p:nvSpPr>
        <p:spPr>
          <a:xfrm>
            <a:off x="21947645" y="2600527"/>
            <a:ext cx="6699249" cy="1519524"/>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b="1" dirty="0"/>
              <a:t>Stochastic Block Model</a:t>
            </a:r>
          </a:p>
          <a:p>
            <a:pPr marL="342900" indent="-342900">
              <a:buFont typeface="Arial" panose="020B0604020202020204" pitchFamily="34" charset="0"/>
              <a:buChar char="•"/>
            </a:pPr>
            <a:r>
              <a:rPr lang="en-US" sz="2400" dirty="0"/>
              <a:t>Small synthetic network generated  by SBM</a:t>
            </a:r>
          </a:p>
          <a:p>
            <a:pPr marL="342900" indent="-342900">
              <a:buFont typeface="Arial" panose="020B0604020202020204" pitchFamily="34" charset="0"/>
              <a:buChar char="•"/>
            </a:pPr>
            <a:r>
              <a:rPr lang="en-US" sz="2400" dirty="0"/>
              <a:t>Asymmetric groups of 20 and 5 users</a:t>
            </a:r>
          </a:p>
        </p:txBody>
      </p:sp>
      <p:sp>
        <p:nvSpPr>
          <p:cNvPr id="68" name="Tijdelijke aanduiding voor tekst 6">
            <a:extLst>
              <a:ext uri="{FF2B5EF4-FFF2-40B4-BE49-F238E27FC236}">
                <a16:creationId xmlns:a16="http://schemas.microsoft.com/office/drawing/2014/main" id="{8CB60970-2207-4335-9930-FD9810E8D2C7}"/>
              </a:ext>
            </a:extLst>
          </p:cNvPr>
          <p:cNvSpPr txBox="1">
            <a:spLocks/>
          </p:cNvSpPr>
          <p:nvPr/>
        </p:nvSpPr>
        <p:spPr>
          <a:xfrm>
            <a:off x="21946055" y="6230875"/>
            <a:ext cx="6699249" cy="1076325"/>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Disagreement: Quickly drops to 100% </a:t>
            </a:r>
          </a:p>
          <a:p>
            <a:pPr marL="342900" indent="-342900">
              <a:buFont typeface="Arial" panose="020B0604020202020204" pitchFamily="34" charset="0"/>
              <a:buChar char="•"/>
            </a:pPr>
            <a:r>
              <a:rPr lang="en-US" sz="2400" dirty="0"/>
              <a:t>Polarization: Increases to maximum 25x</a:t>
            </a:r>
          </a:p>
        </p:txBody>
      </p:sp>
      <p:sp>
        <p:nvSpPr>
          <p:cNvPr id="69" name="Tijdelijke aanduiding voor tekst 7">
            <a:extLst>
              <a:ext uri="{FF2B5EF4-FFF2-40B4-BE49-F238E27FC236}">
                <a16:creationId xmlns:a16="http://schemas.microsoft.com/office/drawing/2014/main" id="{C3ABE963-BF24-4590-9D7F-AC59178FE755}"/>
              </a:ext>
            </a:extLst>
          </p:cNvPr>
          <p:cNvSpPr txBox="1">
            <a:spLocks/>
          </p:cNvSpPr>
          <p:nvPr/>
        </p:nvSpPr>
        <p:spPr>
          <a:xfrm>
            <a:off x="21960573" y="7244122"/>
            <a:ext cx="6705600" cy="536406"/>
          </a:xfrm>
          <a:prstGeom prst="rect">
            <a:avLst/>
          </a:prstGeom>
          <a:solidFill>
            <a:schemeClr val="bg2">
              <a:lumMod val="25000"/>
            </a:schemeClr>
          </a:solidFill>
        </p:spPr>
        <p:txBody>
          <a:bodyPr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none" dirty="0">
                <a:solidFill>
                  <a:schemeClr val="bg1"/>
                </a:solidFill>
              </a:rPr>
              <a:t>Regularized dynamics</a:t>
            </a:r>
            <a:endParaRPr lang="nl-BE" sz="2800" u="none" dirty="0">
              <a:solidFill>
                <a:schemeClr val="bg1"/>
              </a:solidFill>
            </a:endParaRPr>
          </a:p>
        </p:txBody>
      </p:sp>
      <p:sp>
        <p:nvSpPr>
          <p:cNvPr id="74" name="Tijdelijke aanduiding voor tekst 14">
            <a:extLst>
              <a:ext uri="{FF2B5EF4-FFF2-40B4-BE49-F238E27FC236}">
                <a16:creationId xmlns:a16="http://schemas.microsoft.com/office/drawing/2014/main" id="{BAD4C08E-A9D8-4638-96AE-CB56477EE9AB}"/>
              </a:ext>
            </a:extLst>
          </p:cNvPr>
          <p:cNvSpPr txBox="1">
            <a:spLocks/>
          </p:cNvSpPr>
          <p:nvPr/>
        </p:nvSpPr>
        <p:spPr>
          <a:xfrm>
            <a:off x="21924308" y="7746889"/>
            <a:ext cx="6704542" cy="1445657"/>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342900" indent="-342900">
              <a:buFont typeface="Arial" pitchFamily="34" charset="0"/>
              <a:buChar char="•"/>
            </a:pPr>
            <a:r>
              <a:rPr lang="en-US" sz="2400" dirty="0"/>
              <a:t>Actions identical as in non-regularized dynamics</a:t>
            </a:r>
          </a:p>
          <a:p>
            <a:pPr marL="342900" indent="-342900">
              <a:buFont typeface="Arial" pitchFamily="34" charset="0"/>
              <a:buChar char="•"/>
            </a:pPr>
            <a:r>
              <a:rPr lang="en-US" sz="2400" dirty="0"/>
              <a:t>Additional constraint: total edge weight of the graph is kept constant</a:t>
            </a:r>
          </a:p>
        </p:txBody>
      </p:sp>
      <p:sp>
        <p:nvSpPr>
          <p:cNvPr id="78" name="Tijdelijke aanduiding voor tekst 6">
            <a:extLst>
              <a:ext uri="{FF2B5EF4-FFF2-40B4-BE49-F238E27FC236}">
                <a16:creationId xmlns:a16="http://schemas.microsoft.com/office/drawing/2014/main" id="{72EC199C-CED2-4249-9848-87D2A8007193}"/>
              </a:ext>
            </a:extLst>
          </p:cNvPr>
          <p:cNvSpPr txBox="1">
            <a:spLocks/>
          </p:cNvSpPr>
          <p:nvPr/>
        </p:nvSpPr>
        <p:spPr>
          <a:xfrm>
            <a:off x="14840240" y="14849390"/>
            <a:ext cx="6699249" cy="1519524"/>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Disagreement: Decreases with</a:t>
            </a:r>
            <a:r>
              <a:rPr lang="el-GR" sz="2400" dirty="0"/>
              <a:t> </a:t>
            </a:r>
            <a:r>
              <a:rPr lang="en-US" sz="2400" dirty="0"/>
              <a:t>bigger changes (</a:t>
            </a:r>
            <a:r>
              <a:rPr lang="el-GR" sz="2400" dirty="0"/>
              <a:t>ε</a:t>
            </a:r>
            <a:r>
              <a:rPr lang="en-US" sz="2400" dirty="0"/>
              <a:t>)</a:t>
            </a:r>
          </a:p>
          <a:p>
            <a:pPr marL="342900" indent="-342900">
              <a:buFont typeface="Arial" panose="020B0604020202020204" pitchFamily="34" charset="0"/>
              <a:buChar char="•"/>
            </a:pPr>
            <a:r>
              <a:rPr lang="en-US" sz="2400" dirty="0"/>
              <a:t>Polarization: Increases with</a:t>
            </a:r>
            <a:r>
              <a:rPr lang="el-GR" sz="2400" dirty="0"/>
              <a:t> ε</a:t>
            </a:r>
            <a:r>
              <a:rPr lang="en-US" sz="2400" dirty="0"/>
              <a:t> (60x for </a:t>
            </a:r>
            <a:r>
              <a:rPr lang="el-GR" sz="2400" dirty="0"/>
              <a:t>ε</a:t>
            </a:r>
            <a:r>
              <a:rPr lang="en-US" sz="2400" dirty="0"/>
              <a:t> = 0.5)</a:t>
            </a:r>
          </a:p>
          <a:p>
            <a:endParaRPr lang="en-US" sz="2400" dirty="0"/>
          </a:p>
        </p:txBody>
      </p:sp>
      <p:grpSp>
        <p:nvGrpSpPr>
          <p:cNvPr id="35" name="Groep 34">
            <a:extLst>
              <a:ext uri="{FF2B5EF4-FFF2-40B4-BE49-F238E27FC236}">
                <a16:creationId xmlns:a16="http://schemas.microsoft.com/office/drawing/2014/main" id="{D627A807-E759-491B-BCE8-D4A95EEB2CAE}"/>
              </a:ext>
            </a:extLst>
          </p:cNvPr>
          <p:cNvGrpSpPr/>
          <p:nvPr/>
        </p:nvGrpSpPr>
        <p:grpSpPr>
          <a:xfrm>
            <a:off x="14887387" y="7764316"/>
            <a:ext cx="6640925" cy="1524000"/>
            <a:chOff x="14887387" y="7880858"/>
            <a:chExt cx="6640925" cy="1524000"/>
          </a:xfrm>
        </p:grpSpPr>
        <p:pic>
          <p:nvPicPr>
            <p:cNvPr id="30" name="Afbeelding 29">
              <a:extLst>
                <a:ext uri="{FF2B5EF4-FFF2-40B4-BE49-F238E27FC236}">
                  <a16:creationId xmlns:a16="http://schemas.microsoft.com/office/drawing/2014/main" id="{CE25F1F9-DFFF-4D53-BD72-F4447DA651F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887387" y="7880858"/>
              <a:ext cx="2286000" cy="1524000"/>
            </a:xfrm>
            <a:prstGeom prst="rect">
              <a:avLst/>
            </a:prstGeom>
          </p:spPr>
        </p:pic>
        <p:pic>
          <p:nvPicPr>
            <p:cNvPr id="32" name="Afbeelding 31">
              <a:extLst>
                <a:ext uri="{FF2B5EF4-FFF2-40B4-BE49-F238E27FC236}">
                  <a16:creationId xmlns:a16="http://schemas.microsoft.com/office/drawing/2014/main" id="{FE39CCA0-7C35-4100-B196-89A158D804F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064849" y="7880858"/>
              <a:ext cx="2286000" cy="1524000"/>
            </a:xfrm>
            <a:prstGeom prst="rect">
              <a:avLst/>
            </a:prstGeom>
          </p:spPr>
        </p:pic>
        <p:pic>
          <p:nvPicPr>
            <p:cNvPr id="34" name="Afbeelding 33">
              <a:extLst>
                <a:ext uri="{FF2B5EF4-FFF2-40B4-BE49-F238E27FC236}">
                  <a16:creationId xmlns:a16="http://schemas.microsoft.com/office/drawing/2014/main" id="{843D7929-C5B9-478E-B2EC-33AA7BB38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2312" y="7880858"/>
              <a:ext cx="2286000" cy="1524000"/>
            </a:xfrm>
            <a:prstGeom prst="rect">
              <a:avLst/>
            </a:prstGeom>
          </p:spPr>
        </p:pic>
      </p:grpSp>
      <p:grpSp>
        <p:nvGrpSpPr>
          <p:cNvPr id="39" name="Groep 38">
            <a:extLst>
              <a:ext uri="{FF2B5EF4-FFF2-40B4-BE49-F238E27FC236}">
                <a16:creationId xmlns:a16="http://schemas.microsoft.com/office/drawing/2014/main" id="{D2110688-93D2-4BD3-82DA-907BA10416CF}"/>
              </a:ext>
            </a:extLst>
          </p:cNvPr>
          <p:cNvGrpSpPr/>
          <p:nvPr/>
        </p:nvGrpSpPr>
        <p:grpSpPr>
          <a:xfrm>
            <a:off x="14840246" y="9272534"/>
            <a:ext cx="6688555" cy="756238"/>
            <a:chOff x="14840246" y="9421571"/>
            <a:chExt cx="6688555" cy="756238"/>
          </a:xfrm>
        </p:grpSpPr>
        <p:sp>
          <p:nvSpPr>
            <p:cNvPr id="86" name="Tijdelijke aanduiding voor tekst 6">
              <a:extLst>
                <a:ext uri="{FF2B5EF4-FFF2-40B4-BE49-F238E27FC236}">
                  <a16:creationId xmlns:a16="http://schemas.microsoft.com/office/drawing/2014/main" id="{1F161149-379F-4A0A-AF6A-3C60B0AD9341}"/>
                </a:ext>
              </a:extLst>
            </p:cNvPr>
            <p:cNvSpPr txBox="1">
              <a:spLocks/>
            </p:cNvSpPr>
            <p:nvPr/>
          </p:nvSpPr>
          <p:spPr>
            <a:xfrm>
              <a:off x="14840246" y="9421571"/>
              <a:ext cx="2224603" cy="75623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1600" dirty="0"/>
                <a:t>(a) Example social network graph</a:t>
              </a:r>
            </a:p>
          </p:txBody>
        </p:sp>
        <p:sp>
          <p:nvSpPr>
            <p:cNvPr id="87" name="Tijdelijke aanduiding voor tekst 6">
              <a:extLst>
                <a:ext uri="{FF2B5EF4-FFF2-40B4-BE49-F238E27FC236}">
                  <a16:creationId xmlns:a16="http://schemas.microsoft.com/office/drawing/2014/main" id="{0F30E21A-987C-4DC8-9825-4E944A647A6C}"/>
                </a:ext>
              </a:extLst>
            </p:cNvPr>
            <p:cNvSpPr txBox="1">
              <a:spLocks/>
            </p:cNvSpPr>
            <p:nvPr/>
          </p:nvSpPr>
          <p:spPr>
            <a:xfrm>
              <a:off x="17072222" y="9421571"/>
              <a:ext cx="2224603" cy="75623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1600" dirty="0"/>
                <a:t>(b) Graph after 20% edge weight change</a:t>
              </a:r>
            </a:p>
          </p:txBody>
        </p:sp>
        <p:sp>
          <p:nvSpPr>
            <p:cNvPr id="88" name="Tijdelijke aanduiding voor tekst 6">
              <a:extLst>
                <a:ext uri="{FF2B5EF4-FFF2-40B4-BE49-F238E27FC236}">
                  <a16:creationId xmlns:a16="http://schemas.microsoft.com/office/drawing/2014/main" id="{4D6F7EB7-F589-4434-85E9-3CF742BCE985}"/>
                </a:ext>
              </a:extLst>
            </p:cNvPr>
            <p:cNvSpPr txBox="1">
              <a:spLocks/>
            </p:cNvSpPr>
            <p:nvPr/>
          </p:nvSpPr>
          <p:spPr>
            <a:xfrm>
              <a:off x="19304198" y="9421571"/>
              <a:ext cx="2224603" cy="75623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1600" dirty="0"/>
                <a:t>(c) Graph after 30% edge weight change</a:t>
              </a:r>
            </a:p>
          </p:txBody>
        </p:sp>
      </p:grpSp>
      <p:grpSp>
        <p:nvGrpSpPr>
          <p:cNvPr id="85" name="Groep 84">
            <a:extLst>
              <a:ext uri="{FF2B5EF4-FFF2-40B4-BE49-F238E27FC236}">
                <a16:creationId xmlns:a16="http://schemas.microsoft.com/office/drawing/2014/main" id="{427504A7-560D-4CD8-9A37-4D76A4C2CE63}"/>
              </a:ext>
            </a:extLst>
          </p:cNvPr>
          <p:cNvGrpSpPr/>
          <p:nvPr/>
        </p:nvGrpSpPr>
        <p:grpSpPr>
          <a:xfrm>
            <a:off x="22057129" y="9244676"/>
            <a:ext cx="6525720" cy="2133600"/>
            <a:chOff x="22057129" y="10141134"/>
            <a:chExt cx="6525720" cy="2133600"/>
          </a:xfrm>
        </p:grpSpPr>
        <p:pic>
          <p:nvPicPr>
            <p:cNvPr id="43" name="Afbeelding 42">
              <a:extLst>
                <a:ext uri="{FF2B5EF4-FFF2-40B4-BE49-F238E27FC236}">
                  <a16:creationId xmlns:a16="http://schemas.microsoft.com/office/drawing/2014/main" id="{32F98A62-7313-4588-BED9-C99DB8D6CF0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057129" y="10141134"/>
              <a:ext cx="3200400" cy="2133600"/>
            </a:xfrm>
            <a:prstGeom prst="rect">
              <a:avLst/>
            </a:prstGeom>
            <a:solidFill>
              <a:srgbClr val="242852">
                <a:alpha val="10000"/>
              </a:srgbClr>
            </a:solidFill>
            <a:ln>
              <a:noFill/>
            </a:ln>
          </p:spPr>
        </p:pic>
        <p:pic>
          <p:nvPicPr>
            <p:cNvPr id="45" name="Afbeelding 44">
              <a:extLst>
                <a:ext uri="{FF2B5EF4-FFF2-40B4-BE49-F238E27FC236}">
                  <a16:creationId xmlns:a16="http://schemas.microsoft.com/office/drawing/2014/main" id="{5A4E715D-D2BB-48B5-9C63-20532635BB6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382449" y="10141134"/>
              <a:ext cx="3200400" cy="2133600"/>
            </a:xfrm>
            <a:prstGeom prst="rect">
              <a:avLst/>
            </a:prstGeom>
            <a:solidFill>
              <a:srgbClr val="242852">
                <a:alpha val="10000"/>
              </a:srgbClr>
            </a:solidFill>
            <a:ln>
              <a:noFill/>
            </a:ln>
          </p:spPr>
        </p:pic>
      </p:grpSp>
      <p:sp>
        <p:nvSpPr>
          <p:cNvPr id="96" name="Tijdelijke aanduiding voor tekst 6">
            <a:extLst>
              <a:ext uri="{FF2B5EF4-FFF2-40B4-BE49-F238E27FC236}">
                <a16:creationId xmlns:a16="http://schemas.microsoft.com/office/drawing/2014/main" id="{7A44EBE9-EA49-4715-8025-82E726333A9F}"/>
              </a:ext>
            </a:extLst>
          </p:cNvPr>
          <p:cNvSpPr txBox="1">
            <a:spLocks/>
          </p:cNvSpPr>
          <p:nvPr/>
        </p:nvSpPr>
        <p:spPr>
          <a:xfrm>
            <a:off x="21963748" y="11408902"/>
            <a:ext cx="6699249" cy="1002459"/>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400" b="1" dirty="0"/>
              <a:t>Twitter results:</a:t>
            </a:r>
            <a:r>
              <a:rPr lang="en-US" sz="2400" dirty="0"/>
              <a:t> Disagreement marginally increases with </a:t>
            </a:r>
            <a:r>
              <a:rPr lang="el-GR" sz="2400" dirty="0"/>
              <a:t>ε</a:t>
            </a:r>
            <a:r>
              <a:rPr lang="en-US" sz="2400" dirty="0"/>
              <a:t>, while polarization significantly reduced.</a:t>
            </a:r>
          </a:p>
        </p:txBody>
      </p:sp>
      <p:grpSp>
        <p:nvGrpSpPr>
          <p:cNvPr id="80" name="Groep 79">
            <a:extLst>
              <a:ext uri="{FF2B5EF4-FFF2-40B4-BE49-F238E27FC236}">
                <a16:creationId xmlns:a16="http://schemas.microsoft.com/office/drawing/2014/main" id="{D2522727-1FB2-4F83-8298-FAB45D09D744}"/>
              </a:ext>
            </a:extLst>
          </p:cNvPr>
          <p:cNvGrpSpPr/>
          <p:nvPr/>
        </p:nvGrpSpPr>
        <p:grpSpPr>
          <a:xfrm>
            <a:off x="22034209" y="4139687"/>
            <a:ext cx="6543450" cy="2170176"/>
            <a:chOff x="22097709" y="7066650"/>
            <a:chExt cx="6543450" cy="2170176"/>
          </a:xfrm>
        </p:grpSpPr>
        <p:pic>
          <p:nvPicPr>
            <p:cNvPr id="76" name="Afbeelding 75">
              <a:extLst>
                <a:ext uri="{FF2B5EF4-FFF2-40B4-BE49-F238E27FC236}">
                  <a16:creationId xmlns:a16="http://schemas.microsoft.com/office/drawing/2014/main" id="{A62B7D96-EDBE-411C-9EE8-B937DAFBC0B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097709" y="7066650"/>
              <a:ext cx="3200400" cy="2133600"/>
            </a:xfrm>
            <a:prstGeom prst="rect">
              <a:avLst/>
            </a:prstGeom>
            <a:solidFill>
              <a:schemeClr val="bg1">
                <a:lumMod val="95000"/>
              </a:schemeClr>
            </a:solidFill>
          </p:spPr>
        </p:pic>
        <p:pic>
          <p:nvPicPr>
            <p:cNvPr id="79" name="Afbeelding 78">
              <a:extLst>
                <a:ext uri="{FF2B5EF4-FFF2-40B4-BE49-F238E27FC236}">
                  <a16:creationId xmlns:a16="http://schemas.microsoft.com/office/drawing/2014/main" id="{9E08D66A-30DE-458F-8381-C1965117143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385895" y="7066650"/>
              <a:ext cx="3255264" cy="2170176"/>
            </a:xfrm>
            <a:prstGeom prst="rect">
              <a:avLst/>
            </a:prstGeom>
            <a:solidFill>
              <a:schemeClr val="bg1">
                <a:lumMod val="95000"/>
              </a:schemeClr>
            </a:solidFill>
          </p:spPr>
        </p:pic>
      </p:grpSp>
      <p:sp>
        <p:nvSpPr>
          <p:cNvPr id="104" name="Tijdelijke aanduiding voor tekst 6">
            <a:extLst>
              <a:ext uri="{FF2B5EF4-FFF2-40B4-BE49-F238E27FC236}">
                <a16:creationId xmlns:a16="http://schemas.microsoft.com/office/drawing/2014/main" id="{826B80B6-7EE8-4379-8A55-C76A49DB3D1B}"/>
              </a:ext>
            </a:extLst>
          </p:cNvPr>
          <p:cNvSpPr txBox="1">
            <a:spLocks/>
          </p:cNvSpPr>
          <p:nvPr/>
        </p:nvSpPr>
        <p:spPr>
          <a:xfrm>
            <a:off x="21954610" y="12190172"/>
            <a:ext cx="6699249" cy="633127"/>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b="1" dirty="0"/>
              <a:t>SBM experiment</a:t>
            </a:r>
            <a:endParaRPr lang="en-US" sz="2400" dirty="0"/>
          </a:p>
        </p:txBody>
      </p:sp>
      <p:grpSp>
        <p:nvGrpSpPr>
          <p:cNvPr id="89" name="Groep 88">
            <a:extLst>
              <a:ext uri="{FF2B5EF4-FFF2-40B4-BE49-F238E27FC236}">
                <a16:creationId xmlns:a16="http://schemas.microsoft.com/office/drawing/2014/main" id="{D0B8529E-38CF-447A-90EB-E6E2B7A2448F}"/>
              </a:ext>
            </a:extLst>
          </p:cNvPr>
          <p:cNvGrpSpPr/>
          <p:nvPr/>
        </p:nvGrpSpPr>
        <p:grpSpPr>
          <a:xfrm>
            <a:off x="22057129" y="12893641"/>
            <a:ext cx="6525720" cy="2133600"/>
            <a:chOff x="22057129" y="13783911"/>
            <a:chExt cx="6525720" cy="2133600"/>
          </a:xfrm>
        </p:grpSpPr>
        <p:pic>
          <p:nvPicPr>
            <p:cNvPr id="82" name="Afbeelding 81">
              <a:extLst>
                <a:ext uri="{FF2B5EF4-FFF2-40B4-BE49-F238E27FC236}">
                  <a16:creationId xmlns:a16="http://schemas.microsoft.com/office/drawing/2014/main" id="{44369A5D-92B2-4389-AE64-B3E06F6380C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057129" y="13783911"/>
              <a:ext cx="3200400" cy="2133600"/>
            </a:xfrm>
            <a:prstGeom prst="rect">
              <a:avLst/>
            </a:prstGeom>
            <a:solidFill>
              <a:srgbClr val="242852">
                <a:alpha val="10000"/>
              </a:srgbClr>
            </a:solidFill>
            <a:ln>
              <a:noFill/>
            </a:ln>
          </p:spPr>
        </p:pic>
        <p:pic>
          <p:nvPicPr>
            <p:cNvPr id="84" name="Afbeelding 83">
              <a:extLst>
                <a:ext uri="{FF2B5EF4-FFF2-40B4-BE49-F238E27FC236}">
                  <a16:creationId xmlns:a16="http://schemas.microsoft.com/office/drawing/2014/main" id="{94AE46A0-29C6-440F-A657-BA9262E7AD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382449" y="13783911"/>
              <a:ext cx="3200400" cy="2133600"/>
            </a:xfrm>
            <a:prstGeom prst="rect">
              <a:avLst/>
            </a:prstGeom>
            <a:solidFill>
              <a:srgbClr val="242852">
                <a:alpha val="10000"/>
              </a:srgbClr>
            </a:solidFill>
            <a:ln>
              <a:noFill/>
            </a:ln>
          </p:spPr>
        </p:pic>
      </p:grpSp>
      <p:sp>
        <p:nvSpPr>
          <p:cNvPr id="111" name="Tijdelijke aanduiding voor tekst 6">
            <a:extLst>
              <a:ext uri="{FF2B5EF4-FFF2-40B4-BE49-F238E27FC236}">
                <a16:creationId xmlns:a16="http://schemas.microsoft.com/office/drawing/2014/main" id="{656790E9-BDB8-44C7-B558-D35A0F2EB8DC}"/>
              </a:ext>
            </a:extLst>
          </p:cNvPr>
          <p:cNvSpPr txBox="1">
            <a:spLocks/>
          </p:cNvSpPr>
          <p:nvPr/>
        </p:nvSpPr>
        <p:spPr>
          <a:xfrm>
            <a:off x="22004656" y="15001893"/>
            <a:ext cx="6699249" cy="1002459"/>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400" b="1" dirty="0"/>
              <a:t>SBM results:</a:t>
            </a:r>
            <a:r>
              <a:rPr lang="en-US" sz="2400" dirty="0"/>
              <a:t> Disagreement marginally increases with </a:t>
            </a:r>
            <a:r>
              <a:rPr lang="el-GR" sz="2400" dirty="0"/>
              <a:t>ε</a:t>
            </a:r>
            <a:r>
              <a:rPr lang="en-US" sz="2400" dirty="0"/>
              <a:t>, while polarization significantly reduced.</a:t>
            </a: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Aangepast 6">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angepast 1">
      <a:majorFont>
        <a:latin typeface="Times New Roman"/>
        <a:ea typeface=""/>
        <a:cs typeface=""/>
      </a:majorFont>
      <a:minorFont>
        <a:latin typeface="Times New Roman"/>
        <a:ea typeface=""/>
        <a:cs typeface=""/>
      </a:minorFont>
    </a:fontScheme>
    <a:fmtScheme name="Subtiel effen">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667</TotalTime>
  <Words>449</Words>
  <Application>Microsoft Office PowerPoint</Application>
  <PresentationFormat>Aangepast</PresentationFormat>
  <Paragraphs>91</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1</vt:i4>
      </vt:variant>
    </vt:vector>
  </HeadingPairs>
  <TitlesOfParts>
    <vt:vector size="10" baseType="lpstr">
      <vt:lpstr>Arial</vt:lpstr>
      <vt:lpstr>Arial Black</vt:lpstr>
      <vt:lpstr>Calibri</vt:lpstr>
      <vt:lpstr>Cambria Math</vt:lpstr>
      <vt:lpstr>Times New Roman</vt:lpstr>
      <vt:lpstr>Trebuchet MS</vt:lpstr>
      <vt:lpstr>PosterPresentations.com-36x60-Template-V3</vt:lpstr>
      <vt:lpstr>1_Classic 3 Columns</vt:lpstr>
      <vt:lpstr>Classic - Wide Center</vt:lpstr>
      <vt:lpstr>PowerPoint-presentatie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Goemaere Geert (GGM)</cp:lastModifiedBy>
  <cp:revision>90</cp:revision>
  <dcterms:created xsi:type="dcterms:W3CDTF">2012-02-06T18:46:22Z</dcterms:created>
  <dcterms:modified xsi:type="dcterms:W3CDTF">2021-05-14T17:20:18Z</dcterms:modified>
</cp:coreProperties>
</file>