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292608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userDrawn="1">
          <p15:clr>
            <a:srgbClr val="A4A3A4"/>
          </p15:clr>
        </p15:guide>
        <p15:guide id="2" orient="horz" pos="144" userDrawn="1">
          <p15:clr>
            <a:srgbClr val="A4A3A4"/>
          </p15:clr>
        </p15:guide>
        <p15:guide id="3" orient="horz" pos="10080" userDrawn="1">
          <p15:clr>
            <a:srgbClr val="A4A3A4"/>
          </p15:clr>
        </p15:guide>
        <p15:guide id="4" orient="horz" userDrawn="1">
          <p15:clr>
            <a:srgbClr val="A4A3A4"/>
          </p15:clr>
        </p15:guide>
        <p15:guide id="5" pos="387" userDrawn="1">
          <p15:clr>
            <a:srgbClr val="A4A3A4"/>
          </p15:clr>
        </p15:guide>
        <p15:guide id="6" pos="1804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82" autoAdjust="0"/>
    <p:restoredTop sz="94706" autoAdjust="0"/>
  </p:normalViewPr>
  <p:slideViewPr>
    <p:cSldViewPr snapToGrid="0" snapToObjects="1" showGuides="1">
      <p:cViewPr>
        <p:scale>
          <a:sx n="50" d="100"/>
          <a:sy n="50" d="100"/>
        </p:scale>
        <p:origin x="732" y="-240"/>
      </p:cViewPr>
      <p:guideLst>
        <p:guide orient="horz" pos="1659"/>
        <p:guide orient="horz" pos="144"/>
        <p:guide orient="horz" pos="10080"/>
        <p:guide orient="horz"/>
        <p:guide pos="387"/>
        <p:guide pos="18046"/>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75" d="100"/>
          <a:sy n="75" d="100"/>
        </p:scale>
        <p:origin x="2268"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5/6/2021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22202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638448"/>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63844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06316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1" y="3063162"/>
            <a:ext cx="906085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22097"/>
            <a:ext cx="9048751"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14892" y="9035725"/>
            <a:ext cx="906190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628053" y="8610714"/>
            <a:ext cx="904875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0102850" y="10733347"/>
            <a:ext cx="904769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0102850" y="10275931"/>
            <a:ext cx="904769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0108143" y="3087451"/>
            <a:ext cx="904769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0102850" y="2622097"/>
            <a:ext cx="9052983"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9597159" y="2622097"/>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9597159" y="3063162"/>
            <a:ext cx="905068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9597159" y="8594660"/>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9593805" y="9056045"/>
            <a:ext cx="905404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9597159" y="12828928"/>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19597160" y="13290313"/>
            <a:ext cx="905404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2"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5"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7"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08842" y="2622097"/>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08313" y="709548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724776" y="3079513"/>
            <a:ext cx="13813365"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724776" y="2622097"/>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724776" y="10526600"/>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1973955" y="2622097"/>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1973955" y="308348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1973955" y="712559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1973955" y="1282892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84"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85"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Rectangle 67"/>
          <p:cNvSpPr/>
          <p:nvPr userDrawn="1"/>
        </p:nvSpPr>
        <p:spPr>
          <a:xfrm rot="10800000">
            <a:off x="-2" y="15922872"/>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0" name="Text Box 14"/>
          <p:cNvSpPr txBox="1">
            <a:spLocks noChangeArrowheads="1"/>
          </p:cNvSpPr>
          <p:nvPr/>
        </p:nvSpPr>
        <p:spPr bwMode="auto">
          <a:xfrm>
            <a:off x="979595" y="16156941"/>
            <a:ext cx="1676400" cy="204085"/>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44" name="Rectangle 43"/>
          <p:cNvSpPr/>
          <p:nvPr userDrawn="1"/>
        </p:nvSpPr>
        <p:spPr>
          <a:xfrm>
            <a:off x="-1" y="-55064"/>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69" name="Rectangle 68"/>
          <p:cNvSpPr/>
          <p:nvPr userDrawn="1"/>
        </p:nvSpPr>
        <p:spPr>
          <a:xfrm>
            <a:off x="1" y="2212340"/>
            <a:ext cx="29260800"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0" name="Rounded Rectangle 69"/>
          <p:cNvSpPr/>
          <p:nvPr userDrawn="1"/>
        </p:nvSpPr>
        <p:spPr>
          <a:xfrm>
            <a:off x="623438"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1" name="Rounded Rectangle 70"/>
          <p:cNvSpPr/>
          <p:nvPr userDrawn="1"/>
        </p:nvSpPr>
        <p:spPr>
          <a:xfrm>
            <a:off x="7718432"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2" name="Rounded Rectangle 71"/>
          <p:cNvSpPr/>
          <p:nvPr userDrawn="1"/>
        </p:nvSpPr>
        <p:spPr>
          <a:xfrm>
            <a:off x="14837379"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3" name="Rounded Rectangle 72"/>
          <p:cNvSpPr/>
          <p:nvPr userDrawn="1"/>
        </p:nvSpPr>
        <p:spPr>
          <a:xfrm>
            <a:off x="21950759"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aphicFrame>
        <p:nvGraphicFramePr>
          <p:cNvPr id="13" name="Table 12">
            <a:extLst>
              <a:ext uri="{FF2B5EF4-FFF2-40B4-BE49-F238E27FC236}">
                <a16:creationId xmlns:a16="http://schemas.microsoft.com/office/drawing/2014/main" id="{FD69719D-0AA5-D849-89C1-50E287C25657}"/>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4" name="Table 13">
            <a:extLst>
              <a:ext uri="{FF2B5EF4-FFF2-40B4-BE49-F238E27FC236}">
                <a16:creationId xmlns:a16="http://schemas.microsoft.com/office/drawing/2014/main" id="{B6CC1E68-41A8-854D-9C63-EB337648D80B}"/>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9" name="Rectangle 38"/>
          <p:cNvSpPr/>
          <p:nvPr userDrawn="1"/>
        </p:nvSpPr>
        <p:spPr>
          <a:xfrm rot="10800000">
            <a:off x="-2" y="15922872"/>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0" name="Text Box 14"/>
          <p:cNvSpPr txBox="1">
            <a:spLocks noChangeArrowheads="1"/>
          </p:cNvSpPr>
          <p:nvPr/>
        </p:nvSpPr>
        <p:spPr bwMode="auto">
          <a:xfrm>
            <a:off x="1001270" y="16116301"/>
            <a:ext cx="1676400" cy="204085"/>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43" name="Rectangle 42"/>
          <p:cNvSpPr/>
          <p:nvPr userDrawn="1"/>
        </p:nvSpPr>
        <p:spPr>
          <a:xfrm>
            <a:off x="-1" y="-55064"/>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1" name="Rectangle 50"/>
          <p:cNvSpPr/>
          <p:nvPr userDrawn="1"/>
        </p:nvSpPr>
        <p:spPr>
          <a:xfrm>
            <a:off x="1" y="2212340"/>
            <a:ext cx="29260800"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2" name="Rounded Rectangle 51"/>
          <p:cNvSpPr/>
          <p:nvPr userDrawn="1"/>
        </p:nvSpPr>
        <p:spPr>
          <a:xfrm>
            <a:off x="623438" y="2628900"/>
            <a:ext cx="9085237"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3" name="Rounded Rectangle 52"/>
          <p:cNvSpPr/>
          <p:nvPr userDrawn="1"/>
        </p:nvSpPr>
        <p:spPr>
          <a:xfrm>
            <a:off x="10111933" y="2628900"/>
            <a:ext cx="9056914"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4" name="Rounded Rectangle 53"/>
          <p:cNvSpPr/>
          <p:nvPr userDrawn="1"/>
        </p:nvSpPr>
        <p:spPr>
          <a:xfrm>
            <a:off x="19572104" y="2628900"/>
            <a:ext cx="9056914"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aphicFrame>
        <p:nvGraphicFramePr>
          <p:cNvPr id="12" name="Table 11">
            <a:extLst>
              <a:ext uri="{FF2B5EF4-FFF2-40B4-BE49-F238E27FC236}">
                <a16:creationId xmlns:a16="http://schemas.microsoft.com/office/drawing/2014/main" id="{047D0E30-2FD5-7249-92F6-091C1851E373}"/>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3" name="Table 12">
            <a:extLst>
              <a:ext uri="{FF2B5EF4-FFF2-40B4-BE49-F238E27FC236}">
                <a16:creationId xmlns:a16="http://schemas.microsoft.com/office/drawing/2014/main" id="{4E79354A-2604-9A42-AAB2-E73553582048}"/>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 name="Rectangle 36"/>
          <p:cNvSpPr/>
          <p:nvPr userDrawn="1"/>
        </p:nvSpPr>
        <p:spPr>
          <a:xfrm rot="10800000">
            <a:off x="-2" y="15922872"/>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0" name="Text Box 14"/>
          <p:cNvSpPr txBox="1">
            <a:spLocks noChangeArrowheads="1"/>
          </p:cNvSpPr>
          <p:nvPr/>
        </p:nvSpPr>
        <p:spPr bwMode="auto">
          <a:xfrm>
            <a:off x="957921" y="16116301"/>
            <a:ext cx="1676400" cy="204085"/>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38" name="Rectangle 37"/>
          <p:cNvSpPr/>
          <p:nvPr userDrawn="1"/>
        </p:nvSpPr>
        <p:spPr>
          <a:xfrm>
            <a:off x="-1" y="-55064"/>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39" name="Rectangle 38"/>
          <p:cNvSpPr/>
          <p:nvPr userDrawn="1"/>
        </p:nvSpPr>
        <p:spPr>
          <a:xfrm>
            <a:off x="1" y="2212340"/>
            <a:ext cx="29260800"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0" name="Rounded Rectangle 39"/>
          <p:cNvSpPr/>
          <p:nvPr userDrawn="1"/>
        </p:nvSpPr>
        <p:spPr>
          <a:xfrm>
            <a:off x="623438" y="2628900"/>
            <a:ext cx="6691762"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1" name="Rounded Rectangle 40"/>
          <p:cNvSpPr/>
          <p:nvPr userDrawn="1"/>
        </p:nvSpPr>
        <p:spPr>
          <a:xfrm>
            <a:off x="21959438" y="2628900"/>
            <a:ext cx="6691762"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2" name="Rounded Rectangle 41"/>
          <p:cNvSpPr/>
          <p:nvPr userDrawn="1"/>
        </p:nvSpPr>
        <p:spPr>
          <a:xfrm>
            <a:off x="7697362" y="2628900"/>
            <a:ext cx="13879915" cy="13273652"/>
          </a:xfrm>
          <a:prstGeom prst="roundRect">
            <a:avLst>
              <a:gd name="adj" fmla="val 1155"/>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aphicFrame>
        <p:nvGraphicFramePr>
          <p:cNvPr id="12" name="Table 11">
            <a:extLst>
              <a:ext uri="{FF2B5EF4-FFF2-40B4-BE49-F238E27FC236}">
                <a16:creationId xmlns:a16="http://schemas.microsoft.com/office/drawing/2014/main" id="{46F93292-C9C6-8743-9380-AD63027A6F67}"/>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3" name="Table 12">
            <a:extLst>
              <a:ext uri="{FF2B5EF4-FFF2-40B4-BE49-F238E27FC236}">
                <a16:creationId xmlns:a16="http://schemas.microsoft.com/office/drawing/2014/main" id="{647A73AD-BDCA-3F49-8642-74C772979E21}"/>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Text Placeholder 350"/>
          <p:cNvSpPr>
            <a:spLocks noGrp="1"/>
          </p:cNvSpPr>
          <p:nvPr>
            <p:ph type="body" sz="quarter" idx="10"/>
          </p:nvPr>
        </p:nvSpPr>
        <p:spPr>
          <a:xfrm>
            <a:off x="628053" y="3125414"/>
            <a:ext cx="9060851" cy="493538"/>
          </a:xfrm>
        </p:spPr>
        <p:txBody>
          <a:bodyPr>
            <a:noAutofit/>
          </a:bodyPr>
          <a:lstStyle/>
          <a:p>
            <a:r>
              <a:rPr lang="en-US" sz="2400" dirty="0"/>
              <a:t>Social media:</a:t>
            </a:r>
          </a:p>
          <a:p>
            <a:pPr marL="342900" indent="-342900">
              <a:buFontTx/>
              <a:buChar char="-"/>
            </a:pPr>
            <a:r>
              <a:rPr lang="en-US" sz="2400" dirty="0">
                <a:solidFill>
                  <a:schemeClr val="accent5">
                    <a:lumMod val="50000"/>
                  </a:schemeClr>
                </a:solidFill>
              </a:rPr>
              <a:t>Explosion in </a:t>
            </a:r>
            <a:r>
              <a:rPr lang="en-US" sz="2400" b="1" dirty="0">
                <a:solidFill>
                  <a:schemeClr val="accent5">
                    <a:lumMod val="50000"/>
                  </a:schemeClr>
                </a:solidFill>
              </a:rPr>
              <a:t>usage</a:t>
            </a:r>
            <a:r>
              <a:rPr lang="en-US" sz="2400" dirty="0">
                <a:solidFill>
                  <a:schemeClr val="accent5">
                    <a:lumMod val="50000"/>
                  </a:schemeClr>
                </a:solidFill>
              </a:rPr>
              <a:t> and </a:t>
            </a:r>
            <a:r>
              <a:rPr lang="en-US" sz="2400" b="1" dirty="0">
                <a:solidFill>
                  <a:schemeClr val="accent5">
                    <a:lumMod val="50000"/>
                  </a:schemeClr>
                </a:solidFill>
              </a:rPr>
              <a:t>importance</a:t>
            </a:r>
          </a:p>
          <a:p>
            <a:pPr marL="285750" indent="-285750">
              <a:buFontTx/>
              <a:buChar char="-"/>
            </a:pPr>
            <a:r>
              <a:rPr lang="en-US" sz="2400" dirty="0"/>
              <a:t> Increased </a:t>
            </a:r>
            <a:r>
              <a:rPr lang="en-US" sz="2400" b="1" dirty="0"/>
              <a:t>diversity of information</a:t>
            </a:r>
            <a:r>
              <a:rPr lang="en-US" sz="2400" dirty="0"/>
              <a:t> and </a:t>
            </a:r>
            <a:r>
              <a:rPr lang="en-US" sz="2400" b="1" dirty="0"/>
              <a:t>perspectives</a:t>
            </a:r>
          </a:p>
          <a:p>
            <a:pPr marL="285750" indent="-285750">
              <a:buFontTx/>
              <a:buChar char="-"/>
            </a:pPr>
            <a:r>
              <a:rPr lang="en-US" sz="2400" dirty="0"/>
              <a:t> Increased </a:t>
            </a:r>
            <a:r>
              <a:rPr lang="en-US" sz="2400" b="1" dirty="0"/>
              <a:t>polarization</a:t>
            </a:r>
            <a:r>
              <a:rPr lang="en-US" sz="2400" dirty="0"/>
              <a:t> in society</a:t>
            </a:r>
          </a:p>
          <a:p>
            <a:pPr marL="285750" indent="-285750">
              <a:buFontTx/>
              <a:buChar char="-"/>
            </a:pPr>
            <a:endParaRPr lang="en-US" sz="2400" dirty="0"/>
          </a:p>
          <a:p>
            <a:r>
              <a:rPr lang="en-US" sz="2400" dirty="0"/>
              <a:t>Filter bubble:</a:t>
            </a:r>
          </a:p>
          <a:p>
            <a:pPr marL="342900" indent="-342900">
              <a:buFontTx/>
              <a:buChar char="-"/>
            </a:pPr>
            <a:r>
              <a:rPr lang="en-US" sz="2400" dirty="0"/>
              <a:t>Explanation to increased societal </a:t>
            </a:r>
            <a:r>
              <a:rPr lang="en-US" sz="2400" b="1" dirty="0"/>
              <a:t>polarization</a:t>
            </a:r>
          </a:p>
          <a:p>
            <a:pPr marL="342900" indent="-342900">
              <a:buFontTx/>
              <a:buChar char="-"/>
            </a:pPr>
            <a:r>
              <a:rPr lang="en-US" sz="2400" dirty="0"/>
              <a:t>Explicitly encouraged by social media companies</a:t>
            </a:r>
          </a:p>
          <a:p>
            <a:pPr marL="342900" indent="-342900">
              <a:buFontTx/>
              <a:buChar char="-"/>
            </a:pPr>
            <a:r>
              <a:rPr lang="en-US" sz="2400" dirty="0"/>
              <a:t>Reduce user </a:t>
            </a:r>
            <a:r>
              <a:rPr lang="en-US" sz="2400" b="1" dirty="0"/>
              <a:t>disagreement</a:t>
            </a:r>
          </a:p>
          <a:p>
            <a:pPr marL="342900" indent="-342900">
              <a:buFontTx/>
              <a:buChar char="-"/>
            </a:pPr>
            <a:r>
              <a:rPr lang="en-US" sz="2400" dirty="0"/>
              <a:t>Echo chamber filter bubbles</a:t>
            </a:r>
          </a:p>
          <a:p>
            <a:pPr marL="285750" indent="-285750">
              <a:buFontTx/>
              <a:buChar char="-"/>
            </a:pPr>
            <a:endParaRPr lang="en-US" sz="1800" dirty="0">
              <a:solidFill>
                <a:schemeClr val="accent5">
                  <a:lumMod val="50000"/>
                </a:schemeClr>
              </a:solidFill>
            </a:endParaRPr>
          </a:p>
        </p:txBody>
      </p:sp>
      <p:sp>
        <p:nvSpPr>
          <p:cNvPr id="352" name="Text Placeholder 351"/>
          <p:cNvSpPr>
            <a:spLocks noGrp="1"/>
          </p:cNvSpPr>
          <p:nvPr>
            <p:ph type="body" sz="quarter" idx="11"/>
          </p:nvPr>
        </p:nvSpPr>
        <p:spPr>
          <a:xfrm>
            <a:off x="602791" y="2595415"/>
            <a:ext cx="9048751" cy="536406"/>
          </a:xfrm>
        </p:spPr>
        <p:txBody>
          <a:bodyPr/>
          <a:lstStyle/>
          <a:p>
            <a:r>
              <a:rPr lang="en-US" sz="2800" dirty="0"/>
              <a:t>Introduction</a:t>
            </a:r>
          </a:p>
        </p:txBody>
      </p:sp>
      <p:sp>
        <p:nvSpPr>
          <p:cNvPr id="353" name="Text Placeholder 352"/>
          <p:cNvSpPr>
            <a:spLocks noGrp="1"/>
          </p:cNvSpPr>
          <p:nvPr>
            <p:ph type="body" sz="quarter" idx="19"/>
          </p:nvPr>
        </p:nvSpPr>
        <p:spPr/>
        <p:txBody>
          <a:bodyPr>
            <a:noAutofit/>
          </a:bodyPr>
          <a:lstStyle/>
          <a:p>
            <a:pPr marL="342900" indent="-342900">
              <a:buFontTx/>
              <a:buChar char="-"/>
            </a:pPr>
            <a:r>
              <a:rPr lang="en-US" sz="2400" dirty="0">
                <a:solidFill>
                  <a:schemeClr val="accent5">
                    <a:lumMod val="50000"/>
                  </a:schemeClr>
                </a:solidFill>
              </a:rPr>
              <a:t>Mathematical framework</a:t>
            </a:r>
          </a:p>
          <a:p>
            <a:pPr marL="342900" indent="-342900">
              <a:buFontTx/>
              <a:buChar char="-"/>
            </a:pPr>
            <a:r>
              <a:rPr lang="en-US" sz="2400" dirty="0">
                <a:solidFill>
                  <a:schemeClr val="accent5">
                    <a:lumMod val="50000"/>
                  </a:schemeClr>
                </a:solidFill>
              </a:rPr>
              <a:t>Individual opinion on a model: Continuous value in [-1,1]</a:t>
            </a:r>
          </a:p>
          <a:p>
            <a:pPr marL="342900" indent="-342900">
              <a:buFontTx/>
              <a:buChar char="-"/>
            </a:pPr>
            <a:r>
              <a:rPr lang="en-US" sz="2400" dirty="0"/>
              <a:t>Individuals update opinions based on average of social connections</a:t>
            </a:r>
          </a:p>
          <a:p>
            <a:pPr marL="342900" indent="-342900">
              <a:buFontTx/>
              <a:buChar char="-"/>
            </a:pPr>
            <a:r>
              <a:rPr lang="en-US" sz="2400" dirty="0"/>
              <a:t>Combination of innate opinions and expressed opinions</a:t>
            </a:r>
          </a:p>
          <a:p>
            <a:pPr marL="342900" indent="-342900">
              <a:buFontTx/>
              <a:buChar char="-"/>
            </a:pPr>
            <a:r>
              <a:rPr lang="en-US" sz="2400" dirty="0">
                <a:solidFill>
                  <a:schemeClr val="accent5">
                    <a:lumMod val="50000"/>
                  </a:schemeClr>
                </a:solidFill>
              </a:rPr>
              <a:t>Contribution: </a:t>
            </a:r>
            <a:r>
              <a:rPr lang="en-US" sz="2400" b="1" dirty="0">
                <a:solidFill>
                  <a:schemeClr val="accent5">
                    <a:lumMod val="50000"/>
                  </a:schemeClr>
                </a:solidFill>
              </a:rPr>
              <a:t>network administrator</a:t>
            </a:r>
            <a:r>
              <a:rPr lang="en-US" sz="2400" dirty="0">
                <a:solidFill>
                  <a:schemeClr val="accent5">
                    <a:lumMod val="50000"/>
                  </a:schemeClr>
                </a:solidFill>
              </a:rPr>
              <a:t> (filter social interactions)</a:t>
            </a:r>
          </a:p>
          <a:p>
            <a:pPr marL="342900" indent="-342900">
              <a:buFontTx/>
              <a:buChar char="-"/>
            </a:pPr>
            <a:r>
              <a:rPr lang="en-US" sz="2400" dirty="0"/>
              <a:t>Minimize disagreement in social network</a:t>
            </a:r>
          </a:p>
          <a:p>
            <a:pPr marL="342900" indent="-342900">
              <a:buFontTx/>
              <a:buChar char="-"/>
            </a:pPr>
            <a:r>
              <a:rPr lang="en-US" sz="2400" b="1" dirty="0">
                <a:solidFill>
                  <a:schemeClr val="accent5">
                    <a:lumMod val="50000"/>
                  </a:schemeClr>
                </a:solidFill>
              </a:rPr>
              <a:t>Stochastic block model</a:t>
            </a:r>
          </a:p>
          <a:p>
            <a:pPr marL="342900" indent="-342900">
              <a:buFontTx/>
              <a:buChar char="-"/>
            </a:pPr>
            <a:endParaRPr lang="en-US" sz="2400" dirty="0">
              <a:solidFill>
                <a:schemeClr val="accent5">
                  <a:lumMod val="50000"/>
                </a:schemeClr>
              </a:solidFill>
            </a:endParaRPr>
          </a:p>
        </p:txBody>
      </p:sp>
      <p:sp>
        <p:nvSpPr>
          <p:cNvPr id="30" name="Text Placeholder 29">
            <a:extLst>
              <a:ext uri="{FF2B5EF4-FFF2-40B4-BE49-F238E27FC236}">
                <a16:creationId xmlns:a16="http://schemas.microsoft.com/office/drawing/2014/main" id="{C40EED06-53F3-45AC-8D49-C155875A9828}"/>
              </a:ext>
            </a:extLst>
          </p:cNvPr>
          <p:cNvSpPr>
            <a:spLocks noGrp="1"/>
          </p:cNvSpPr>
          <p:nvPr>
            <p:ph type="body" sz="quarter" idx="20"/>
          </p:nvPr>
        </p:nvSpPr>
        <p:spPr>
          <a:xfrm>
            <a:off x="628053" y="8567625"/>
            <a:ext cx="9048750" cy="536406"/>
          </a:xfrm>
        </p:spPr>
        <p:txBody>
          <a:bodyPr/>
          <a:lstStyle/>
          <a:p>
            <a:r>
              <a:rPr lang="en-US" sz="2800" dirty="0" err="1"/>
              <a:t>Friedkin</a:t>
            </a:r>
            <a:r>
              <a:rPr lang="en-US" sz="2800" dirty="0"/>
              <a:t>-Johnsen opinion dynamics model</a:t>
            </a:r>
          </a:p>
        </p:txBody>
      </p:sp>
      <p:sp>
        <p:nvSpPr>
          <p:cNvPr id="31" name="Text Placeholder 30">
            <a:extLst>
              <a:ext uri="{FF2B5EF4-FFF2-40B4-BE49-F238E27FC236}">
                <a16:creationId xmlns:a16="http://schemas.microsoft.com/office/drawing/2014/main" id="{39AF0EA0-7DED-408B-B944-FC798657D9D5}"/>
              </a:ext>
            </a:extLst>
          </p:cNvPr>
          <p:cNvSpPr>
            <a:spLocks noGrp="1"/>
          </p:cNvSpPr>
          <p:nvPr>
            <p:ph type="body" sz="quarter" idx="21"/>
          </p:nvPr>
        </p:nvSpPr>
        <p:spPr>
          <a:xfrm>
            <a:off x="10108143" y="7607647"/>
            <a:ext cx="9047690" cy="3070717"/>
          </a:xfrm>
        </p:spPr>
        <p:txBody>
          <a:bodyPr/>
          <a:lstStyle/>
          <a:p>
            <a:r>
              <a:rPr lang="en-US" sz="2400" dirty="0"/>
              <a:t>Datasets:</a:t>
            </a:r>
          </a:p>
          <a:p>
            <a:pPr marL="342900" indent="-342900">
              <a:buFontTx/>
              <a:buChar char="-"/>
            </a:pPr>
            <a:r>
              <a:rPr lang="en-US" sz="2400" dirty="0"/>
              <a:t>Twitter: 548 nodes, 3638 edges, which correspond to user interactions</a:t>
            </a:r>
          </a:p>
          <a:p>
            <a:pPr marL="342900" indent="-342900">
              <a:buFontTx/>
              <a:buChar char="-"/>
            </a:pPr>
            <a:r>
              <a:rPr lang="en-US" sz="2400" dirty="0"/>
              <a:t>Reddit: 556 nodes, 8969 edges, there is an edge between two users if there exist two subreddits</a:t>
            </a:r>
          </a:p>
          <a:p>
            <a:pPr marL="342900" indent="-342900">
              <a:buFontTx/>
              <a:buChar char="-"/>
            </a:pPr>
            <a:r>
              <a:rPr lang="en-US" sz="2400" dirty="0"/>
              <a:t>Both networks: Each user has multiple opinions associated to them </a:t>
            </a:r>
            <a:r>
              <a:rPr lang="en-US" sz="2400" dirty="0">
                <a:sym typeface="Wingdings" panose="05000000000000000000" pitchFamily="2" charset="2"/>
              </a:rPr>
              <a:t> Average to obtain an equilibrium expressed opinion for each user</a:t>
            </a:r>
            <a:endParaRPr lang="en-US" sz="2400" dirty="0"/>
          </a:p>
        </p:txBody>
      </p:sp>
      <p:sp>
        <p:nvSpPr>
          <p:cNvPr id="32" name="Text Placeholder 31">
            <a:extLst>
              <a:ext uri="{FF2B5EF4-FFF2-40B4-BE49-F238E27FC236}">
                <a16:creationId xmlns:a16="http://schemas.microsoft.com/office/drawing/2014/main" id="{D151690C-E1B8-4230-B796-658A7F171232}"/>
              </a:ext>
            </a:extLst>
          </p:cNvPr>
          <p:cNvSpPr>
            <a:spLocks noGrp="1"/>
          </p:cNvSpPr>
          <p:nvPr>
            <p:ph type="body" sz="quarter" idx="22"/>
          </p:nvPr>
        </p:nvSpPr>
        <p:spPr>
          <a:xfrm>
            <a:off x="10102850" y="7055894"/>
            <a:ext cx="9047690" cy="536406"/>
          </a:xfrm>
        </p:spPr>
        <p:txBody>
          <a:bodyPr/>
          <a:lstStyle/>
          <a:p>
            <a:r>
              <a:rPr lang="en-US" sz="2800" dirty="0"/>
              <a:t>Real life datasets (Twitter/Reddit) - Experiments</a:t>
            </a:r>
          </a:p>
        </p:txBody>
      </p:sp>
      <p:sp>
        <p:nvSpPr>
          <p:cNvPr id="33" name="Text Placeholder 32">
            <a:extLst>
              <a:ext uri="{FF2B5EF4-FFF2-40B4-BE49-F238E27FC236}">
                <a16:creationId xmlns:a16="http://schemas.microsoft.com/office/drawing/2014/main" id="{C45DBB1D-F35D-4308-ABBE-9C8A930020CA}"/>
              </a:ext>
            </a:extLst>
          </p:cNvPr>
          <p:cNvSpPr>
            <a:spLocks noGrp="1"/>
          </p:cNvSpPr>
          <p:nvPr>
            <p:ph type="body" sz="quarter" idx="23"/>
          </p:nvPr>
        </p:nvSpPr>
        <p:spPr>
          <a:xfrm>
            <a:off x="10108143" y="3087451"/>
            <a:ext cx="9047690" cy="3735515"/>
          </a:xfrm>
        </p:spPr>
        <p:txBody>
          <a:bodyPr/>
          <a:lstStyle/>
          <a:p>
            <a:r>
              <a:rPr lang="en-US" sz="2400" b="1" u="sng" dirty="0"/>
              <a:t>Polarization:</a:t>
            </a:r>
            <a:endParaRPr lang="en-US" sz="2400" dirty="0"/>
          </a:p>
          <a:p>
            <a:endParaRPr lang="en-US" sz="2400" b="1" u="sng" dirty="0"/>
          </a:p>
          <a:p>
            <a:r>
              <a:rPr lang="en-US" sz="2400" b="1" u="sng" dirty="0"/>
              <a:t>Disagreement:</a:t>
            </a:r>
            <a:endParaRPr lang="en-US" sz="2400" dirty="0"/>
          </a:p>
          <a:p>
            <a:endParaRPr lang="en-US" sz="2400" b="1" u="sng" dirty="0"/>
          </a:p>
          <a:p>
            <a:r>
              <a:rPr lang="en-US" sz="2400" b="1" u="sng" dirty="0"/>
              <a:t>Internal Conflict:</a:t>
            </a:r>
          </a:p>
          <a:p>
            <a:endParaRPr lang="en-US" sz="2400" b="1" u="sng" dirty="0"/>
          </a:p>
          <a:p>
            <a:r>
              <a:rPr lang="en-US" sz="2400" b="1" u="sng" dirty="0"/>
              <a:t>Network Administrator Dynamics:</a:t>
            </a:r>
            <a:endParaRPr lang="en-US" sz="2400" dirty="0"/>
          </a:p>
          <a:p>
            <a:endParaRPr lang="en-US" sz="2400" b="1" u="sng" dirty="0"/>
          </a:p>
        </p:txBody>
      </p:sp>
      <p:sp>
        <p:nvSpPr>
          <p:cNvPr id="34" name="Text Placeholder 33">
            <a:extLst>
              <a:ext uri="{FF2B5EF4-FFF2-40B4-BE49-F238E27FC236}">
                <a16:creationId xmlns:a16="http://schemas.microsoft.com/office/drawing/2014/main" id="{82F4FD03-45AF-425A-88E6-ACC9F4B55620}"/>
              </a:ext>
            </a:extLst>
          </p:cNvPr>
          <p:cNvSpPr>
            <a:spLocks noGrp="1"/>
          </p:cNvSpPr>
          <p:nvPr>
            <p:ph type="body" sz="quarter" idx="24"/>
          </p:nvPr>
        </p:nvSpPr>
        <p:spPr>
          <a:xfrm>
            <a:off x="10102850" y="2579008"/>
            <a:ext cx="9052983" cy="536406"/>
          </a:xfrm>
        </p:spPr>
        <p:txBody>
          <a:bodyPr/>
          <a:lstStyle/>
          <a:p>
            <a:r>
              <a:rPr lang="en-US" sz="2800" dirty="0"/>
              <a:t>Terminology</a:t>
            </a:r>
          </a:p>
        </p:txBody>
      </p:sp>
      <p:sp>
        <p:nvSpPr>
          <p:cNvPr id="35" name="Text Placeholder 34">
            <a:extLst>
              <a:ext uri="{FF2B5EF4-FFF2-40B4-BE49-F238E27FC236}">
                <a16:creationId xmlns:a16="http://schemas.microsoft.com/office/drawing/2014/main" id="{4796DDB1-6A05-4490-A79B-E96EF89CDABA}"/>
              </a:ext>
            </a:extLst>
          </p:cNvPr>
          <p:cNvSpPr>
            <a:spLocks noGrp="1"/>
          </p:cNvSpPr>
          <p:nvPr>
            <p:ph type="body" sz="quarter" idx="25"/>
          </p:nvPr>
        </p:nvSpPr>
        <p:spPr>
          <a:xfrm>
            <a:off x="19597159" y="2579008"/>
            <a:ext cx="9050686" cy="536406"/>
          </a:xfrm>
        </p:spPr>
        <p:txBody>
          <a:bodyPr/>
          <a:lstStyle/>
          <a:p>
            <a:r>
              <a:rPr lang="en-US" sz="2800" dirty="0"/>
              <a:t>Fragile Consensus</a:t>
            </a:r>
          </a:p>
        </p:txBody>
      </p:sp>
      <p:sp>
        <p:nvSpPr>
          <p:cNvPr id="36" name="Text Placeholder 35">
            <a:extLst>
              <a:ext uri="{FF2B5EF4-FFF2-40B4-BE49-F238E27FC236}">
                <a16:creationId xmlns:a16="http://schemas.microsoft.com/office/drawing/2014/main" id="{3408BFE3-37F5-42A0-815E-F85A233E8F7B}"/>
              </a:ext>
            </a:extLst>
          </p:cNvPr>
          <p:cNvSpPr>
            <a:spLocks noGrp="1"/>
          </p:cNvSpPr>
          <p:nvPr>
            <p:ph type="body" sz="quarter" idx="26"/>
          </p:nvPr>
        </p:nvSpPr>
        <p:spPr/>
        <p:txBody>
          <a:bodyPr/>
          <a:lstStyle/>
          <a:p>
            <a:endParaRPr lang="en-US" dirty="0"/>
          </a:p>
        </p:txBody>
      </p:sp>
      <p:sp>
        <p:nvSpPr>
          <p:cNvPr id="37" name="Text Placeholder 36">
            <a:extLst>
              <a:ext uri="{FF2B5EF4-FFF2-40B4-BE49-F238E27FC236}">
                <a16:creationId xmlns:a16="http://schemas.microsoft.com/office/drawing/2014/main" id="{9612A7B1-8626-4D6A-9F6E-FC7B653459D6}"/>
              </a:ext>
            </a:extLst>
          </p:cNvPr>
          <p:cNvSpPr>
            <a:spLocks noGrp="1"/>
          </p:cNvSpPr>
          <p:nvPr>
            <p:ph type="body" sz="quarter" idx="27"/>
          </p:nvPr>
        </p:nvSpPr>
        <p:spPr>
          <a:xfrm>
            <a:off x="19575072" y="5901442"/>
            <a:ext cx="9050686" cy="536406"/>
          </a:xfrm>
        </p:spPr>
        <p:txBody>
          <a:bodyPr/>
          <a:lstStyle/>
          <a:p>
            <a:r>
              <a:rPr lang="en-US" sz="2800" dirty="0"/>
              <a:t>Regularized Dynamics</a:t>
            </a:r>
          </a:p>
        </p:txBody>
      </p:sp>
      <p:sp>
        <p:nvSpPr>
          <p:cNvPr id="38" name="Text Placeholder 37">
            <a:extLst>
              <a:ext uri="{FF2B5EF4-FFF2-40B4-BE49-F238E27FC236}">
                <a16:creationId xmlns:a16="http://schemas.microsoft.com/office/drawing/2014/main" id="{39C95D1B-CBF2-4FBE-A313-96E36A511F94}"/>
              </a:ext>
            </a:extLst>
          </p:cNvPr>
          <p:cNvSpPr>
            <a:spLocks noGrp="1"/>
          </p:cNvSpPr>
          <p:nvPr>
            <p:ph type="body" sz="quarter" idx="28"/>
          </p:nvPr>
        </p:nvSpPr>
        <p:spPr>
          <a:xfrm>
            <a:off x="19571717" y="6453531"/>
            <a:ext cx="9054041" cy="3292317"/>
          </a:xfrm>
        </p:spPr>
        <p:txBody>
          <a:bodyPr/>
          <a:lstStyle/>
          <a:p>
            <a:r>
              <a:rPr lang="en-US" sz="2400" b="1" u="sng" dirty="0"/>
              <a:t>Regularized Network Administrator Dynamics:</a:t>
            </a:r>
          </a:p>
          <a:p>
            <a:r>
              <a:rPr lang="en-US" sz="2400" dirty="0"/>
              <a:t>- Fragile Consensus</a:t>
            </a:r>
          </a:p>
          <a:p>
            <a:endParaRPr lang="en-US" sz="2400" b="1" u="sng" dirty="0"/>
          </a:p>
          <a:p>
            <a:endParaRPr lang="en-US" sz="2400" b="1" u="sng" dirty="0"/>
          </a:p>
          <a:p>
            <a:r>
              <a:rPr lang="en-US" sz="2400" dirty="0"/>
              <a:t>Remedy:</a:t>
            </a:r>
          </a:p>
          <a:p>
            <a:pPr marL="342900" indent="-342900">
              <a:buFontTx/>
              <a:buChar char="-"/>
            </a:pPr>
            <a:r>
              <a:rPr lang="en-US" sz="2400" dirty="0"/>
              <a:t>Slight modification</a:t>
            </a:r>
          </a:p>
          <a:p>
            <a:pPr marL="342900" indent="-342900">
              <a:buFontTx/>
              <a:buChar char="-"/>
            </a:pPr>
            <a:r>
              <a:rPr lang="en-US" sz="2400" dirty="0"/>
              <a:t>Disagreement barely increases</a:t>
            </a:r>
          </a:p>
        </p:txBody>
      </p:sp>
      <p:sp>
        <p:nvSpPr>
          <p:cNvPr id="41" name="Text Placeholder 40">
            <a:extLst>
              <a:ext uri="{FF2B5EF4-FFF2-40B4-BE49-F238E27FC236}">
                <a16:creationId xmlns:a16="http://schemas.microsoft.com/office/drawing/2014/main" id="{72DE35E3-3BE8-43BF-8725-C8E05BB2908A}"/>
              </a:ext>
            </a:extLst>
          </p:cNvPr>
          <p:cNvSpPr>
            <a:spLocks noGrp="1"/>
          </p:cNvSpPr>
          <p:nvPr>
            <p:ph type="body" sz="quarter" idx="150"/>
          </p:nvPr>
        </p:nvSpPr>
        <p:spPr/>
        <p:txBody>
          <a:bodyPr>
            <a:normAutofit fontScale="92500" lnSpcReduction="10000"/>
          </a:bodyPr>
          <a:lstStyle/>
          <a:p>
            <a:r>
              <a:rPr lang="en-US" dirty="0" err="1"/>
              <a:t>Utshav</a:t>
            </a:r>
            <a:r>
              <a:rPr lang="en-US" dirty="0"/>
              <a:t> Chitra &amp; Christopher </a:t>
            </a:r>
            <a:r>
              <a:rPr lang="en-US" dirty="0" err="1"/>
              <a:t>Musco</a:t>
            </a:r>
            <a:endParaRPr lang="en-US" dirty="0"/>
          </a:p>
        </p:txBody>
      </p:sp>
      <p:sp>
        <p:nvSpPr>
          <p:cNvPr id="42" name="Text Placeholder 41">
            <a:extLst>
              <a:ext uri="{FF2B5EF4-FFF2-40B4-BE49-F238E27FC236}">
                <a16:creationId xmlns:a16="http://schemas.microsoft.com/office/drawing/2014/main" id="{C6FDCE05-0A45-442B-B3DD-47F5B8B22B83}"/>
              </a:ext>
            </a:extLst>
          </p:cNvPr>
          <p:cNvSpPr>
            <a:spLocks noGrp="1"/>
          </p:cNvSpPr>
          <p:nvPr>
            <p:ph type="body" sz="quarter" idx="184"/>
          </p:nvPr>
        </p:nvSpPr>
        <p:spPr/>
        <p:txBody>
          <a:bodyPr/>
          <a:lstStyle/>
          <a:p>
            <a:r>
              <a:rPr lang="en-US" dirty="0"/>
              <a:t>By Geert </a:t>
            </a:r>
            <a:r>
              <a:rPr lang="en-US" dirty="0" err="1"/>
              <a:t>Goemare</a:t>
            </a:r>
            <a:r>
              <a:rPr lang="en-US" dirty="0"/>
              <a:t> and Darin Verheijke – University of Antwerp</a:t>
            </a:r>
          </a:p>
        </p:txBody>
      </p:sp>
      <p:sp>
        <p:nvSpPr>
          <p:cNvPr id="43" name="Text Placeholder 42">
            <a:extLst>
              <a:ext uri="{FF2B5EF4-FFF2-40B4-BE49-F238E27FC236}">
                <a16:creationId xmlns:a16="http://schemas.microsoft.com/office/drawing/2014/main" id="{9167257C-2FA2-428D-959F-26A6942168BA}"/>
              </a:ext>
            </a:extLst>
          </p:cNvPr>
          <p:cNvSpPr>
            <a:spLocks noGrp="1"/>
          </p:cNvSpPr>
          <p:nvPr>
            <p:ph type="body" sz="quarter" idx="185"/>
          </p:nvPr>
        </p:nvSpPr>
        <p:spPr/>
        <p:txBody>
          <a:bodyPr>
            <a:normAutofit lnSpcReduction="10000"/>
          </a:bodyPr>
          <a:lstStyle/>
          <a:p>
            <a:r>
              <a:rPr lang="en-US" dirty="0"/>
              <a:t>Understanding Filter Bubbles and Polarization in Social Networks</a:t>
            </a:r>
          </a:p>
        </p:txBody>
      </p:sp>
      <p:pic>
        <p:nvPicPr>
          <p:cNvPr id="1026" name="Picture 2">
            <a:extLst>
              <a:ext uri="{FF2B5EF4-FFF2-40B4-BE49-F238E27FC236}">
                <a16:creationId xmlns:a16="http://schemas.microsoft.com/office/drawing/2014/main" id="{C8E5EB29-8681-4F61-9654-987BFC050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 y="477583"/>
            <a:ext cx="2994356" cy="1497178"/>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a:extLst>
              <a:ext uri="{FF2B5EF4-FFF2-40B4-BE49-F238E27FC236}">
                <a16:creationId xmlns:a16="http://schemas.microsoft.com/office/drawing/2014/main" id="{C973A602-B2C7-434F-8A16-A67590B1A1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905" y="12151892"/>
            <a:ext cx="8732521" cy="19199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7" name="TextBox 46">
            <a:extLst>
              <a:ext uri="{FF2B5EF4-FFF2-40B4-BE49-F238E27FC236}">
                <a16:creationId xmlns:a16="http://schemas.microsoft.com/office/drawing/2014/main" id="{CD61F5AB-D7D4-4E86-BD02-D957E02C88D4}"/>
              </a:ext>
            </a:extLst>
          </p:cNvPr>
          <p:cNvSpPr txBox="1"/>
          <p:nvPr/>
        </p:nvSpPr>
        <p:spPr>
          <a:xfrm>
            <a:off x="1031740" y="14497040"/>
            <a:ext cx="2036580" cy="1015663"/>
          </a:xfrm>
          <a:prstGeom prst="rect">
            <a:avLst/>
          </a:prstGeom>
          <a:noFill/>
        </p:spPr>
        <p:txBody>
          <a:bodyPr wrap="square" rtlCol="0">
            <a:spAutoFit/>
          </a:bodyPr>
          <a:lstStyle/>
          <a:p>
            <a:r>
              <a:rPr lang="en-US" sz="2000" dirty="0">
                <a:solidFill>
                  <a:schemeClr val="accent5">
                    <a:lumMod val="50000"/>
                  </a:schemeClr>
                </a:solidFill>
              </a:rPr>
              <a:t>Synthetic social network graph</a:t>
            </a:r>
          </a:p>
          <a:p>
            <a:endParaRPr lang="en-US" sz="2000" dirty="0">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30CCBDB7-F154-4587-8D11-90FE18802C64}"/>
              </a:ext>
            </a:extLst>
          </p:cNvPr>
          <p:cNvSpPr txBox="1"/>
          <p:nvPr/>
        </p:nvSpPr>
        <p:spPr>
          <a:xfrm>
            <a:off x="3906520" y="14417504"/>
            <a:ext cx="2372360" cy="1323439"/>
          </a:xfrm>
          <a:prstGeom prst="rect">
            <a:avLst/>
          </a:prstGeom>
          <a:noFill/>
        </p:spPr>
        <p:txBody>
          <a:bodyPr wrap="square" rtlCol="0">
            <a:spAutoFit/>
          </a:bodyPr>
          <a:lstStyle/>
          <a:p>
            <a:r>
              <a:rPr lang="en-US" sz="2000" dirty="0">
                <a:solidFill>
                  <a:schemeClr val="accent5">
                    <a:lumMod val="50000"/>
                  </a:schemeClr>
                </a:solidFill>
              </a:rPr>
              <a:t>Graph after network administrator changes ~20%</a:t>
            </a:r>
            <a:r>
              <a:rPr lang="en-US" sz="2000" dirty="0">
                <a:solidFill>
                  <a:schemeClr val="accent5">
                    <a:lumMod val="50000"/>
                  </a:schemeClr>
                </a:solidFill>
                <a:latin typeface="Times New Roman" panose="02020603050405020304" pitchFamily="18" charset="0"/>
                <a:cs typeface="Times New Roman" panose="02020603050405020304" pitchFamily="18" charset="0"/>
              </a:rPr>
              <a:t> of edge weight</a:t>
            </a:r>
            <a:endParaRPr lang="en-US" sz="2000" dirty="0">
              <a:solidFill>
                <a:schemeClr val="accent5">
                  <a:lumMod val="50000"/>
                </a:schemeClr>
              </a:solidFill>
            </a:endParaRPr>
          </a:p>
        </p:txBody>
      </p:sp>
      <p:sp>
        <p:nvSpPr>
          <p:cNvPr id="67" name="TextBox 66">
            <a:extLst>
              <a:ext uri="{FF2B5EF4-FFF2-40B4-BE49-F238E27FC236}">
                <a16:creationId xmlns:a16="http://schemas.microsoft.com/office/drawing/2014/main" id="{2E404D66-5EE5-4CAB-B3BC-88BDBE16D2E8}"/>
              </a:ext>
            </a:extLst>
          </p:cNvPr>
          <p:cNvSpPr txBox="1"/>
          <p:nvPr/>
        </p:nvSpPr>
        <p:spPr>
          <a:xfrm>
            <a:off x="6712604" y="14417504"/>
            <a:ext cx="2372360" cy="1323439"/>
          </a:xfrm>
          <a:prstGeom prst="rect">
            <a:avLst/>
          </a:prstGeom>
          <a:noFill/>
        </p:spPr>
        <p:txBody>
          <a:bodyPr wrap="square" rtlCol="0">
            <a:spAutoFit/>
          </a:bodyPr>
          <a:lstStyle/>
          <a:p>
            <a:r>
              <a:rPr lang="en-US" sz="2000" dirty="0">
                <a:solidFill>
                  <a:schemeClr val="accent5">
                    <a:lumMod val="50000"/>
                  </a:schemeClr>
                </a:solidFill>
              </a:rPr>
              <a:t>Graph after network administrator changes ~30%</a:t>
            </a:r>
            <a:r>
              <a:rPr lang="en-US" sz="2000" dirty="0">
                <a:solidFill>
                  <a:schemeClr val="accent5">
                    <a:lumMod val="50000"/>
                  </a:schemeClr>
                </a:solidFill>
                <a:latin typeface="Times New Roman" panose="02020603050405020304" pitchFamily="18" charset="0"/>
                <a:cs typeface="Times New Roman" panose="02020603050405020304" pitchFamily="18" charset="0"/>
              </a:rPr>
              <a:t> of edge weight</a:t>
            </a:r>
            <a:endParaRPr lang="en-US" sz="2000" dirty="0">
              <a:solidFill>
                <a:schemeClr val="accent5">
                  <a:lumMod val="50000"/>
                </a:schemeClr>
              </a:solidFill>
            </a:endParaRPr>
          </a:p>
        </p:txBody>
      </p:sp>
      <p:pic>
        <p:nvPicPr>
          <p:cNvPr id="49" name="Picture 48" descr="Chart, line chart&#10;&#10;Description automatically generated">
            <a:extLst>
              <a:ext uri="{FF2B5EF4-FFF2-40B4-BE49-F238E27FC236}">
                <a16:creationId xmlns:a16="http://schemas.microsoft.com/office/drawing/2014/main" id="{DB63F6F7-8813-49D5-88F0-18E10FF352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23969" y="10618887"/>
            <a:ext cx="7205451" cy="5122056"/>
          </a:xfrm>
          <a:prstGeom prst="rect">
            <a:avLst/>
          </a:prstGeom>
        </p:spPr>
      </p:pic>
      <p:pic>
        <p:nvPicPr>
          <p:cNvPr id="51" name="Picture 50" descr="Chart, line chart&#10;&#10;Description automatically generated">
            <a:extLst>
              <a:ext uri="{FF2B5EF4-FFF2-40B4-BE49-F238E27FC236}">
                <a16:creationId xmlns:a16="http://schemas.microsoft.com/office/drawing/2014/main" id="{9E670DBB-2F94-4252-A2B1-1D64A8E4A2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647721" y="10810859"/>
            <a:ext cx="6949561" cy="4909163"/>
          </a:xfrm>
          <a:prstGeom prst="rect">
            <a:avLst/>
          </a:prstGeom>
        </p:spPr>
      </p:pic>
    </p:spTree>
    <p:extLst>
      <p:ext uri="{BB962C8B-B14F-4D97-AF65-F5344CB8AC3E}">
        <p14:creationId xmlns:p14="http://schemas.microsoft.com/office/powerpoint/2010/main" val="3417310049"/>
      </p:ext>
    </p:extLst>
  </p:cSld>
  <p:clrMapOvr>
    <a:masterClrMapping/>
  </p:clrMapOvr>
</p:sld>
</file>

<file path=ppt/theme/theme1.xml><?xml version="1.0" encoding="utf-8"?>
<a:theme xmlns:a="http://schemas.openxmlformats.org/drawingml/2006/main" name="PosterPresentations.com-36x60-Template-V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630</TotalTime>
  <Words>241</Words>
  <Application>Microsoft Office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vt:i4>
      </vt:variant>
    </vt:vector>
  </HeadingPairs>
  <TitlesOfParts>
    <vt:vector size="9" baseType="lpstr">
      <vt:lpstr>Arial</vt:lpstr>
      <vt:lpstr>Arial Black</vt:lpstr>
      <vt:lpstr>Calibri</vt:lpstr>
      <vt:lpstr>Times New Roman</vt:lpstr>
      <vt:lpstr>Trebuchet MS</vt:lpstr>
      <vt:lpstr>PosterPresentations.com-36x60-Template-V3</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Darin Verheijke</cp:lastModifiedBy>
  <cp:revision>49</cp:revision>
  <dcterms:created xsi:type="dcterms:W3CDTF">2012-02-06T18:46:22Z</dcterms:created>
  <dcterms:modified xsi:type="dcterms:W3CDTF">2021-05-06T18:10:32Z</dcterms:modified>
</cp:coreProperties>
</file>