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852"/>
    <a:srgbClr val="E9EAF1"/>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2" autoAdjust="0"/>
    <p:restoredTop sz="94706" autoAdjust="0"/>
  </p:normalViewPr>
  <p:slideViewPr>
    <p:cSldViewPr snapToGrid="0" snapToObjects="1" showGuides="1">
      <p:cViewPr varScale="1">
        <p:scale>
          <a:sx n="35" d="100"/>
          <a:sy n="35" d="100"/>
        </p:scale>
        <p:origin x="720" y="53"/>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20B96274-710F-4172-A202-56E3A22EB4C8}"/>
              </a:ext>
            </a:extLst>
          </p:cNvPr>
          <p:cNvGrpSpPr/>
          <p:nvPr/>
        </p:nvGrpSpPr>
        <p:grpSpPr>
          <a:xfrm>
            <a:off x="14840246" y="7793771"/>
            <a:ext cx="6688555" cy="2304451"/>
            <a:chOff x="14840246" y="7724321"/>
            <a:chExt cx="6688555" cy="2304451"/>
          </a:xfrm>
        </p:grpSpPr>
        <p:grpSp>
          <p:nvGrpSpPr>
            <p:cNvPr id="35" name="Groep 34">
              <a:extLst>
                <a:ext uri="{FF2B5EF4-FFF2-40B4-BE49-F238E27FC236}">
                  <a16:creationId xmlns:a16="http://schemas.microsoft.com/office/drawing/2014/main" id="{D627A807-E759-491B-BCE8-D4A95EEB2CAE}"/>
                </a:ext>
              </a:extLst>
            </p:cNvPr>
            <p:cNvGrpSpPr/>
            <p:nvPr/>
          </p:nvGrpSpPr>
          <p:grpSpPr>
            <a:xfrm>
              <a:off x="14862492" y="7724321"/>
              <a:ext cx="6640925" cy="1524000"/>
              <a:chOff x="14887387" y="7880858"/>
              <a:chExt cx="6640925" cy="1524000"/>
            </a:xfrm>
          </p:grpSpPr>
          <p:pic>
            <p:nvPicPr>
              <p:cNvPr id="30" name="Afbeelding 29">
                <a:extLst>
                  <a:ext uri="{FF2B5EF4-FFF2-40B4-BE49-F238E27FC236}">
                    <a16:creationId xmlns:a16="http://schemas.microsoft.com/office/drawing/2014/main" id="{CE25F1F9-DFFF-4D53-BD72-F4447DA6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7387" y="7880858"/>
                <a:ext cx="2286000" cy="1524000"/>
              </a:xfrm>
              <a:prstGeom prst="rect">
                <a:avLst/>
              </a:prstGeom>
            </p:spPr>
          </p:pic>
          <p:pic>
            <p:nvPicPr>
              <p:cNvPr id="32" name="Afbeelding 31">
                <a:extLst>
                  <a:ext uri="{FF2B5EF4-FFF2-40B4-BE49-F238E27FC236}">
                    <a16:creationId xmlns:a16="http://schemas.microsoft.com/office/drawing/2014/main" id="{FE39CCA0-7C35-4100-B196-89A158D80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4849" y="7880858"/>
                <a:ext cx="2286000" cy="1524000"/>
              </a:xfrm>
              <a:prstGeom prst="rect">
                <a:avLst/>
              </a:prstGeom>
            </p:spPr>
          </p:pic>
          <p:pic>
            <p:nvPicPr>
              <p:cNvPr id="34" name="Afbeelding 33">
                <a:extLst>
                  <a:ext uri="{FF2B5EF4-FFF2-40B4-BE49-F238E27FC236}">
                    <a16:creationId xmlns:a16="http://schemas.microsoft.com/office/drawing/2014/main" id="{843D7929-C5B9-478E-B2EC-33AA7BB38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2312" y="7880858"/>
                <a:ext cx="2286000" cy="1524000"/>
              </a:xfrm>
              <a:prstGeom prst="rect">
                <a:avLst/>
              </a:prstGeom>
            </p:spPr>
          </p:pic>
        </p:grpSp>
        <p:grpSp>
          <p:nvGrpSpPr>
            <p:cNvPr id="39" name="Groep 38">
              <a:extLst>
                <a:ext uri="{FF2B5EF4-FFF2-40B4-BE49-F238E27FC236}">
                  <a16:creationId xmlns:a16="http://schemas.microsoft.com/office/drawing/2014/main" id="{D2110688-93D2-4BD3-82DA-907BA10416CF}"/>
                </a:ext>
              </a:extLst>
            </p:cNvPr>
            <p:cNvGrpSpPr/>
            <p:nvPr/>
          </p:nvGrpSpPr>
          <p:grpSpPr>
            <a:xfrm>
              <a:off x="14840246" y="9272534"/>
              <a:ext cx="6688555" cy="756238"/>
              <a:chOff x="14840246" y="9421571"/>
              <a:chExt cx="6688555" cy="756238"/>
            </a:xfrm>
          </p:grpSpPr>
          <p:sp>
            <p:nvSpPr>
              <p:cNvPr id="86" name="Tijdelijke aanduiding voor tekst 6">
                <a:extLst>
                  <a:ext uri="{FF2B5EF4-FFF2-40B4-BE49-F238E27FC236}">
                    <a16:creationId xmlns:a16="http://schemas.microsoft.com/office/drawing/2014/main" id="{1F161149-379F-4A0A-AF6A-3C60B0AD9341}"/>
                  </a:ext>
                </a:extLst>
              </p:cNvPr>
              <p:cNvSpPr txBox="1">
                <a:spLocks/>
              </p:cNvSpPr>
              <p:nvPr/>
            </p:nvSpPr>
            <p:spPr>
              <a:xfrm>
                <a:off x="14840246"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(a) Example social network graph</a:t>
                </a:r>
              </a:p>
            </p:txBody>
          </p:sp>
          <p:sp>
            <p:nvSpPr>
              <p:cNvPr id="87" name="Tijdelijke aanduiding voor tekst 6">
                <a:extLst>
                  <a:ext uri="{FF2B5EF4-FFF2-40B4-BE49-F238E27FC236}">
                    <a16:creationId xmlns:a16="http://schemas.microsoft.com/office/drawing/2014/main" id="{0F30E21A-987C-4DC8-9825-4E944A647A6C}"/>
                  </a:ext>
                </a:extLst>
              </p:cNvPr>
              <p:cNvSpPr txBox="1">
                <a:spLocks/>
              </p:cNvSpPr>
              <p:nvPr/>
            </p:nvSpPr>
            <p:spPr>
              <a:xfrm>
                <a:off x="17072222"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(b) Graph after 20% edge weight change</a:t>
                </a:r>
              </a:p>
            </p:txBody>
          </p:sp>
          <p:sp>
            <p:nvSpPr>
              <p:cNvPr id="88" name="Tijdelijke aanduiding voor tekst 6">
                <a:extLst>
                  <a:ext uri="{FF2B5EF4-FFF2-40B4-BE49-F238E27FC236}">
                    <a16:creationId xmlns:a16="http://schemas.microsoft.com/office/drawing/2014/main" id="{4D6F7EB7-F589-4434-85E9-3CF742BCE985}"/>
                  </a:ext>
                </a:extLst>
              </p:cNvPr>
              <p:cNvSpPr txBox="1">
                <a:spLocks/>
              </p:cNvSpPr>
              <p:nvPr/>
            </p:nvSpPr>
            <p:spPr>
              <a:xfrm>
                <a:off x="19304198"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(c) Graph after 30% edge weight change</a:t>
                </a:r>
              </a:p>
            </p:txBody>
          </p:sp>
        </p:grpSp>
      </p:grpSp>
      <p:pic>
        <p:nvPicPr>
          <p:cNvPr id="22" name="Afbeelding 21">
            <a:extLst>
              <a:ext uri="{FF2B5EF4-FFF2-40B4-BE49-F238E27FC236}">
                <a16:creationId xmlns:a16="http://schemas.microsoft.com/office/drawing/2014/main" id="{2DB4D665-7E0B-4880-B9F0-33AFAC5CE4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flipV="1">
            <a:off x="4100690" y="5211813"/>
            <a:ext cx="3206641" cy="2137761"/>
          </a:xfrm>
          <a:prstGeom prst="rect">
            <a:avLst/>
          </a:prstGeom>
        </p:spPr>
      </p:pic>
      <p:sp>
        <p:nvSpPr>
          <p:cNvPr id="2" name="Tijdelijke aanduiding voor tekst 1">
            <a:extLst>
              <a:ext uri="{FF2B5EF4-FFF2-40B4-BE49-F238E27FC236}">
                <a16:creationId xmlns:a16="http://schemas.microsoft.com/office/drawing/2014/main" id="{3BC889FF-E9A3-44E0-92EE-E60E06AE286E}"/>
              </a:ext>
            </a:extLst>
          </p:cNvPr>
          <p:cNvSpPr>
            <a:spLocks noGrp="1"/>
          </p:cNvSpPr>
          <p:nvPr>
            <p:ph type="body" sz="quarter" idx="10"/>
          </p:nvPr>
        </p:nvSpPr>
        <p:spPr>
          <a:xfrm>
            <a:off x="602789" y="3131766"/>
            <a:ext cx="6730699" cy="4030980"/>
          </a:xfrm>
        </p:spPr>
        <p:txBody>
          <a:bodyPr/>
          <a:lstStyle/>
          <a:p>
            <a:r>
              <a:rPr lang="en-US" sz="2400" b="1" dirty="0">
                <a:solidFill>
                  <a:srgbClr val="C00000"/>
                </a:solidFill>
              </a:rPr>
              <a:t>Openness</a:t>
            </a:r>
            <a:r>
              <a:rPr lang="en-US" sz="2400" dirty="0">
                <a:solidFill>
                  <a:schemeClr val="accent5">
                    <a:lumMod val="50000"/>
                  </a:schemeClr>
                </a:solidFill>
              </a:rPr>
              <a:t> in social networks</a:t>
            </a:r>
          </a:p>
          <a:p>
            <a:pPr marL="342900" indent="-342900">
              <a:buFont typeface="Arial" panose="020B0604020202020204" pitchFamily="34" charset="0"/>
              <a:buChar char="•"/>
            </a:pPr>
            <a:r>
              <a:rPr lang="en-US" sz="2400" dirty="0">
                <a:solidFill>
                  <a:schemeClr val="accent5">
                    <a:lumMod val="50000"/>
                  </a:schemeClr>
                </a:solidFill>
              </a:rPr>
              <a:t>Explosion in </a:t>
            </a:r>
            <a:r>
              <a:rPr lang="en-US" sz="2400" b="1" dirty="0">
                <a:solidFill>
                  <a:schemeClr val="accent5">
                    <a:lumMod val="50000"/>
                  </a:schemeClr>
                </a:solidFill>
              </a:rPr>
              <a:t>usage</a:t>
            </a:r>
            <a:r>
              <a:rPr lang="en-US" sz="2400" dirty="0">
                <a:solidFill>
                  <a:schemeClr val="accent5">
                    <a:lumMod val="50000"/>
                  </a:schemeClr>
                </a:solidFill>
              </a:rPr>
              <a:t> and </a:t>
            </a:r>
            <a:r>
              <a:rPr lang="en-US" sz="2400" b="1" dirty="0">
                <a:solidFill>
                  <a:schemeClr val="accent5">
                    <a:lumMod val="50000"/>
                  </a:schemeClr>
                </a:solidFill>
              </a:rPr>
              <a:t>importance</a:t>
            </a:r>
          </a:p>
          <a:p>
            <a:pPr marL="342900" indent="-342900">
              <a:buFont typeface="Arial" panose="020B0604020202020204" pitchFamily="34" charset="0"/>
              <a:buChar char="•"/>
            </a:pPr>
            <a:r>
              <a:rPr lang="en-US" sz="2400" dirty="0"/>
              <a:t>Huge </a:t>
            </a:r>
            <a:r>
              <a:rPr lang="en-US" sz="2400" b="1" dirty="0"/>
              <a:t>diversity </a:t>
            </a:r>
            <a:r>
              <a:rPr lang="en-US" sz="2400" dirty="0"/>
              <a:t>of information and perspectives</a:t>
            </a:r>
            <a:endParaRPr lang="en-US" sz="2400" dirty="0">
              <a:solidFill>
                <a:srgbClr val="C00000"/>
              </a:solidFill>
            </a:endParaRPr>
          </a:p>
          <a:p>
            <a:endParaRPr lang="en-US" sz="2400" dirty="0"/>
          </a:p>
          <a:p>
            <a:r>
              <a:rPr lang="en-US" sz="2400" dirty="0"/>
              <a:t>Social networks create </a:t>
            </a:r>
            <a:r>
              <a:rPr lang="en-US" sz="2400" b="1" dirty="0">
                <a:solidFill>
                  <a:srgbClr val="C00000"/>
                </a:solidFill>
              </a:rPr>
              <a:t>filter bubbles</a:t>
            </a:r>
          </a:p>
          <a:p>
            <a:pPr marL="342900" indent="-342900">
              <a:buFont typeface="Arial" panose="020B0604020202020204" pitchFamily="34" charset="0"/>
              <a:buChar char="•"/>
            </a:pPr>
            <a:r>
              <a:rPr lang="en-US" sz="2400" b="1" dirty="0"/>
              <a:t>Increased polarization</a:t>
            </a:r>
            <a:r>
              <a:rPr lang="en-US" sz="2400" dirty="0"/>
              <a:t> </a:t>
            </a:r>
            <a:br>
              <a:rPr lang="en-US" sz="2400" dirty="0"/>
            </a:br>
            <a:r>
              <a:rPr lang="en-US" sz="2400" dirty="0"/>
              <a:t>on many issues</a:t>
            </a:r>
          </a:p>
          <a:p>
            <a:pPr marL="342900" indent="-342900">
              <a:buFont typeface="Arial" panose="020B0604020202020204" pitchFamily="34" charset="0"/>
              <a:buChar char="•"/>
            </a:pPr>
            <a:r>
              <a:rPr lang="en-US" sz="2400" b="1" dirty="0"/>
              <a:t>Echo chambers</a:t>
            </a:r>
            <a:r>
              <a:rPr lang="en-US" sz="2400" dirty="0"/>
              <a:t> due to</a:t>
            </a:r>
            <a:br>
              <a:rPr lang="en-US" sz="2400" dirty="0"/>
            </a:br>
            <a:r>
              <a:rPr lang="en-US" sz="2400" dirty="0"/>
              <a:t>content recommendation</a:t>
            </a:r>
          </a:p>
        </p:txBody>
      </p:sp>
      <p:sp>
        <p:nvSpPr>
          <p:cNvPr id="3" name="Tijdelijke aanduiding voor tekst 2">
            <a:extLst>
              <a:ext uri="{FF2B5EF4-FFF2-40B4-BE49-F238E27FC236}">
                <a16:creationId xmlns:a16="http://schemas.microsoft.com/office/drawing/2014/main" id="{88161AF2-64B1-4CA9-A705-5623F02C68A9}"/>
              </a:ext>
            </a:extLst>
          </p:cNvPr>
          <p:cNvSpPr>
            <a:spLocks noGrp="1"/>
          </p:cNvSpPr>
          <p:nvPr>
            <p:ph type="body" sz="quarter" idx="11"/>
          </p:nvPr>
        </p:nvSpPr>
        <p:spPr>
          <a:xfrm>
            <a:off x="621792" y="2595359"/>
            <a:ext cx="6711696" cy="536406"/>
          </a:xfrm>
          <a:solidFill>
            <a:schemeClr val="bg2">
              <a:lumMod val="25000"/>
            </a:schemeClr>
          </a:solidFill>
        </p:spPr>
        <p:txBody>
          <a:bodyPr/>
          <a:lstStyle/>
          <a:p>
            <a:r>
              <a:rPr lang="en-US" sz="2800" u="none" dirty="0">
                <a:solidFill>
                  <a:schemeClr val="bg1"/>
                </a:solidFill>
              </a:rPr>
              <a:t>Paradox in social networks</a:t>
            </a:r>
            <a:endParaRPr lang="nl-BE" sz="2800" u="none" dirty="0">
              <a:solidFill>
                <a:schemeClr val="bg1"/>
              </a:solidFill>
            </a:endParaRPr>
          </a:p>
        </p:txBody>
      </p:sp>
      <p:sp>
        <p:nvSpPr>
          <p:cNvPr id="4" name="Tijdelijke aanduiding voor tekst 3">
            <a:extLst>
              <a:ext uri="{FF2B5EF4-FFF2-40B4-BE49-F238E27FC236}">
                <a16:creationId xmlns:a16="http://schemas.microsoft.com/office/drawing/2014/main" id="{4C1EC9E9-E93B-40A6-9863-3649AB0CACB2}"/>
              </a:ext>
            </a:extLst>
          </p:cNvPr>
          <p:cNvSpPr>
            <a:spLocks noGrp="1"/>
          </p:cNvSpPr>
          <p:nvPr>
            <p:ph type="body" sz="quarter" idx="20"/>
          </p:nvPr>
        </p:nvSpPr>
        <p:spPr>
          <a:xfrm>
            <a:off x="614892" y="7522130"/>
            <a:ext cx="6700308" cy="536406"/>
          </a:xfrm>
          <a:solidFill>
            <a:schemeClr val="bg2">
              <a:lumMod val="25000"/>
            </a:schemeClr>
          </a:solidFill>
        </p:spPr>
        <p:txBody>
          <a:bodyPr lIns="52249" tIns="52249" rIns="52249" bIns="52249" anchor="ctr" anchorCtr="0">
            <a:spAutoFit/>
          </a:bodyPr>
          <a:lstStyle/>
          <a:p>
            <a:r>
              <a:rPr lang="en-US" sz="2800" u="none" dirty="0">
                <a:solidFill>
                  <a:schemeClr val="bg1"/>
                </a:solidFill>
              </a:rPr>
              <a:t>Objectives</a:t>
            </a:r>
            <a:endParaRPr lang="nl-BE" sz="2800" u="none" dirty="0">
              <a:solidFill>
                <a:schemeClr val="bg1"/>
              </a:solidFill>
            </a:endParaRPr>
          </a:p>
        </p:txBody>
      </p:sp>
      <p:sp>
        <p:nvSpPr>
          <p:cNvPr id="6" name="Tijdelijke aanduiding voor tekst 5">
            <a:extLst>
              <a:ext uri="{FF2B5EF4-FFF2-40B4-BE49-F238E27FC236}">
                <a16:creationId xmlns:a16="http://schemas.microsoft.com/office/drawing/2014/main" id="{5081FF6F-478D-49B0-AFE8-8391B1F7FC8C}"/>
              </a:ext>
            </a:extLst>
          </p:cNvPr>
          <p:cNvSpPr>
            <a:spLocks noGrp="1"/>
          </p:cNvSpPr>
          <p:nvPr>
            <p:ph type="body" sz="quarter" idx="22"/>
          </p:nvPr>
        </p:nvSpPr>
        <p:spPr>
          <a:xfrm>
            <a:off x="7724776" y="2641659"/>
            <a:ext cx="6699250" cy="536406"/>
          </a:xfrm>
          <a:solidFill>
            <a:srgbClr val="242852">
              <a:alpha val="20000"/>
            </a:srgbClr>
          </a:solidFill>
        </p:spPr>
        <p:txBody>
          <a:bodyPr/>
          <a:lstStyle/>
          <a:p>
            <a:r>
              <a:rPr lang="en-US" sz="2800" u="none" dirty="0">
                <a:latin typeface="Times New Roman" panose="02020603050405020304" pitchFamily="18" charset="0"/>
                <a:cs typeface="Times New Roman" panose="02020603050405020304" pitchFamily="18" charset="0"/>
              </a:rPr>
              <a:t>Important concepts</a:t>
            </a:r>
            <a:endParaRPr lang="nl-BE" sz="2800" u="none" dirty="0">
              <a:latin typeface="Times New Roman" panose="02020603050405020304" pitchFamily="18" charset="0"/>
              <a:cs typeface="Times New Roman" panose="02020603050405020304" pitchFamily="18" charset="0"/>
            </a:endParaRPr>
          </a:p>
        </p:txBody>
      </p:sp>
      <p:sp>
        <p:nvSpPr>
          <p:cNvPr id="7" name="Tijdelijke aanduiding voor tekst 6">
            <a:extLst>
              <a:ext uri="{FF2B5EF4-FFF2-40B4-BE49-F238E27FC236}">
                <a16:creationId xmlns:a16="http://schemas.microsoft.com/office/drawing/2014/main" id="{6682890D-0146-4AA2-8F4D-70897CA82F3B}"/>
              </a:ext>
            </a:extLst>
          </p:cNvPr>
          <p:cNvSpPr>
            <a:spLocks noGrp="1"/>
          </p:cNvSpPr>
          <p:nvPr>
            <p:ph type="body" sz="quarter" idx="23"/>
          </p:nvPr>
        </p:nvSpPr>
        <p:spPr>
          <a:xfrm>
            <a:off x="14838893" y="3063162"/>
            <a:ext cx="6699249" cy="4695778"/>
          </a:xfrm>
        </p:spPr>
        <p:txBody>
          <a:bodyPr/>
          <a:lstStyle/>
          <a:p>
            <a:pPr algn="ctr"/>
            <a:r>
              <a:rPr lang="en-US" sz="2400" b="1" dirty="0"/>
              <a:t>Network administrator actor</a:t>
            </a:r>
          </a:p>
          <a:p>
            <a:pPr marL="342900" indent="-342900">
              <a:buFont typeface="Arial" panose="020B0604020202020204" pitchFamily="34" charset="0"/>
              <a:buChar char="•"/>
            </a:pPr>
            <a:r>
              <a:rPr lang="en-US" sz="2400" b="1" dirty="0"/>
              <a:t>Increase user engagement</a:t>
            </a:r>
            <a:r>
              <a:rPr lang="en-US" sz="2400" dirty="0"/>
              <a:t> via recommendations</a:t>
            </a:r>
          </a:p>
          <a:p>
            <a:pPr marL="342900" indent="-342900">
              <a:buFont typeface="Arial" panose="020B0604020202020204" pitchFamily="34" charset="0"/>
              <a:buChar char="•"/>
            </a:pPr>
            <a:r>
              <a:rPr lang="en-US" sz="2400" b="1" dirty="0"/>
              <a:t>Reduce disagreement</a:t>
            </a:r>
            <a:r>
              <a:rPr lang="en-US" sz="2400" dirty="0"/>
              <a:t> in FJ model by changing edge weights of graph, constraint by a factor </a:t>
            </a:r>
            <a:r>
              <a:rPr lang="el-GR" sz="2400" dirty="0"/>
              <a:t>ε</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Users see less content from other users with different opinions</a:t>
            </a:r>
          </a:p>
          <a:p>
            <a:pPr marL="342900" indent="-342900">
              <a:buFont typeface="Arial" panose="020B0604020202020204" pitchFamily="34" charset="0"/>
              <a:buChar char="•"/>
            </a:pPr>
            <a:endParaRPr lang="en-US" sz="1200" dirty="0"/>
          </a:p>
          <a:p>
            <a:pPr algn="ctr"/>
            <a:r>
              <a:rPr lang="en-US" sz="2400" b="1" dirty="0"/>
              <a:t>Intuition</a:t>
            </a:r>
          </a:p>
          <a:p>
            <a:pPr marL="342900" indent="-342900">
              <a:buFont typeface="Arial" panose="020B0604020202020204" pitchFamily="34" charset="0"/>
              <a:buChar char="•"/>
            </a:pPr>
            <a:r>
              <a:rPr lang="en-US" sz="2400" dirty="0"/>
              <a:t>Users maximize polarization plus disagreement</a:t>
            </a:r>
          </a:p>
          <a:p>
            <a:pPr marL="342900" indent="-342900">
              <a:buFont typeface="Arial" panose="020B0604020202020204" pitchFamily="34" charset="0"/>
              <a:buChar char="•"/>
            </a:pPr>
            <a:r>
              <a:rPr lang="en-US" sz="2400" dirty="0"/>
              <a:t>Network administrator minimized disagreement</a:t>
            </a:r>
          </a:p>
          <a:p>
            <a:pPr marL="342900" indent="-342900">
              <a:buFont typeface="Arial" panose="020B0604020202020204" pitchFamily="34" charset="0"/>
              <a:buChar char="•"/>
            </a:pPr>
            <a:r>
              <a:rPr lang="en-US" sz="2400" dirty="0"/>
              <a:t>Conclusion: </a:t>
            </a:r>
            <a:r>
              <a:rPr lang="en-US" sz="2400" b="1" dirty="0">
                <a:solidFill>
                  <a:srgbClr val="C00000"/>
                </a:solidFill>
              </a:rPr>
              <a:t>Polarization increases</a:t>
            </a:r>
            <a:endParaRPr lang="nl-BE" sz="2400" b="1" dirty="0">
              <a:solidFill>
                <a:srgbClr val="C00000"/>
              </a:solidFill>
            </a:endParaRPr>
          </a:p>
        </p:txBody>
      </p:sp>
      <p:sp>
        <p:nvSpPr>
          <p:cNvPr id="8" name="Tijdelijke aanduiding voor tekst 7">
            <a:extLst>
              <a:ext uri="{FF2B5EF4-FFF2-40B4-BE49-F238E27FC236}">
                <a16:creationId xmlns:a16="http://schemas.microsoft.com/office/drawing/2014/main" id="{D942B6E5-E153-4595-BFC0-4583B8C7AB61}"/>
              </a:ext>
            </a:extLst>
          </p:cNvPr>
          <p:cNvSpPr>
            <a:spLocks noGrp="1"/>
          </p:cNvSpPr>
          <p:nvPr>
            <p:ph type="body" sz="quarter" idx="24"/>
          </p:nvPr>
        </p:nvSpPr>
        <p:spPr>
          <a:xfrm>
            <a:off x="14833600" y="2595359"/>
            <a:ext cx="6705600" cy="536406"/>
          </a:xfrm>
          <a:solidFill>
            <a:schemeClr val="bg2">
              <a:lumMod val="25000"/>
            </a:schemeClr>
          </a:solidFill>
        </p:spPr>
        <p:txBody>
          <a:bodyPr lIns="52249" tIns="52249" rIns="52249" bIns="52249" anchor="ctr" anchorCtr="0">
            <a:spAutoFit/>
          </a:bodyPr>
          <a:lstStyle/>
          <a:p>
            <a:r>
              <a:rPr lang="en-US" sz="2800" u="none" dirty="0">
                <a:solidFill>
                  <a:schemeClr val="bg1"/>
                </a:solidFill>
              </a:rPr>
              <a:t>Emergence of filter bubbles</a:t>
            </a:r>
            <a:endParaRPr lang="nl-BE" sz="2800" u="none" dirty="0">
              <a:solidFill>
                <a:schemeClr val="bg1"/>
              </a:solidFill>
            </a:endParaRPr>
          </a:p>
        </p:txBody>
      </p:sp>
      <mc:AlternateContent xmlns:mc="http://schemas.openxmlformats.org/markup-compatibility/2006">
        <mc:Choice xmlns:a14="http://schemas.microsoft.com/office/drawing/2010/main" Requires="a14">
          <p:sp>
            <p:nvSpPr>
              <p:cNvPr id="15" name="Tijdelijke aanduiding voor tekst 14">
                <a:extLst>
                  <a:ext uri="{FF2B5EF4-FFF2-40B4-BE49-F238E27FC236}">
                    <a16:creationId xmlns:a16="http://schemas.microsoft.com/office/drawing/2014/main" id="{1A9C75A6-FFC3-49DE-9C7D-F43CC1C76D11}"/>
                  </a:ext>
                </a:extLst>
              </p:cNvPr>
              <p:cNvSpPr>
                <a:spLocks noGrp="1"/>
              </p:cNvSpPr>
              <p:nvPr>
                <p:ph type="body" sz="quarter" idx="96"/>
              </p:nvPr>
            </p:nvSpPr>
            <p:spPr>
              <a:xfrm>
                <a:off x="7728925" y="14135558"/>
                <a:ext cx="6704542" cy="1804282"/>
              </a:xfrm>
            </p:spPr>
            <p:txBody>
              <a:bodyPr/>
              <a:lstStyle/>
              <a:p>
                <a:pP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𝒛</m:t>
                          </m:r>
                        </m:e>
                        <m:sup>
                          <m:r>
                            <a:rPr lang="en-US" sz="3200" b="1" i="1" smtClean="0">
                              <a:latin typeface="Cambria Math" panose="02040503050406030204" pitchFamily="18" charset="0"/>
                            </a:rPr>
                            <m:t>∗</m:t>
                          </m:r>
                        </m:sup>
                      </m:sSup>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arg</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m</m:t>
                              </m:r>
                              <m:r>
                                <a:rPr lang="en-US" sz="3200" b="0" i="1" smtClean="0">
                                  <a:latin typeface="Cambria Math" panose="02040503050406030204" pitchFamily="18" charset="0"/>
                                </a:rPr>
                                <m:t>𝑎𝑥</m:t>
                              </m:r>
                            </m:e>
                            <m:lim>
                              <m:r>
                                <a:rPr lang="en-US" sz="3200" b="1" i="1" smtClean="0">
                                  <a:latin typeface="Cambria Math" panose="02040503050406030204" pitchFamily="18" charset="0"/>
                                </a:rPr>
                                <m:t>𝒛</m:t>
                              </m:r>
                            </m:lim>
                          </m:limLow>
                        </m:fName>
                        <m:e>
                          <m:sSub>
                            <m:sSubPr>
                              <m:ctrlPr>
                                <a:rPr lang="pt-BR" sz="3200" i="1">
                                  <a:latin typeface="Cambria Math" panose="02040503050406030204" pitchFamily="18" charset="0"/>
                                </a:rPr>
                              </m:ctrlPr>
                            </m:sSubPr>
                            <m:e>
                              <m:sSub>
                                <m:sSubPr>
                                  <m:ctrlPr>
                                    <a:rPr lang="pt-BR" sz="3200" i="1">
                                      <a:latin typeface="Cambria Math" panose="02040503050406030204" pitchFamily="18" charset="0"/>
                                    </a:rPr>
                                  </m:ctrlPr>
                                </m:sSubPr>
                                <m:e>
                                  <m:r>
                                    <a:rPr lang="pt-BR" sz="3200">
                                      <a:latin typeface="Cambria Math" panose="02040503050406030204" pitchFamily="18" charset="0"/>
                                    </a:rPr>
                                    <m:t>𝒫</m:t>
                                  </m:r>
                                </m:e>
                                <m:sub>
                                  <m:sSup>
                                    <m:sSupPr>
                                      <m:ctrlPr>
                                        <a:rPr lang="pt-BR" sz="3200" b="1" i="1">
                                          <a:latin typeface="Cambria Math" panose="02040503050406030204" pitchFamily="18" charset="0"/>
                                        </a:rPr>
                                      </m:ctrlPr>
                                    </m:sSupPr>
                                    <m:e>
                                      <m:r>
                                        <a:rPr lang="en-US" sz="3200" b="1" i="1">
                                          <a:latin typeface="Cambria Math" panose="02040503050406030204" pitchFamily="18" charset="0"/>
                                        </a:rPr>
                                        <m:t>𝒛</m:t>
                                      </m:r>
                                    </m:e>
                                    <m:sup>
                                      <m:r>
                                        <a:rPr lang="en-US" sz="3200" b="1" i="1">
                                          <a:latin typeface="Cambria Math" panose="02040503050406030204" pitchFamily="18" charset="0"/>
                                        </a:rPr>
                                        <m:t>∗</m:t>
                                      </m:r>
                                    </m:sup>
                                  </m:sSup>
                                </m:sub>
                              </m:sSub>
                              <m:r>
                                <a:rPr lang="en-US" sz="3200" i="1">
                                  <a:latin typeface="Cambria Math" panose="02040503050406030204" pitchFamily="18" charset="0"/>
                                </a:rPr>
                                <m:t>+</m:t>
                              </m:r>
                              <m:r>
                                <a:rPr lang="pt-BR" sz="3200">
                                  <a:latin typeface="Cambria Math" panose="02040503050406030204" pitchFamily="18" charset="0"/>
                                </a:rPr>
                                <m:t>𝒟</m:t>
                              </m:r>
                            </m:e>
                            <m:sub>
                              <m:r>
                                <a:rPr lang="en-US" sz="3200">
                                  <a:latin typeface="Cambria Math" panose="02040503050406030204" pitchFamily="18" charset="0"/>
                                </a:rPr>
                                <m:t>𝐺</m:t>
                              </m:r>
                              <m:r>
                                <a:rPr lang="en-US" sz="3200" smtClean="0">
                                  <a:latin typeface="Cambria Math" panose="02040503050406030204" pitchFamily="18" charset="0"/>
                                </a:rPr>
                                <m:t>,</m:t>
                              </m:r>
                              <m:r>
                                <a:rPr lang="en-US" sz="3200" b="1" i="1" smtClean="0">
                                  <a:latin typeface="Cambria Math" panose="02040503050406030204" pitchFamily="18" charset="0"/>
                                </a:rPr>
                                <m:t>𝐳</m:t>
                              </m:r>
                            </m:sub>
                          </m:sSub>
                        </m:e>
                      </m:func>
                    </m:oMath>
                  </m:oMathPara>
                </a14:m>
                <a:endParaRPr lang="en-US" sz="1100" dirty="0"/>
              </a:p>
              <a:p>
                <a:pPr algn="ctr"/>
                <a:r>
                  <a:rPr lang="en-US" sz="2400" dirty="0"/>
                  <a:t>Equilibrium solution in FJ dynamics model maximizes polarization &amp; disagreement</a:t>
                </a:r>
              </a:p>
            </p:txBody>
          </p:sp>
        </mc:Choice>
        <mc:Fallback>
          <p:sp>
            <p:nvSpPr>
              <p:cNvPr id="15" name="Tijdelijke aanduiding voor tekst 14">
                <a:extLst>
                  <a:ext uri="{FF2B5EF4-FFF2-40B4-BE49-F238E27FC236}">
                    <a16:creationId xmlns:a16="http://schemas.microsoft.com/office/drawing/2014/main" id="{1A9C75A6-FFC3-49DE-9C7D-F43CC1C76D11}"/>
                  </a:ext>
                </a:extLst>
              </p:cNvPr>
              <p:cNvSpPr>
                <a:spLocks noGrp="1" noRot="1" noChangeAspect="1" noMove="1" noResize="1" noEditPoints="1" noAdjustHandles="1" noChangeArrowheads="1" noChangeShapeType="1" noTextEdit="1"/>
              </p:cNvSpPr>
              <p:nvPr>
                <p:ph type="body" sz="quarter" idx="96"/>
              </p:nvPr>
            </p:nvSpPr>
            <p:spPr>
              <a:xfrm>
                <a:off x="7728925" y="14135558"/>
                <a:ext cx="6704542" cy="1804282"/>
              </a:xfrm>
              <a:blipFill>
                <a:blip r:embed="rId6"/>
                <a:stretch>
                  <a:fillRect b="-2365"/>
                </a:stretch>
              </a:blipFill>
            </p:spPr>
            <p:txBody>
              <a:bodyPr/>
              <a:lstStyle/>
              <a:p>
                <a:r>
                  <a:rPr lang="nl-BE">
                    <a:noFill/>
                  </a:rPr>
                  <a:t> </a:t>
                </a:r>
              </a:p>
            </p:txBody>
          </p:sp>
        </mc:Fallback>
      </mc:AlternateContent>
      <p:sp>
        <p:nvSpPr>
          <p:cNvPr id="16" name="Tijdelijke aanduiding voor tekst 15">
            <a:extLst>
              <a:ext uri="{FF2B5EF4-FFF2-40B4-BE49-F238E27FC236}">
                <a16:creationId xmlns:a16="http://schemas.microsoft.com/office/drawing/2014/main" id="{BA0DD6AA-D651-4478-BE49-E11B9BC78370}"/>
              </a:ext>
            </a:extLst>
          </p:cNvPr>
          <p:cNvSpPr>
            <a:spLocks noGrp="1"/>
          </p:cNvSpPr>
          <p:nvPr>
            <p:ph type="body" sz="quarter" idx="150"/>
          </p:nvPr>
        </p:nvSpPr>
        <p:spPr/>
        <p:txBody>
          <a:bodyPr>
            <a:normAutofit fontScale="92500" lnSpcReduction="10000"/>
          </a:bodyPr>
          <a:lstStyle/>
          <a:p>
            <a:r>
              <a:rPr lang="en-US" dirty="0" err="1"/>
              <a:t>Utshav</a:t>
            </a:r>
            <a:r>
              <a:rPr lang="en-US" dirty="0"/>
              <a:t> Chitra &amp; Christopher </a:t>
            </a:r>
            <a:r>
              <a:rPr lang="en-US" dirty="0" err="1"/>
              <a:t>Musco</a:t>
            </a:r>
            <a:endParaRPr lang="en-US" dirty="0"/>
          </a:p>
          <a:p>
            <a:endParaRPr lang="nl-BE" dirty="0"/>
          </a:p>
        </p:txBody>
      </p:sp>
      <p:sp>
        <p:nvSpPr>
          <p:cNvPr id="17" name="Tijdelijke aanduiding voor tekst 16">
            <a:extLst>
              <a:ext uri="{FF2B5EF4-FFF2-40B4-BE49-F238E27FC236}">
                <a16:creationId xmlns:a16="http://schemas.microsoft.com/office/drawing/2014/main" id="{F99F3C6F-3623-4A98-A3A5-0DF08BB7134A}"/>
              </a:ext>
            </a:extLst>
          </p:cNvPr>
          <p:cNvSpPr>
            <a:spLocks noGrp="1"/>
          </p:cNvSpPr>
          <p:nvPr>
            <p:ph type="body" sz="quarter" idx="184"/>
          </p:nvPr>
        </p:nvSpPr>
        <p:spPr/>
        <p:txBody>
          <a:bodyPr>
            <a:normAutofit/>
          </a:bodyPr>
          <a:lstStyle/>
          <a:p>
            <a:r>
              <a:rPr lang="en-US" sz="2800" dirty="0">
                <a:latin typeface="Times New Roman" panose="02020603050405020304" pitchFamily="18" charset="0"/>
                <a:cs typeface="Times New Roman" panose="02020603050405020304" pitchFamily="18" charset="0"/>
              </a:rPr>
              <a:t>By Geert Goemaere and Darin Verheijke</a:t>
            </a:r>
            <a:r>
              <a:rPr lang="nl-BE" sz="2800" dirty="0">
                <a:latin typeface="Times New Roman" panose="02020603050405020304" pitchFamily="18" charset="0"/>
                <a:cs typeface="Times New Roman" panose="02020603050405020304" pitchFamily="18" charset="0"/>
              </a:rPr>
              <a:t> – University of </a:t>
            </a:r>
            <a:r>
              <a:rPr lang="nl-BE" sz="2800" dirty="0" err="1">
                <a:latin typeface="Times New Roman" panose="02020603050405020304" pitchFamily="18" charset="0"/>
                <a:cs typeface="Times New Roman" panose="02020603050405020304" pitchFamily="18" charset="0"/>
              </a:rPr>
              <a:t>Antwerp</a:t>
            </a:r>
            <a:endParaRPr lang="en-US" sz="2800" dirty="0">
              <a:latin typeface="Times New Roman" panose="02020603050405020304" pitchFamily="18" charset="0"/>
              <a:cs typeface="Times New Roman" panose="02020603050405020304" pitchFamily="18" charset="0"/>
            </a:endParaRPr>
          </a:p>
        </p:txBody>
      </p:sp>
      <p:sp>
        <p:nvSpPr>
          <p:cNvPr id="18" name="Tijdelijke aanduiding voor tekst 17">
            <a:extLst>
              <a:ext uri="{FF2B5EF4-FFF2-40B4-BE49-F238E27FC236}">
                <a16:creationId xmlns:a16="http://schemas.microsoft.com/office/drawing/2014/main" id="{2705C11A-0C48-414D-9990-22C7C105B902}"/>
              </a:ext>
            </a:extLst>
          </p:cNvPr>
          <p:cNvSpPr>
            <a:spLocks noGrp="1"/>
          </p:cNvSpPr>
          <p:nvPr>
            <p:ph type="body" sz="quarter" idx="185"/>
          </p:nvPr>
        </p:nvSpPr>
        <p:spPr>
          <a:xfrm>
            <a:off x="1444337" y="294732"/>
            <a:ext cx="26372126" cy="834414"/>
          </a:xfrm>
        </p:spPr>
        <p:txBody>
          <a:bodyPr>
            <a:normAutofit fontScale="92500" lnSpcReduction="20000"/>
          </a:bodyPr>
          <a:lstStyle/>
          <a:p>
            <a:r>
              <a:rPr lang="en-US" sz="6000" dirty="0">
                <a:latin typeface="Times New Roman" panose="02020603050405020304" pitchFamily="18" charset="0"/>
                <a:cs typeface="Times New Roman" panose="02020603050405020304" pitchFamily="18" charset="0"/>
              </a:rPr>
              <a:t>Understanding filter bubbles and polarization in social networks</a:t>
            </a:r>
          </a:p>
          <a:p>
            <a:endParaRPr lang="nl-BE" sz="5400" dirty="0"/>
          </a:p>
        </p:txBody>
      </p:sp>
      <p:pic>
        <p:nvPicPr>
          <p:cNvPr id="36" name="Picture 2">
            <a:extLst>
              <a:ext uri="{FF2B5EF4-FFF2-40B4-BE49-F238E27FC236}">
                <a16:creationId xmlns:a16="http://schemas.microsoft.com/office/drawing/2014/main" id="{C6AC2E2F-E43D-42FC-9715-77EE75C330E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831" t="20016" b="14335"/>
          <a:stretch/>
        </p:blipFill>
        <p:spPr bwMode="auto">
          <a:xfrm>
            <a:off x="-103910" y="439008"/>
            <a:ext cx="4204601" cy="1380120"/>
          </a:xfrm>
          <a:prstGeom prst="rect">
            <a:avLst/>
          </a:prstGeom>
          <a:noFill/>
          <a:extLst>
            <a:ext uri="{909E8E84-426E-40DD-AFC4-6F175D3DCCD1}">
              <a14:hiddenFill xmlns:a14="http://schemas.microsoft.com/office/drawing/2010/main">
                <a:solidFill>
                  <a:srgbClr val="FFFFFF"/>
                </a:solidFill>
              </a14:hiddenFill>
            </a:ext>
          </a:extLst>
        </p:spPr>
      </p:pic>
      <p:sp>
        <p:nvSpPr>
          <p:cNvPr id="37" name="Tijdelijke aanduiding voor tekst 3">
            <a:extLst>
              <a:ext uri="{FF2B5EF4-FFF2-40B4-BE49-F238E27FC236}">
                <a16:creationId xmlns:a16="http://schemas.microsoft.com/office/drawing/2014/main" id="{BF1B4F08-E23B-485A-9105-170F18954BD3}"/>
              </a:ext>
            </a:extLst>
          </p:cNvPr>
          <p:cNvSpPr txBox="1">
            <a:spLocks/>
          </p:cNvSpPr>
          <p:nvPr/>
        </p:nvSpPr>
        <p:spPr>
          <a:xfrm>
            <a:off x="622760" y="10462769"/>
            <a:ext cx="6700308" cy="536406"/>
          </a:xfrm>
          <a:prstGeom prst="rect">
            <a:avLst/>
          </a:prstGeom>
          <a:solidFill>
            <a:schemeClr val="bg2">
              <a:lumMod val="2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err="1">
                <a:solidFill>
                  <a:schemeClr val="bg1"/>
                </a:solidFill>
              </a:rPr>
              <a:t>Friedkin</a:t>
            </a:r>
            <a:r>
              <a:rPr lang="en-US" sz="2800" u="none" dirty="0">
                <a:solidFill>
                  <a:schemeClr val="bg1"/>
                </a:solidFill>
              </a:rPr>
              <a:t>-Johnsen dynamics model</a:t>
            </a:r>
            <a:endParaRPr lang="nl-BE" sz="2800" u="none" dirty="0">
              <a:solidFill>
                <a:schemeClr val="bg1"/>
              </a:solidFill>
            </a:endParaRPr>
          </a:p>
        </p:txBody>
      </p:sp>
      <p:sp>
        <p:nvSpPr>
          <p:cNvPr id="38" name="Tijdelijke aanduiding voor tekst 14">
            <a:extLst>
              <a:ext uri="{FF2B5EF4-FFF2-40B4-BE49-F238E27FC236}">
                <a16:creationId xmlns:a16="http://schemas.microsoft.com/office/drawing/2014/main" id="{996EEACF-5ECD-40C6-A861-E886C99524B2}"/>
              </a:ext>
            </a:extLst>
          </p:cNvPr>
          <p:cNvSpPr txBox="1">
            <a:spLocks/>
          </p:cNvSpPr>
          <p:nvPr/>
        </p:nvSpPr>
        <p:spPr>
          <a:xfrm>
            <a:off x="610658" y="10767820"/>
            <a:ext cx="6704542"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lvl="1" indent="0">
              <a:buNone/>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1248574" lvl="1" indent="-342900">
              <a:buFont typeface="Arial" panose="020B0604020202020204" pitchFamily="34" charset="0"/>
              <a:buChar char="•"/>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1" name="Tabel 10">
                <a:extLst>
                  <a:ext uri="{FF2B5EF4-FFF2-40B4-BE49-F238E27FC236}">
                    <a16:creationId xmlns:a16="http://schemas.microsoft.com/office/drawing/2014/main" id="{78E8B85F-4E1F-4035-9ECD-09F0085C4A6B}"/>
                  </a:ext>
                </a:extLst>
              </p:cNvPr>
              <p:cNvGraphicFramePr>
                <a:graphicFrameLocks noGrp="1"/>
              </p:cNvGraphicFramePr>
              <p:nvPr>
                <p:extLst>
                  <p:ext uri="{D42A27DB-BD31-4B8C-83A1-F6EECF244321}">
                    <p14:modId xmlns:p14="http://schemas.microsoft.com/office/powerpoint/2010/main" val="354613763"/>
                  </p:ext>
                </p:extLst>
              </p:nvPr>
            </p:nvGraphicFramePr>
            <p:xfrm>
              <a:off x="7715847" y="3134671"/>
              <a:ext cx="6730699" cy="4468840"/>
            </p:xfrm>
            <a:graphic>
              <a:graphicData uri="http://schemas.openxmlformats.org/drawingml/2006/table">
                <a:tbl>
                  <a:tblPr firstRow="1" bandRow="1">
                    <a:tableStyleId>{2D5ABB26-0587-4C30-8999-92F81FD0307C}</a:tableStyleId>
                  </a:tblPr>
                  <a:tblGrid>
                    <a:gridCol w="1983965">
                      <a:extLst>
                        <a:ext uri="{9D8B030D-6E8A-4147-A177-3AD203B41FA5}">
                          <a16:colId xmlns:a16="http://schemas.microsoft.com/office/drawing/2014/main" val="525672547"/>
                        </a:ext>
                      </a:extLst>
                    </a:gridCol>
                    <a:gridCol w="4746734">
                      <a:extLst>
                        <a:ext uri="{9D8B030D-6E8A-4147-A177-3AD203B41FA5}">
                          <a16:colId xmlns:a16="http://schemas.microsoft.com/office/drawing/2014/main" val="2807499271"/>
                        </a:ext>
                      </a:extLst>
                    </a:gridCol>
                  </a:tblGrid>
                  <a:tr h="845625">
                    <a:tc>
                      <a:txBody>
                        <a:bodyPr/>
                        <a:lstStyle/>
                        <a:p>
                          <a:pPr algn="ctr"/>
                          <a:r>
                            <a:rPr lang="en-US" sz="2400" b="0" i="1" u="sng" kern="1200" dirty="0">
                              <a:solidFill>
                                <a:schemeClr val="accent5">
                                  <a:lumMod val="50000"/>
                                </a:schemeClr>
                              </a:solidFill>
                            </a:rPr>
                            <a:t>Polarization</a:t>
                          </a:r>
                        </a:p>
                        <a:p>
                          <a:pPr/>
                          <a14:m>
                            <m:oMathPara xmlns:m="http://schemas.openxmlformats.org/officeDocument/2006/math">
                              <m:oMathParaPr>
                                <m:jc m:val="centerGroup"/>
                              </m:oMathParaPr>
                              <m:oMath xmlns:m="http://schemas.openxmlformats.org/officeDocument/2006/math">
                                <m:sSub>
                                  <m:sSubPr>
                                    <m:ctrlPr>
                                      <a:rPr lang="pt-BR" sz="4400" b="0" i="1" kern="1200" smtClean="0">
                                        <a:solidFill>
                                          <a:schemeClr val="accent5">
                                            <a:lumMod val="50000"/>
                                          </a:schemeClr>
                                        </a:solidFill>
                                        <a:latin typeface="Cambria Math" panose="02040503050406030204" pitchFamily="18" charset="0"/>
                                      </a:rPr>
                                    </m:ctrlPr>
                                  </m:sSubPr>
                                  <m:e>
                                    <m:r>
                                      <a:rPr lang="pt-BR" sz="4400" b="0" kern="1200" smtClean="0">
                                        <a:solidFill>
                                          <a:schemeClr val="accent5">
                                            <a:lumMod val="50000"/>
                                          </a:schemeClr>
                                        </a:solidFill>
                                        <a:latin typeface="Cambria Math" panose="02040503050406030204" pitchFamily="18" charset="0"/>
                                      </a:rPr>
                                      <m:t>𝒫</m:t>
                                    </m:r>
                                  </m:e>
                                  <m:sub>
                                    <m:r>
                                      <a:rPr lang="en-US" sz="4400" b="1" i="1" kern="1200" smtClean="0">
                                        <a:solidFill>
                                          <a:schemeClr val="accent5">
                                            <a:lumMod val="50000"/>
                                          </a:schemeClr>
                                        </a:solidFill>
                                        <a:latin typeface="Cambria Math" panose="02040503050406030204" pitchFamily="18" charset="0"/>
                                      </a:rPr>
                                      <m:t>𝐳</m:t>
                                    </m:r>
                                  </m:sub>
                                </m:sSub>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Variance of given set of opinions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oMath>
                          </a14:m>
                          <a:r>
                            <a:rPr lang="en-US" sz="2400" b="0" kern="1200" dirty="0">
                              <a:solidFill>
                                <a:schemeClr val="accent5">
                                  <a:lumMod val="50000"/>
                                </a:schemeClr>
                              </a:solidFill>
                            </a:rPr>
                            <a:t>)</a:t>
                          </a:r>
                          <a:endParaRPr lang="en-US" sz="2000" b="0" kern="12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nary>
                                  <m:naryPr>
                                    <m:chr m:val="∑"/>
                                    <m:ctrlPr>
                                      <a:rPr lang="pt-BR" sz="2400" b="0" i="1" kern="1200" smtClean="0">
                                        <a:solidFill>
                                          <a:schemeClr val="accent5">
                                            <a:lumMod val="50000"/>
                                          </a:schemeClr>
                                        </a:solidFill>
                                        <a:latin typeface="Cambria Math" panose="02040503050406030204" pitchFamily="18" charset="0"/>
                                      </a:rPr>
                                    </m:ctrlPr>
                                  </m:naryPr>
                                  <m:sub>
                                    <m:r>
                                      <m:rPr>
                                        <m:brk m:alnAt="23"/>
                                      </m:rPr>
                                      <a:rPr lang="en-US" sz="2400" b="0" kern="1200" smtClean="0">
                                        <a:solidFill>
                                          <a:schemeClr val="accent5">
                                            <a:lumMod val="50000"/>
                                          </a:schemeClr>
                                        </a:solidFill>
                                        <a:latin typeface="Cambria Math" panose="02040503050406030204" pitchFamily="18" charset="0"/>
                                      </a:rPr>
                                      <m:t>𝑖</m:t>
                                    </m:r>
                                    <m:r>
                                      <a:rPr lang="pt-BR"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1</m:t>
                                    </m:r>
                                  </m:sub>
                                  <m:sup>
                                    <m:r>
                                      <a:rPr lang="pt-BR" sz="2400" b="0" kern="1200" smtClean="0">
                                        <a:solidFill>
                                          <a:schemeClr val="accent5">
                                            <a:lumMod val="50000"/>
                                          </a:schemeClr>
                                        </a:solidFill>
                                        <a:latin typeface="Cambria Math" panose="02040503050406030204" pitchFamily="18" charset="0"/>
                                      </a:rPr>
                                      <m:t>𝑛</m:t>
                                    </m:r>
                                  </m:sup>
                                  <m:e>
                                    <m:sSup>
                                      <m:sSupPr>
                                        <m:ctrlPr>
                                          <a:rPr lang="pt-BR" sz="2400" b="0" i="1" kern="1200" smtClean="0">
                                            <a:solidFill>
                                              <a:schemeClr val="accent5">
                                                <a:lumMod val="50000"/>
                                              </a:schemeClr>
                                            </a:solidFill>
                                            <a:latin typeface="Cambria Math" panose="02040503050406030204" pitchFamily="18" charset="0"/>
                                          </a:rPr>
                                        </m:ctrlPr>
                                      </m:sSupPr>
                                      <m:e>
                                        <m:d>
                                          <m:dPr>
                                            <m:ctrlPr>
                                              <a:rPr lang="pt-BR" sz="2400" b="0" i="1" kern="1200" smtClean="0">
                                                <a:solidFill>
                                                  <a:schemeClr val="accent5">
                                                    <a:lumMod val="50000"/>
                                                  </a:schemeClr>
                                                </a:solidFill>
                                                <a:latin typeface="Cambria Math" panose="02040503050406030204" pitchFamily="18" charset="0"/>
                                              </a:rPr>
                                            </m:ctrlPr>
                                          </m:dPr>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 −</m:t>
                                            </m:r>
                                            <m:r>
                                              <a:rPr lang="en-US" sz="2400" b="0" kern="1200" smtClean="0">
                                                <a:solidFill>
                                                  <a:schemeClr val="accent5">
                                                    <a:lumMod val="50000"/>
                                                  </a:schemeClr>
                                                </a:solidFill>
                                                <a:latin typeface="Cambria Math" panose="02040503050406030204" pitchFamily="18" charset="0"/>
                                              </a:rPr>
                                              <m:t>𝑚𝑒𝑎𝑛</m:t>
                                            </m:r>
                                            <m:d>
                                              <m:dPr>
                                                <m:ctrlPr>
                                                  <a:rPr lang="en-US" sz="2400" b="0" i="1" kern="1200" smtClean="0">
                                                    <a:solidFill>
                                                      <a:schemeClr val="accent5">
                                                        <a:lumMod val="50000"/>
                                                      </a:schemeClr>
                                                    </a:solidFill>
                                                    <a:latin typeface="Cambria Math" panose="02040503050406030204" pitchFamily="18" charset="0"/>
                                                  </a:rPr>
                                                </m:ctrlPr>
                                              </m:dPr>
                                              <m:e>
                                                <m:r>
                                                  <a:rPr lang="en-US" sz="2400" b="1" i="1" kern="1200" smtClean="0">
                                                    <a:solidFill>
                                                      <a:schemeClr val="accent5">
                                                        <a:lumMod val="50000"/>
                                                      </a:schemeClr>
                                                    </a:solidFill>
                                                    <a:latin typeface="Cambria Math" panose="02040503050406030204" pitchFamily="18" charset="0"/>
                                                  </a:rPr>
                                                  <m:t>𝐳</m:t>
                                                </m:r>
                                              </m:e>
                                            </m:d>
                                          </m:e>
                                        </m:d>
                                      </m:e>
                                      <m:sup>
                                        <m:r>
                                          <a:rPr lang="en-US" sz="2400" b="0" kern="1200" smtClean="0">
                                            <a:solidFill>
                                              <a:schemeClr val="accent5">
                                                <a:lumMod val="50000"/>
                                              </a:schemeClr>
                                            </a:solidFill>
                                            <a:latin typeface="Cambria Math" panose="02040503050406030204" pitchFamily="18" charset="0"/>
                                          </a:rPr>
                                          <m:t>2</m:t>
                                        </m:r>
                                      </m:sup>
                                    </m:sSup>
                                  </m:e>
                                </m:nary>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979955">
                    <a:tc>
                      <a:txBody>
                        <a:bodyPr/>
                        <a:lstStyle/>
                        <a:p>
                          <a:pPr algn="ctr"/>
                          <a:r>
                            <a:rPr lang="en-US" sz="2400" b="0" i="1" u="sng" kern="1200" dirty="0">
                              <a:solidFill>
                                <a:schemeClr val="accent5">
                                  <a:lumMod val="50000"/>
                                </a:schemeClr>
                              </a:solidFill>
                            </a:rPr>
                            <a:t>Disagreement</a:t>
                          </a:r>
                        </a:p>
                        <a:p>
                          <a:pPr/>
                          <a14:m>
                            <m:oMathPara xmlns:m="http://schemas.openxmlformats.org/officeDocument/2006/math">
                              <m:oMathParaPr>
                                <m:jc m:val="centerGroup"/>
                              </m:oMathParaPr>
                              <m:oMath xmlns:m="http://schemas.openxmlformats.org/officeDocument/2006/math">
                                <m:sSub>
                                  <m:sSubPr>
                                    <m:ctrlPr>
                                      <a:rPr lang="pt-BR" sz="4400" b="0" i="1" kern="1200" smtClean="0">
                                        <a:solidFill>
                                          <a:schemeClr val="accent5">
                                            <a:lumMod val="50000"/>
                                          </a:schemeClr>
                                        </a:solidFill>
                                        <a:latin typeface="Cambria Math" panose="02040503050406030204" pitchFamily="18" charset="0"/>
                                      </a:rPr>
                                    </m:ctrlPr>
                                  </m:sSubPr>
                                  <m:e>
                                    <m:r>
                                      <a:rPr lang="pt-BR" sz="4400" b="0" kern="1200" smtClean="0">
                                        <a:solidFill>
                                          <a:schemeClr val="accent5">
                                            <a:lumMod val="50000"/>
                                          </a:schemeClr>
                                        </a:solidFill>
                                        <a:latin typeface="Cambria Math" panose="02040503050406030204" pitchFamily="18" charset="0"/>
                                      </a:rPr>
                                      <m:t>𝒟</m:t>
                                    </m:r>
                                  </m:e>
                                  <m:sub>
                                    <m:r>
                                      <a:rPr lang="en-US" sz="4400" b="0" kern="1200" smtClean="0">
                                        <a:solidFill>
                                          <a:schemeClr val="accent5">
                                            <a:lumMod val="50000"/>
                                          </a:schemeClr>
                                        </a:solidFill>
                                        <a:latin typeface="Cambria Math" panose="02040503050406030204" pitchFamily="18" charset="0"/>
                                      </a:rPr>
                                      <m:t>𝐺</m:t>
                                    </m:r>
                                    <m:r>
                                      <a:rPr lang="en-US" sz="4400" b="0" kern="1200" smtClean="0">
                                        <a:solidFill>
                                          <a:schemeClr val="accent5">
                                            <a:lumMod val="50000"/>
                                          </a:schemeClr>
                                        </a:solidFill>
                                        <a:latin typeface="Cambria Math" panose="02040503050406030204" pitchFamily="18" charset="0"/>
                                      </a:rPr>
                                      <m:t>,</m:t>
                                    </m:r>
                                    <m:r>
                                      <a:rPr lang="en-US" sz="4400" b="1" i="0" kern="1200" smtClean="0">
                                        <a:solidFill>
                                          <a:schemeClr val="accent5">
                                            <a:lumMod val="50000"/>
                                          </a:schemeClr>
                                        </a:solidFill>
                                        <a:latin typeface="Cambria Math" panose="02040503050406030204" pitchFamily="18" charset="0"/>
                                      </a:rPr>
                                      <m:t>𝐳</m:t>
                                    </m:r>
                                  </m:sub>
                                </m:sSub>
                              </m:oMath>
                            </m:oMathPara>
                          </a14:m>
                          <a:endParaRPr lang="nl-BE" sz="4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Misalignment between opinions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oMath>
                          </a14:m>
                          <a:r>
                            <a:rPr lang="en-US" sz="2400" b="0" kern="1200" dirty="0">
                              <a:solidFill>
                                <a:schemeClr val="accent5">
                                  <a:lumMod val="50000"/>
                                </a:schemeClr>
                              </a:solidFill>
                            </a:rPr>
                            <a:t>)</a:t>
                          </a:r>
                        </a:p>
                        <a:p>
                          <a:pPr marL="0" marR="0" lvl="0" indent="0" algn="ctr" defTabSz="267522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pt-BR" sz="2400" b="0" i="1" kern="1200" smtClean="0">
                                        <a:solidFill>
                                          <a:schemeClr val="accent5">
                                            <a:lumMod val="50000"/>
                                          </a:schemeClr>
                                        </a:solidFill>
                                        <a:latin typeface="Cambria Math" panose="02040503050406030204" pitchFamily="18" charset="0"/>
                                      </a:rPr>
                                    </m:ctrlPr>
                                  </m:fPr>
                                  <m:num>
                                    <m:r>
                                      <a:rPr lang="en-US" sz="2400" b="0" kern="1200" smtClean="0">
                                        <a:solidFill>
                                          <a:schemeClr val="accent5">
                                            <a:lumMod val="50000"/>
                                          </a:schemeClr>
                                        </a:solidFill>
                                        <a:latin typeface="Cambria Math" panose="02040503050406030204" pitchFamily="18" charset="0"/>
                                      </a:rPr>
                                      <m:t>1</m:t>
                                    </m:r>
                                  </m:num>
                                  <m:den>
                                    <m:r>
                                      <a:rPr lang="en-US" sz="2400" b="0" kern="1200" smtClean="0">
                                        <a:solidFill>
                                          <a:schemeClr val="accent5">
                                            <a:lumMod val="50000"/>
                                          </a:schemeClr>
                                        </a:solidFill>
                                        <a:latin typeface="Cambria Math" panose="02040503050406030204" pitchFamily="18" charset="0"/>
                                      </a:rPr>
                                      <m:t>2</m:t>
                                    </m:r>
                                  </m:den>
                                </m:f>
                                <m:nary>
                                  <m:naryPr>
                                    <m:chr m:val="∑"/>
                                    <m:ctrlPr>
                                      <a:rPr lang="pt-BR" sz="2400" b="0" i="1" kern="1200" smtClean="0">
                                        <a:solidFill>
                                          <a:schemeClr val="accent5">
                                            <a:lumMod val="50000"/>
                                          </a:schemeClr>
                                        </a:solidFill>
                                        <a:latin typeface="Cambria Math" panose="02040503050406030204" pitchFamily="18" charset="0"/>
                                      </a:rPr>
                                    </m:ctrlPr>
                                  </m:naryPr>
                                  <m:sub>
                                    <m:r>
                                      <m:rPr>
                                        <m:brk m:alnAt="23"/>
                                      </m:rPr>
                                      <a:rPr lang="en-US" sz="2400" b="0" kern="1200" smtClean="0">
                                        <a:solidFill>
                                          <a:schemeClr val="accent5">
                                            <a:lumMod val="50000"/>
                                          </a:schemeClr>
                                        </a:solidFill>
                                        <a:latin typeface="Cambria Math" panose="02040503050406030204" pitchFamily="18" charset="0"/>
                                      </a:rPr>
                                      <m:t>𝑖</m:t>
                                    </m:r>
                                    <m:r>
                                      <a:rPr lang="en-US" sz="2400" b="0" kern="1200" smtClean="0">
                                        <a:solidFill>
                                          <a:schemeClr val="accent5">
                                            <a:lumMod val="50000"/>
                                          </a:schemeClr>
                                        </a:solidFill>
                                        <a:latin typeface="Cambria Math" panose="02040503050406030204" pitchFamily="18" charset="0"/>
                                      </a:rPr>
                                      <m:t>=1</m:t>
                                    </m:r>
                                  </m:sub>
                                  <m:sup>
                                    <m:r>
                                      <a:rPr lang="en-US" sz="2400" b="0" kern="1200" smtClean="0">
                                        <a:solidFill>
                                          <a:schemeClr val="accent5">
                                            <a:lumMod val="50000"/>
                                          </a:schemeClr>
                                        </a:solidFill>
                                        <a:latin typeface="Cambria Math" panose="02040503050406030204" pitchFamily="18" charset="0"/>
                                      </a:rPr>
                                      <m:t>𝑛</m:t>
                                    </m:r>
                                  </m:sup>
                                  <m:e>
                                    <m:nary>
                                      <m:naryPr>
                                        <m:chr m:val="∑"/>
                                        <m:supHide m:val="on"/>
                                        <m:ctrlPr>
                                          <a:rPr lang="pt-BR" sz="2400" b="0" i="1" kern="1200" smtClean="0">
                                            <a:solidFill>
                                              <a:schemeClr val="accent5">
                                                <a:lumMod val="50000"/>
                                              </a:schemeClr>
                                            </a:solidFill>
                                            <a:latin typeface="Cambria Math" panose="02040503050406030204" pitchFamily="18" charset="0"/>
                                          </a:rPr>
                                        </m:ctrlPr>
                                      </m:naryPr>
                                      <m:sub>
                                        <m:r>
                                          <m:rPr>
                                            <m:brk m:alnAt="7"/>
                                          </m:rPr>
                                          <a:rPr lang="en-US" sz="2400" b="0" kern="1200" smtClean="0">
                                            <a:solidFill>
                                              <a:schemeClr val="accent5">
                                                <a:lumMod val="50000"/>
                                              </a:schemeClr>
                                            </a:solidFill>
                                            <a:latin typeface="Cambria Math" panose="02040503050406030204" pitchFamily="18" charset="0"/>
                                          </a:rPr>
                                          <m:t>𝑗</m:t>
                                        </m:r>
                                        <m:r>
                                          <a:rPr lang="en-US" sz="2400" b="0" kern="1200" smtClean="0">
                                            <a:solidFill>
                                              <a:schemeClr val="accent5">
                                                <a:lumMod val="50000"/>
                                              </a:schemeClr>
                                            </a:solidFill>
                                            <a:latin typeface="Cambria Math" panose="02040503050406030204" pitchFamily="18" charset="0"/>
                                          </a:rPr>
                                          <m:t>∈1,..,</m:t>
                                        </m:r>
                                        <m:r>
                                          <a:rPr lang="en-US" sz="2400" b="0" kern="1200" smtClean="0">
                                            <a:solidFill>
                                              <a:schemeClr val="accent5">
                                                <a:lumMod val="50000"/>
                                              </a:schemeClr>
                                            </a:solidFill>
                                            <a:latin typeface="Cambria Math" panose="02040503050406030204" pitchFamily="18" charset="0"/>
                                          </a:rPr>
                                          <m:t>𝑛</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𝑗</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𝑖</m:t>
                                        </m:r>
                                      </m:sub>
                                      <m:sup/>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𝑤</m:t>
                                            </m:r>
                                          </m:e>
                                          <m:sub>
                                            <m:r>
                                              <a:rPr lang="en-US" sz="2400" b="0" kern="1200" smtClean="0">
                                                <a:solidFill>
                                                  <a:schemeClr val="accent5">
                                                    <a:lumMod val="50000"/>
                                                  </a:schemeClr>
                                                </a:solidFill>
                                                <a:latin typeface="Cambria Math" panose="02040503050406030204" pitchFamily="18" charset="0"/>
                                              </a:rPr>
                                              <m:t>𝑖𝑗</m:t>
                                            </m:r>
                                          </m:sub>
                                        </m:sSub>
                                        <m:sSup>
                                          <m:sSupPr>
                                            <m:ctrlPr>
                                              <a:rPr lang="pt-BR" sz="2400" b="0" i="1" kern="1200" smtClean="0">
                                                <a:solidFill>
                                                  <a:schemeClr val="accent5">
                                                    <a:lumMod val="50000"/>
                                                  </a:schemeClr>
                                                </a:solidFill>
                                                <a:latin typeface="Cambria Math" panose="02040503050406030204" pitchFamily="18" charset="0"/>
                                              </a:rPr>
                                            </m:ctrlPr>
                                          </m:sSupPr>
                                          <m:e>
                                            <m:d>
                                              <m:dPr>
                                                <m:ctrlPr>
                                                  <a:rPr lang="pt-BR" sz="2400" b="0" i="1" kern="1200" smtClean="0">
                                                    <a:solidFill>
                                                      <a:schemeClr val="accent5">
                                                        <a:lumMod val="50000"/>
                                                      </a:schemeClr>
                                                    </a:solidFill>
                                                    <a:latin typeface="Cambria Math" panose="02040503050406030204" pitchFamily="18" charset="0"/>
                                                  </a:rPr>
                                                </m:ctrlPr>
                                              </m:dPr>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m:t>
                                                </m:r>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𝑗</m:t>
                                                    </m:r>
                                                  </m:sub>
                                                </m:sSub>
                                              </m:e>
                                            </m:d>
                                          </m:e>
                                          <m:sup>
                                            <m:r>
                                              <a:rPr lang="en-US" sz="2400" b="0" kern="1200" smtClean="0">
                                                <a:solidFill>
                                                  <a:schemeClr val="accent5">
                                                    <a:lumMod val="50000"/>
                                                  </a:schemeClr>
                                                </a:solidFill>
                                                <a:latin typeface="Cambria Math" panose="02040503050406030204" pitchFamily="18" charset="0"/>
                                              </a:rPr>
                                              <m:t>2</m:t>
                                            </m:r>
                                          </m:sup>
                                        </m:sSup>
                                      </m:e>
                                    </m:nary>
                                  </m:e>
                                </m:nary>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957654837"/>
                      </a:ext>
                    </a:extLst>
                  </a:tr>
                  <a:tr h="753711">
                    <a:tc>
                      <a:txBody>
                        <a:bodyPr/>
                        <a:lstStyle/>
                        <a:p>
                          <a:pPr algn="ctr"/>
                          <a:r>
                            <a:rPr lang="en-US" sz="2400" b="0" i="1" u="sng" kern="1200" dirty="0">
                              <a:solidFill>
                                <a:schemeClr val="accent5">
                                  <a:lumMod val="50000"/>
                                </a:schemeClr>
                              </a:solidFill>
                            </a:rPr>
                            <a:t>Internal</a:t>
                          </a:r>
                          <a:r>
                            <a:rPr lang="en-US" sz="2400" i="1" u="sng" dirty="0"/>
                            <a:t> </a:t>
                          </a:r>
                          <a:r>
                            <a:rPr lang="en-US" sz="2400" b="0" i="1" u="sng" kern="1200" dirty="0">
                              <a:solidFill>
                                <a:schemeClr val="accent5">
                                  <a:lumMod val="50000"/>
                                </a:schemeClr>
                              </a:solidFill>
                            </a:rPr>
                            <a:t>conflict</a:t>
                          </a:r>
                        </a:p>
                        <a:p>
                          <a:pPr/>
                          <a14:m>
                            <m:oMathPara xmlns:m="http://schemas.openxmlformats.org/officeDocument/2006/math">
                              <m:oMathParaPr>
                                <m:jc m:val="centerGroup"/>
                              </m:oMathParaPr>
                              <m:oMath xmlns:m="http://schemas.openxmlformats.org/officeDocument/2006/math">
                                <m:sSub>
                                  <m:sSubPr>
                                    <m:ctrlPr>
                                      <a:rPr lang="en-US" sz="4400" b="0" i="1" kern="1200" smtClean="0">
                                        <a:solidFill>
                                          <a:schemeClr val="accent5">
                                            <a:lumMod val="50000"/>
                                          </a:schemeClr>
                                        </a:solidFill>
                                        <a:latin typeface="Cambria Math" panose="02040503050406030204" pitchFamily="18" charset="0"/>
                                      </a:rPr>
                                    </m:ctrlPr>
                                  </m:sSubPr>
                                  <m:e>
                                    <m:r>
                                      <a:rPr lang="en-US" sz="4400" b="0" kern="1200" smtClean="0">
                                        <a:solidFill>
                                          <a:schemeClr val="accent5">
                                            <a:lumMod val="50000"/>
                                          </a:schemeClr>
                                        </a:solidFill>
                                        <a:latin typeface="Cambria Math" panose="02040503050406030204" pitchFamily="18" charset="0"/>
                                      </a:rPr>
                                      <m:t>𝐼</m:t>
                                    </m:r>
                                  </m:e>
                                  <m:sub>
                                    <m:r>
                                      <a:rPr lang="en-US" sz="4400" b="1" i="0" kern="1200" smtClean="0">
                                        <a:solidFill>
                                          <a:schemeClr val="accent5">
                                            <a:lumMod val="50000"/>
                                          </a:schemeClr>
                                        </a:solidFill>
                                        <a:latin typeface="Cambria Math" panose="02040503050406030204" pitchFamily="18" charset="0"/>
                                      </a:rPr>
                                      <m:t>𝐳</m:t>
                                    </m:r>
                                    <m:r>
                                      <a:rPr lang="en-US" sz="4400" b="0" kern="1200" smtClean="0">
                                        <a:solidFill>
                                          <a:schemeClr val="accent5">
                                            <a:lumMod val="50000"/>
                                          </a:schemeClr>
                                        </a:solidFill>
                                        <a:latin typeface="Cambria Math" panose="02040503050406030204" pitchFamily="18" charset="0"/>
                                      </a:rPr>
                                      <m:t>,</m:t>
                                    </m:r>
                                    <m:r>
                                      <a:rPr lang="en-US" sz="4400" b="1" i="0" kern="1200" smtClean="0">
                                        <a:solidFill>
                                          <a:schemeClr val="accent5">
                                            <a:lumMod val="50000"/>
                                          </a:schemeClr>
                                        </a:solidFill>
                                        <a:latin typeface="Cambria Math" panose="02040503050406030204" pitchFamily="18" charset="0"/>
                                      </a:rPr>
                                      <m:t>𝐬</m:t>
                                    </m:r>
                                  </m:sub>
                                </m:sSub>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Misalignment innate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𝑠</m:t>
                                  </m:r>
                                </m:e>
                                <m:sub>
                                  <m:r>
                                    <a:rPr lang="en-US" sz="2400" b="0" kern="1200" smtClean="0">
                                      <a:solidFill>
                                        <a:schemeClr val="accent5">
                                          <a:lumMod val="50000"/>
                                        </a:schemeClr>
                                      </a:solidFill>
                                      <a:latin typeface="Cambria Math" panose="02040503050406030204" pitchFamily="18" charset="0"/>
                                    </a:rPr>
                                    <m:t>𝑖</m:t>
                                  </m:r>
                                </m:sub>
                              </m:sSub>
                            </m:oMath>
                          </a14:m>
                          <a:r>
                            <a:rPr lang="en-US" sz="2400" b="0" kern="1200" dirty="0">
                              <a:solidFill>
                                <a:schemeClr val="accent5">
                                  <a:lumMod val="50000"/>
                                </a:schemeClr>
                              </a:solidFill>
                            </a:rPr>
                            <a:t>) and expressed opinion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oMath>
                          </a14:m>
                          <a:r>
                            <a:rPr lang="en-US" sz="2400" b="0" kern="1200" dirty="0">
                              <a:solidFill>
                                <a:schemeClr val="accent5">
                                  <a:lumMod val="50000"/>
                                </a:schemeClr>
                              </a:solidFill>
                            </a:rPr>
                            <a:t>)</a:t>
                          </a:r>
                          <a:endParaRPr lang="en-US" sz="2000" b="0" kern="1200" dirty="0">
                            <a:solidFill>
                              <a:schemeClr val="accent5">
                                <a:lumMod val="50000"/>
                              </a:schemeClr>
                            </a:solidFill>
                          </a:endParaRPr>
                        </a:p>
                        <a:p>
                          <a:pPr algn="ctr"/>
                          <a14:m>
                            <m:oMathPara xmlns:m="http://schemas.openxmlformats.org/officeDocument/2006/math">
                              <m:oMathParaPr>
                                <m:jc m:val="center"/>
                              </m:oMathParaPr>
                              <m:oMath xmlns:m="http://schemas.openxmlformats.org/officeDocument/2006/math">
                                <m:nary>
                                  <m:naryPr>
                                    <m:chr m:val="∑"/>
                                    <m:limLoc m:val="subSup"/>
                                    <m:ctrlPr>
                                      <a:rPr lang="en-US" sz="2400" b="0" i="1" kern="1200" smtClean="0">
                                        <a:solidFill>
                                          <a:schemeClr val="accent5">
                                            <a:lumMod val="50000"/>
                                          </a:schemeClr>
                                        </a:solidFill>
                                        <a:latin typeface="Cambria Math" panose="02040503050406030204" pitchFamily="18" charset="0"/>
                                      </a:rPr>
                                    </m:ctrlPr>
                                  </m:naryPr>
                                  <m:sub>
                                    <m:r>
                                      <m:rPr>
                                        <m:brk m:alnAt="25"/>
                                      </m:rPr>
                                      <a:rPr lang="en-US" sz="2400" b="0" kern="1200" smtClean="0">
                                        <a:solidFill>
                                          <a:schemeClr val="accent5">
                                            <a:lumMod val="50000"/>
                                          </a:schemeClr>
                                        </a:solidFill>
                                        <a:latin typeface="Cambria Math" panose="02040503050406030204" pitchFamily="18" charset="0"/>
                                      </a:rPr>
                                      <m:t>𝑖</m:t>
                                    </m:r>
                                    <m:r>
                                      <a:rPr lang="en-US" sz="2400" b="0" kern="1200" smtClean="0">
                                        <a:solidFill>
                                          <a:schemeClr val="accent5">
                                            <a:lumMod val="50000"/>
                                          </a:schemeClr>
                                        </a:solidFill>
                                        <a:latin typeface="Cambria Math" panose="02040503050406030204" pitchFamily="18" charset="0"/>
                                      </a:rPr>
                                      <m:t>=1</m:t>
                                    </m:r>
                                  </m:sub>
                                  <m:sup>
                                    <m:r>
                                      <a:rPr lang="en-US" sz="2400" b="0" kern="1200" smtClean="0">
                                        <a:solidFill>
                                          <a:schemeClr val="accent5">
                                            <a:lumMod val="50000"/>
                                          </a:schemeClr>
                                        </a:solidFill>
                                        <a:latin typeface="Cambria Math" panose="02040503050406030204" pitchFamily="18" charset="0"/>
                                      </a:rPr>
                                      <m:t>𝑛</m:t>
                                    </m:r>
                                  </m:sup>
                                  <m:e>
                                    <m:sSup>
                                      <m:sSupPr>
                                        <m:ctrlPr>
                                          <a:rPr lang="en-US" sz="2400" b="0" i="1" kern="1200" smtClean="0">
                                            <a:solidFill>
                                              <a:schemeClr val="accent5">
                                                <a:lumMod val="50000"/>
                                              </a:schemeClr>
                                            </a:solidFill>
                                            <a:latin typeface="Cambria Math" panose="02040503050406030204" pitchFamily="18" charset="0"/>
                                          </a:rPr>
                                        </m:ctrlPr>
                                      </m:sSupPr>
                                      <m:e>
                                        <m:d>
                                          <m:dPr>
                                            <m:ctrlPr>
                                              <a:rPr lang="en-US" sz="2400" b="0" i="1" kern="1200" smtClean="0">
                                                <a:solidFill>
                                                  <a:schemeClr val="accent5">
                                                    <a:lumMod val="50000"/>
                                                  </a:schemeClr>
                                                </a:solidFill>
                                                <a:latin typeface="Cambria Math" panose="02040503050406030204" pitchFamily="18" charset="0"/>
                                              </a:rPr>
                                            </m:ctrlPr>
                                          </m:dPr>
                                          <m:e>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m:t>
                                            </m:r>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𝑠</m:t>
                                                </m:r>
                                              </m:e>
                                              <m:sub>
                                                <m:r>
                                                  <a:rPr lang="en-US" sz="2400" b="0" kern="1200" smtClean="0">
                                                    <a:solidFill>
                                                      <a:schemeClr val="accent5">
                                                        <a:lumMod val="50000"/>
                                                      </a:schemeClr>
                                                    </a:solidFill>
                                                    <a:latin typeface="Cambria Math" panose="02040503050406030204" pitchFamily="18" charset="0"/>
                                                  </a:rPr>
                                                  <m:t>𝑖</m:t>
                                                </m:r>
                                              </m:sub>
                                            </m:sSub>
                                          </m:e>
                                        </m:d>
                                      </m:e>
                                      <m:sup>
                                        <m:r>
                                          <a:rPr lang="en-US" sz="2400" b="0" kern="1200" smtClean="0">
                                            <a:solidFill>
                                              <a:schemeClr val="accent5">
                                                <a:lumMod val="50000"/>
                                              </a:schemeClr>
                                            </a:solidFill>
                                            <a:latin typeface="Cambria Math" panose="02040503050406030204" pitchFamily="18" charset="0"/>
                                          </a:rPr>
                                          <m:t>2</m:t>
                                        </m:r>
                                      </m:sup>
                                    </m:sSup>
                                  </m:e>
                                </m:nary>
                              </m:oMath>
                            </m:oMathPara>
                          </a14:m>
                          <a:endParaRPr lang="en-US" sz="28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3563092955"/>
                      </a:ext>
                    </a:extLst>
                  </a:tr>
                </a:tbl>
              </a:graphicData>
            </a:graphic>
          </p:graphicFrame>
        </mc:Choice>
        <mc:Fallback>
          <p:graphicFrame>
            <p:nvGraphicFramePr>
              <p:cNvPr id="41" name="Tabel 10">
                <a:extLst>
                  <a:ext uri="{FF2B5EF4-FFF2-40B4-BE49-F238E27FC236}">
                    <a16:creationId xmlns:a16="http://schemas.microsoft.com/office/drawing/2014/main" id="{78E8B85F-4E1F-4035-9ECD-09F0085C4A6B}"/>
                  </a:ext>
                </a:extLst>
              </p:cNvPr>
              <p:cNvGraphicFramePr>
                <a:graphicFrameLocks noGrp="1"/>
              </p:cNvGraphicFramePr>
              <p:nvPr>
                <p:extLst>
                  <p:ext uri="{D42A27DB-BD31-4B8C-83A1-F6EECF244321}">
                    <p14:modId xmlns:p14="http://schemas.microsoft.com/office/powerpoint/2010/main" val="354613763"/>
                  </p:ext>
                </p:extLst>
              </p:nvPr>
            </p:nvGraphicFramePr>
            <p:xfrm>
              <a:off x="7715847" y="3134671"/>
              <a:ext cx="6730699" cy="4468840"/>
            </p:xfrm>
            <a:graphic>
              <a:graphicData uri="http://schemas.openxmlformats.org/drawingml/2006/table">
                <a:tbl>
                  <a:tblPr firstRow="1" bandRow="1">
                    <a:tableStyleId>{2D5ABB26-0587-4C30-8999-92F81FD0307C}</a:tableStyleId>
                  </a:tblPr>
                  <a:tblGrid>
                    <a:gridCol w="1983965">
                      <a:extLst>
                        <a:ext uri="{9D8B030D-6E8A-4147-A177-3AD203B41FA5}">
                          <a16:colId xmlns:a16="http://schemas.microsoft.com/office/drawing/2014/main" val="525672547"/>
                        </a:ext>
                      </a:extLst>
                    </a:gridCol>
                    <a:gridCol w="4746734">
                      <a:extLst>
                        <a:ext uri="{9D8B030D-6E8A-4147-A177-3AD203B41FA5}">
                          <a16:colId xmlns:a16="http://schemas.microsoft.com/office/drawing/2014/main" val="2807499271"/>
                        </a:ext>
                      </a:extLst>
                    </a:gridCol>
                  </a:tblGrid>
                  <a:tr h="1447174">
                    <a:tc>
                      <a:txBody>
                        <a:bodyPr/>
                        <a:lstStyle/>
                        <a:p>
                          <a:endParaRPr lang="nl-BE"/>
                        </a:p>
                      </a:txBody>
                      <a:tcPr marL="82940" marR="82940" marT="41470" marB="41470">
                        <a:blipFill>
                          <a:blip r:embed="rId8"/>
                          <a:stretch>
                            <a:fillRect t="-3361" r="-238957" b="-208403"/>
                          </a:stretch>
                        </a:blipFill>
                      </a:tcPr>
                    </a:tc>
                    <a:tc>
                      <a:txBody>
                        <a:bodyPr/>
                        <a:lstStyle/>
                        <a:p>
                          <a:endParaRPr lang="nl-BE"/>
                        </a:p>
                      </a:txBody>
                      <a:tcPr marL="82940" marR="82940" marT="41470" marB="41470">
                        <a:blipFill>
                          <a:blip r:embed="rId8"/>
                          <a:stretch>
                            <a:fillRect l="-41849" t="-3361" b="-208403"/>
                          </a:stretch>
                        </a:blipFill>
                      </a:tcPr>
                    </a:tc>
                    <a:extLst>
                      <a:ext uri="{0D108BD9-81ED-4DB2-BD59-A6C34878D82A}">
                        <a16:rowId xmlns:a16="http://schemas.microsoft.com/office/drawing/2014/main" val="2131681267"/>
                      </a:ext>
                    </a:extLst>
                  </a:tr>
                  <a:tr h="1488576">
                    <a:tc>
                      <a:txBody>
                        <a:bodyPr/>
                        <a:lstStyle/>
                        <a:p>
                          <a:endParaRPr lang="nl-BE"/>
                        </a:p>
                      </a:txBody>
                      <a:tcPr marL="82940" marR="82940" marT="41470" marB="41470">
                        <a:blipFill>
                          <a:blip r:embed="rId8"/>
                          <a:stretch>
                            <a:fillRect t="-100820" r="-238957" b="-103279"/>
                          </a:stretch>
                        </a:blipFill>
                      </a:tcPr>
                    </a:tc>
                    <a:tc>
                      <a:txBody>
                        <a:bodyPr/>
                        <a:lstStyle/>
                        <a:p>
                          <a:endParaRPr lang="nl-BE"/>
                        </a:p>
                      </a:txBody>
                      <a:tcPr marL="82940" marR="82940" marT="41470" marB="41470">
                        <a:blipFill>
                          <a:blip r:embed="rId8"/>
                          <a:stretch>
                            <a:fillRect l="-41849" t="-100820" b="-103279"/>
                          </a:stretch>
                        </a:blipFill>
                      </a:tcPr>
                    </a:tc>
                    <a:extLst>
                      <a:ext uri="{0D108BD9-81ED-4DB2-BD59-A6C34878D82A}">
                        <a16:rowId xmlns:a16="http://schemas.microsoft.com/office/drawing/2014/main" val="957654837"/>
                      </a:ext>
                    </a:extLst>
                  </a:tr>
                  <a:tr h="1533090">
                    <a:tc>
                      <a:txBody>
                        <a:bodyPr/>
                        <a:lstStyle/>
                        <a:p>
                          <a:endParaRPr lang="nl-BE"/>
                        </a:p>
                      </a:txBody>
                      <a:tcPr marL="82940" marR="82940" marT="41470" marB="41470">
                        <a:blipFill>
                          <a:blip r:embed="rId8"/>
                          <a:stretch>
                            <a:fillRect t="-194444" r="-238957"/>
                          </a:stretch>
                        </a:blipFill>
                      </a:tcPr>
                    </a:tc>
                    <a:tc>
                      <a:txBody>
                        <a:bodyPr/>
                        <a:lstStyle/>
                        <a:p>
                          <a:endParaRPr lang="nl-BE"/>
                        </a:p>
                      </a:txBody>
                      <a:tcPr marL="82940" marR="82940" marT="41470" marB="41470">
                        <a:blipFill>
                          <a:blip r:embed="rId8"/>
                          <a:stretch>
                            <a:fillRect l="-41849" t="-194444"/>
                          </a:stretch>
                        </a:blipFill>
                      </a:tcPr>
                    </a:tc>
                    <a:extLst>
                      <a:ext uri="{0D108BD9-81ED-4DB2-BD59-A6C34878D82A}">
                        <a16:rowId xmlns:a16="http://schemas.microsoft.com/office/drawing/2014/main" val="356309295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2" name="Tabel 10">
                <a:extLst>
                  <a:ext uri="{FF2B5EF4-FFF2-40B4-BE49-F238E27FC236}">
                    <a16:creationId xmlns:a16="http://schemas.microsoft.com/office/drawing/2014/main" id="{0FBDE8DC-5790-4FB8-8A31-1B65AE78A579}"/>
                  </a:ext>
                </a:extLst>
              </p:cNvPr>
              <p:cNvGraphicFramePr>
                <a:graphicFrameLocks noGrp="1"/>
              </p:cNvGraphicFramePr>
              <p:nvPr>
                <p:extLst>
                  <p:ext uri="{D42A27DB-BD31-4B8C-83A1-F6EECF244321}">
                    <p14:modId xmlns:p14="http://schemas.microsoft.com/office/powerpoint/2010/main" val="994939239"/>
                  </p:ext>
                </p:extLst>
              </p:nvPr>
            </p:nvGraphicFramePr>
            <p:xfrm>
              <a:off x="620719" y="10999430"/>
              <a:ext cx="6699249" cy="5039714"/>
            </p:xfrm>
            <a:graphic>
              <a:graphicData uri="http://schemas.openxmlformats.org/drawingml/2006/table">
                <a:tbl>
                  <a:tblPr firstRow="1" bandRow="1">
                    <a:tableStyleId>{2D5ABB26-0587-4C30-8999-92F81FD0307C}</a:tableStyleId>
                  </a:tblPr>
                  <a:tblGrid>
                    <a:gridCol w="2211281">
                      <a:extLst>
                        <a:ext uri="{9D8B030D-6E8A-4147-A177-3AD203B41FA5}">
                          <a16:colId xmlns:a16="http://schemas.microsoft.com/office/drawing/2014/main" val="525672547"/>
                        </a:ext>
                      </a:extLst>
                    </a:gridCol>
                    <a:gridCol w="4487968">
                      <a:extLst>
                        <a:ext uri="{9D8B030D-6E8A-4147-A177-3AD203B41FA5}">
                          <a16:colId xmlns:a16="http://schemas.microsoft.com/office/drawing/2014/main" val="2807499271"/>
                        </a:ext>
                      </a:extLst>
                    </a:gridCol>
                  </a:tblGrid>
                  <a:tr h="0">
                    <a:tc gridSpan="2">
                      <a:txBody>
                        <a:bodyPr/>
                        <a:lstStyle/>
                        <a:p>
                          <a:pPr algn="ctr"/>
                          <a:r>
                            <a:rPr lang="en-US" sz="2400" b="1" u="none" kern="1200" dirty="0">
                              <a:solidFill>
                                <a:schemeClr val="accent5">
                                  <a:lumMod val="50000"/>
                                </a:schemeClr>
                              </a:solidFill>
                            </a:rPr>
                            <a:t>FJ-dynamics model</a:t>
                          </a:r>
                        </a:p>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kern="1200" dirty="0">
                              <a:solidFill>
                                <a:schemeClr val="accent5">
                                  <a:lumMod val="50000"/>
                                </a:schemeClr>
                              </a:solidFill>
                            </a:rPr>
                            <a:t>Social network modeled as an undirected graph</a:t>
                          </a:r>
                        </a:p>
                        <a:p>
                          <a:pPr algn="ctr"/>
                          <a:r>
                            <a:rPr lang="en-US" sz="2400" b="0" kern="1200" dirty="0">
                              <a:solidFill>
                                <a:schemeClr val="accent5">
                                  <a:lumMod val="50000"/>
                                </a:schemeClr>
                              </a:solidFill>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B w="12700" cap="flat" cmpd="sng" algn="ctr">
                          <a:solidFill>
                            <a:schemeClr val="tx1"/>
                          </a:solidFill>
                          <a:prstDash val="solid"/>
                          <a:round/>
                          <a:headEnd type="none" w="med" len="med"/>
                          <a:tailEnd type="none" w="med" len="med"/>
                        </a:lnB>
                      </a:tcPr>
                    </a:tc>
                    <a:tc hMerge="1">
                      <a:txBody>
                        <a:bodyPr/>
                        <a:lstStyle/>
                        <a:p>
                          <a:pPr algn="ctr"/>
                          <a:r>
                            <a:rPr lang="en-US" sz="2400" b="0" kern="1200" dirty="0">
                              <a:solidFill>
                                <a:schemeClr val="accent5">
                                  <a:lumMod val="50000"/>
                                </a:schemeClr>
                              </a:solidFill>
                              <a:latin typeface="Times New Roman" panose="02020603050405020304" pitchFamily="18" charset="0"/>
                              <a:ea typeface="+mn-ea"/>
                              <a:cs typeface="Times New Roman" panose="02020603050405020304" pitchFamily="18" charset="0"/>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899557">
                    <a:tc>
                      <a:txBody>
                        <a:bodyPr/>
                        <a:lstStyle/>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i="1" u="sng" kern="1200" dirty="0">
                              <a:solidFill>
                                <a:schemeClr val="accent5">
                                  <a:lumMod val="50000"/>
                                </a:schemeClr>
                              </a:solidFill>
                            </a:rPr>
                            <a:t>Innate opinion</a:t>
                          </a:r>
                          <a:endParaRPr lang="en-US" sz="2400" b="0" i="1" kern="12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r>
                                  <a:rPr lang="en-US" sz="4400" b="1" i="1" kern="1200" smtClean="0">
                                    <a:solidFill>
                                      <a:schemeClr val="accent5">
                                        <a:lumMod val="50000"/>
                                      </a:schemeClr>
                                    </a:solidFill>
                                    <a:latin typeface="Cambria Math" panose="02040503050406030204" pitchFamily="18" charset="0"/>
                                  </a:rPr>
                                  <m:t>𝒔</m:t>
                                </m:r>
                              </m:oMath>
                            </m:oMathPara>
                          </a14:m>
                          <a:endParaRPr lang="en-US" sz="7200" b="1"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Individual opinion</a:t>
                          </a:r>
                        </a:p>
                        <a:p>
                          <a:pPr marL="0" lvl="0" indent="-431938">
                            <a:buFont typeface="Arial" panose="020B0604020202020204" pitchFamily="34" charset="0"/>
                            <a:buChar char="•"/>
                          </a:pPr>
                          <a:r>
                            <a:rPr lang="en-US" sz="2400" dirty="0">
                              <a:solidFill>
                                <a:schemeClr val="accent5">
                                  <a:lumMod val="50000"/>
                                </a:schemeClr>
                              </a:solidFill>
                            </a:rPr>
                            <a:t>doesn’t change over time</a:t>
                          </a:r>
                        </a:p>
                        <a:p>
                          <a:pPr marL="0" lvl="0" indent="-431938">
                            <a:buFont typeface="Arial" panose="020B0604020202020204" pitchFamily="34" charset="0"/>
                            <a:buChar char="•"/>
                          </a:pPr>
                          <a14:m>
                            <m:oMath xmlns:m="http://schemas.openxmlformats.org/officeDocument/2006/math">
                              <m:sSub>
                                <m:sSubPr>
                                  <m:ctrlPr>
                                    <a:rPr lang="en-US" sz="2400" i="1" smtClean="0">
                                      <a:solidFill>
                                        <a:schemeClr val="accent5">
                                          <a:lumMod val="50000"/>
                                        </a:schemeClr>
                                      </a:solidFill>
                                      <a:latin typeface="Cambria Math" panose="02040503050406030204" pitchFamily="18" charset="0"/>
                                    </a:rPr>
                                  </m:ctrlPr>
                                </m:sSubPr>
                                <m:e>
                                  <m:r>
                                    <a:rPr lang="en-US" sz="2400" b="0" i="1" smtClean="0">
                                      <a:solidFill>
                                        <a:schemeClr val="accent5">
                                          <a:lumMod val="50000"/>
                                        </a:schemeClr>
                                      </a:solidFill>
                                      <a:latin typeface="Cambria Math" panose="02040503050406030204" pitchFamily="18" charset="0"/>
                                    </a:rPr>
                                    <m:t>𝑠</m:t>
                                  </m:r>
                                </m:e>
                                <m:sub>
                                  <m:r>
                                    <a:rPr lang="en-US" sz="2400" b="0" i="1" smtClean="0">
                                      <a:solidFill>
                                        <a:schemeClr val="accent5">
                                          <a:lumMod val="50000"/>
                                        </a:schemeClr>
                                      </a:solidFill>
                                      <a:latin typeface="Cambria Math" panose="02040503050406030204" pitchFamily="18" charset="0"/>
                                    </a:rPr>
                                    <m:t>𝑖</m:t>
                                  </m:r>
                                </m:sub>
                              </m:sSub>
                              <m:r>
                                <a:rPr lang="en-US" sz="2400" smtClean="0">
                                  <a:solidFill>
                                    <a:schemeClr val="accent5">
                                      <a:lumMod val="50000"/>
                                    </a:schemeClr>
                                  </a:solidFill>
                                  <a:latin typeface="Cambria Math" panose="02040503050406030204" pitchFamily="18" charset="0"/>
                                </a:rPr>
                                <m:t>∈</m:t>
                              </m:r>
                              <m:d>
                                <m:dPr>
                                  <m:begChr m:val="["/>
                                  <m:endChr m:val="]"/>
                                  <m:ctrlPr>
                                    <a:rPr lang="en-US" sz="2400" i="1" smtClean="0">
                                      <a:solidFill>
                                        <a:schemeClr val="accent5">
                                          <a:lumMod val="50000"/>
                                        </a:schemeClr>
                                      </a:solidFill>
                                      <a:latin typeface="Cambria Math" panose="02040503050406030204" pitchFamily="18" charset="0"/>
                                    </a:rPr>
                                  </m:ctrlPr>
                                </m:dPr>
                                <m:e>
                                  <m:r>
                                    <a:rPr lang="en-US" sz="2400" b="0" i="1" smtClean="0">
                                      <a:solidFill>
                                        <a:schemeClr val="accent5">
                                          <a:lumMod val="50000"/>
                                        </a:schemeClr>
                                      </a:solidFill>
                                      <a:latin typeface="Cambria Math" panose="02040503050406030204" pitchFamily="18" charset="0"/>
                                    </a:rPr>
                                    <m:t>−1, 1</m:t>
                                  </m:r>
                                </m:e>
                              </m:d>
                            </m:oMath>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654837"/>
                      </a:ext>
                    </a:extLst>
                  </a:tr>
                  <a:tr h="753711">
                    <a:tc>
                      <a:txBody>
                        <a:bodyPr/>
                        <a:lstStyle/>
                        <a:p>
                          <a:pPr algn="ctr"/>
                          <a:r>
                            <a:rPr lang="en-US" sz="2400" b="0" i="1" u="sng" kern="1200" dirty="0">
                              <a:solidFill>
                                <a:schemeClr val="accent5">
                                  <a:lumMod val="50000"/>
                                </a:schemeClr>
                              </a:solidFill>
                            </a:rPr>
                            <a:t>Current opinion</a:t>
                          </a:r>
                          <a:endParaRPr lang="en-US" sz="2400" b="0" i="1" kern="12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r>
                                  <a:rPr lang="en-US" sz="4400" b="1" i="1" smtClean="0">
                                    <a:solidFill>
                                      <a:schemeClr val="accent5">
                                        <a:lumMod val="50000"/>
                                      </a:schemeClr>
                                    </a:solidFill>
                                    <a:latin typeface="Cambria Math" panose="02040503050406030204" pitchFamily="18" charset="0"/>
                                  </a:rPr>
                                  <m:t>𝒛</m:t>
                                </m:r>
                              </m:oMath>
                            </m:oMathPara>
                          </a14:m>
                          <a:endParaRPr lang="en-US" sz="4400" b="1"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Expressed opinion</a:t>
                          </a:r>
                        </a:p>
                        <a:p>
                          <a:pPr marL="0" lvl="0" indent="-431938">
                            <a:buFont typeface="Arial" panose="020B0604020202020204" pitchFamily="34" charset="0"/>
                            <a:buChar char="•"/>
                          </a:pPr>
                          <a:r>
                            <a:rPr lang="en-US" sz="2400" dirty="0">
                              <a:solidFill>
                                <a:schemeClr val="accent5">
                                  <a:lumMod val="50000"/>
                                </a:schemeClr>
                              </a:solidFill>
                            </a:rPr>
                            <a:t>Mean [own </a:t>
                          </a:r>
                          <a14:m>
                            <m:oMath xmlns:m="http://schemas.openxmlformats.org/officeDocument/2006/math">
                              <m:sSub>
                                <m:sSubPr>
                                  <m:ctrlPr>
                                    <a:rPr lang="en-US" sz="2400" i="1" smtClean="0">
                                      <a:solidFill>
                                        <a:schemeClr val="accent5">
                                          <a:lumMod val="50000"/>
                                        </a:schemeClr>
                                      </a:solidFill>
                                      <a:latin typeface="Cambria Math" panose="02040503050406030204" pitchFamily="18" charset="0"/>
                                    </a:rPr>
                                  </m:ctrlPr>
                                </m:sSubPr>
                                <m:e>
                                  <m:r>
                                    <a:rPr lang="en-US" sz="2400" b="0" i="1" smtClean="0">
                                      <a:solidFill>
                                        <a:schemeClr val="accent5">
                                          <a:lumMod val="50000"/>
                                        </a:schemeClr>
                                      </a:solidFill>
                                      <a:latin typeface="Cambria Math" panose="02040503050406030204" pitchFamily="18" charset="0"/>
                                    </a:rPr>
                                    <m:t>𝑠</m:t>
                                  </m:r>
                                </m:e>
                                <m:sub>
                                  <m:r>
                                    <a:rPr lang="en-US" sz="2400" b="0" i="1" smtClean="0">
                                      <a:solidFill>
                                        <a:schemeClr val="accent5">
                                          <a:lumMod val="50000"/>
                                        </a:schemeClr>
                                      </a:solidFill>
                                      <a:latin typeface="Cambria Math" panose="02040503050406030204" pitchFamily="18" charset="0"/>
                                    </a:rPr>
                                    <m:t>𝑖</m:t>
                                  </m:r>
                                </m:sub>
                              </m:sSub>
                              <m:r>
                                <a:rPr lang="en-US" sz="2400" b="0" i="1" smtClean="0">
                                  <a:solidFill>
                                    <a:schemeClr val="accent5">
                                      <a:lumMod val="50000"/>
                                    </a:schemeClr>
                                  </a:solidFill>
                                  <a:latin typeface="Cambria Math" panose="02040503050406030204" pitchFamily="18" charset="0"/>
                                </a:rPr>
                                <m:t>,</m:t>
                              </m:r>
                            </m:oMath>
                          </a14:m>
                          <a:r>
                            <a:rPr lang="en-US" sz="2400" dirty="0">
                              <a:solidFill>
                                <a:schemeClr val="accent5">
                                  <a:lumMod val="50000"/>
                                </a:schemeClr>
                              </a:solidFill>
                            </a:rPr>
                            <a:t> neighbor </a:t>
                          </a:r>
                          <a14:m>
                            <m:oMath xmlns:m="http://schemas.openxmlformats.org/officeDocument/2006/math">
                              <m:sSub>
                                <m:sSubPr>
                                  <m:ctrlPr>
                                    <a:rPr lang="en-US" sz="2400" i="1" smtClean="0">
                                      <a:solidFill>
                                        <a:schemeClr val="accent5">
                                          <a:lumMod val="50000"/>
                                        </a:schemeClr>
                                      </a:solidFill>
                                      <a:latin typeface="Cambria Math" panose="02040503050406030204" pitchFamily="18" charset="0"/>
                                    </a:rPr>
                                  </m:ctrlPr>
                                </m:sSubPr>
                                <m:e>
                                  <m:r>
                                    <a:rPr lang="en-US" sz="2400" b="0" i="1" smtClean="0">
                                      <a:solidFill>
                                        <a:schemeClr val="accent5">
                                          <a:lumMod val="50000"/>
                                        </a:schemeClr>
                                      </a:solidFill>
                                      <a:latin typeface="Cambria Math" panose="02040503050406030204" pitchFamily="18" charset="0"/>
                                    </a:rPr>
                                    <m:t>𝑧</m:t>
                                  </m:r>
                                </m:e>
                                <m:sub>
                                  <m:r>
                                    <a:rPr lang="en-US" sz="2400" b="0" i="1" smtClean="0">
                                      <a:solidFill>
                                        <a:schemeClr val="accent5">
                                          <a:lumMod val="50000"/>
                                        </a:schemeClr>
                                      </a:solidFill>
                                      <a:latin typeface="Cambria Math" panose="02040503050406030204" pitchFamily="18" charset="0"/>
                                    </a:rPr>
                                    <m:t>𝑗</m:t>
                                  </m:r>
                                  <m:r>
                                    <a:rPr lang="en-US" sz="2400" b="0" i="1" smtClean="0">
                                      <a:solidFill>
                                        <a:schemeClr val="accent5">
                                          <a:lumMod val="50000"/>
                                        </a:schemeClr>
                                      </a:solidFill>
                                      <a:latin typeface="Cambria Math" panose="02040503050406030204" pitchFamily="18" charset="0"/>
                                    </a:rPr>
                                    <m:t>≠</m:t>
                                  </m:r>
                                  <m:r>
                                    <a:rPr lang="en-US" sz="2400" b="0" i="1" smtClean="0">
                                      <a:solidFill>
                                        <a:schemeClr val="accent5">
                                          <a:lumMod val="50000"/>
                                        </a:schemeClr>
                                      </a:solidFill>
                                      <a:latin typeface="Cambria Math" panose="02040503050406030204" pitchFamily="18" charset="0"/>
                                    </a:rPr>
                                    <m:t>𝑖</m:t>
                                  </m:r>
                                </m:sub>
                              </m:sSub>
                            </m:oMath>
                          </a14:m>
                          <a:r>
                            <a:rPr lang="en-US" sz="2400" dirty="0">
                              <a:solidFill>
                                <a:schemeClr val="accent5">
                                  <a:lumMod val="50000"/>
                                </a:schemeClr>
                              </a:solidFill>
                            </a:rPr>
                            <a:t>]</a:t>
                          </a:r>
                        </a:p>
                        <a:p>
                          <a:pPr marL="0" lvl="0" indent="-431938">
                            <a:buFont typeface="Arial" panose="020B0604020202020204" pitchFamily="34" charset="0"/>
                            <a:buChar char="•"/>
                          </a:pPr>
                          <a14:m>
                            <m:oMath xmlns:m="http://schemas.openxmlformats.org/officeDocument/2006/math">
                              <m:sSub>
                                <m:sSubPr>
                                  <m:ctrlPr>
                                    <a:rPr lang="en-US" sz="2400" i="1" smtClean="0">
                                      <a:solidFill>
                                        <a:schemeClr val="accent5">
                                          <a:lumMod val="50000"/>
                                        </a:schemeClr>
                                      </a:solidFill>
                                      <a:latin typeface="Cambria Math" panose="02040503050406030204" pitchFamily="18" charset="0"/>
                                    </a:rPr>
                                  </m:ctrlPr>
                                </m:sSubPr>
                                <m:e>
                                  <m:r>
                                    <a:rPr lang="en-US" sz="2400" b="0" i="1" smtClean="0">
                                      <a:solidFill>
                                        <a:schemeClr val="accent5">
                                          <a:lumMod val="50000"/>
                                        </a:schemeClr>
                                      </a:solidFill>
                                      <a:latin typeface="Cambria Math" panose="02040503050406030204" pitchFamily="18" charset="0"/>
                                    </a:rPr>
                                    <m:t>𝑧</m:t>
                                  </m:r>
                                </m:e>
                                <m:sub>
                                  <m:r>
                                    <a:rPr lang="en-US" sz="2400" b="0" i="1" smtClean="0">
                                      <a:solidFill>
                                        <a:schemeClr val="accent5">
                                          <a:lumMod val="50000"/>
                                        </a:schemeClr>
                                      </a:solidFill>
                                      <a:latin typeface="Cambria Math" panose="02040503050406030204" pitchFamily="18" charset="0"/>
                                    </a:rPr>
                                    <m:t>𝑖</m:t>
                                  </m:r>
                                </m:sub>
                              </m:sSub>
                              <m:r>
                                <a:rPr lang="en-US" sz="2400" smtClean="0">
                                  <a:solidFill>
                                    <a:schemeClr val="accent5">
                                      <a:lumMod val="50000"/>
                                    </a:schemeClr>
                                  </a:solidFill>
                                  <a:latin typeface="Cambria Math" panose="02040503050406030204" pitchFamily="18" charset="0"/>
                                </a:rPr>
                                <m:t>∈</m:t>
                              </m:r>
                              <m:d>
                                <m:dPr>
                                  <m:begChr m:val="["/>
                                  <m:endChr m:val="]"/>
                                  <m:ctrlPr>
                                    <a:rPr lang="en-US" sz="2400" i="1" smtClean="0">
                                      <a:solidFill>
                                        <a:schemeClr val="accent5">
                                          <a:lumMod val="50000"/>
                                        </a:schemeClr>
                                      </a:solidFill>
                                      <a:latin typeface="Cambria Math" panose="02040503050406030204" pitchFamily="18" charset="0"/>
                                    </a:rPr>
                                  </m:ctrlPr>
                                </m:dPr>
                                <m:e>
                                  <m:r>
                                    <a:rPr lang="en-US" sz="2400" b="0" i="1" smtClean="0">
                                      <a:solidFill>
                                        <a:schemeClr val="accent5">
                                          <a:lumMod val="50000"/>
                                        </a:schemeClr>
                                      </a:solidFill>
                                      <a:latin typeface="Cambria Math" panose="02040503050406030204" pitchFamily="18" charset="0"/>
                                    </a:rPr>
                                    <m:t>−1, 1</m:t>
                                  </m:r>
                                </m:e>
                              </m:d>
                            </m:oMath>
                          </a14:m>
                          <a:endParaRPr lang="en-US" sz="28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92955"/>
                      </a:ext>
                    </a:extLst>
                  </a:tr>
                  <a:tr h="780737">
                    <a:tc>
                      <a:txBody>
                        <a:bodyPr/>
                        <a:lstStyle/>
                        <a:p>
                          <a:pPr algn="ctr"/>
                          <a:r>
                            <a:rPr lang="en-US" sz="2400" b="0" i="1" u="sng" kern="1200" dirty="0">
                              <a:solidFill>
                                <a:schemeClr val="accent5">
                                  <a:lumMod val="50000"/>
                                </a:schemeClr>
                              </a:solidFill>
                            </a:rPr>
                            <a:t>Equilibrium opinion</a:t>
                          </a:r>
                          <a:endParaRPr lang="en-US" sz="2400" b="0" i="1" kern="12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sSup>
                                  <m:sSupPr>
                                    <m:ctrlPr>
                                      <a:rPr lang="en-US" sz="4400" b="1" i="1" smtClean="0">
                                        <a:solidFill>
                                          <a:schemeClr val="accent5">
                                            <a:lumMod val="50000"/>
                                          </a:schemeClr>
                                        </a:solidFill>
                                        <a:latin typeface="Cambria Math" panose="02040503050406030204" pitchFamily="18" charset="0"/>
                                      </a:rPr>
                                    </m:ctrlPr>
                                  </m:sSupPr>
                                  <m:e>
                                    <m:r>
                                      <a:rPr lang="en-US" sz="4400" b="1" i="1" smtClean="0">
                                        <a:solidFill>
                                          <a:schemeClr val="accent5">
                                            <a:lumMod val="50000"/>
                                          </a:schemeClr>
                                        </a:solidFill>
                                        <a:latin typeface="Cambria Math" panose="02040503050406030204" pitchFamily="18" charset="0"/>
                                      </a:rPr>
                                      <m:t>𝒛</m:t>
                                    </m:r>
                                  </m:e>
                                  <m:sup>
                                    <m:r>
                                      <a:rPr lang="en-US" sz="4400" b="1" smtClean="0">
                                        <a:solidFill>
                                          <a:schemeClr val="accent5">
                                            <a:lumMod val="50000"/>
                                          </a:schemeClr>
                                        </a:solidFill>
                                        <a:latin typeface="Cambria Math" panose="02040503050406030204" pitchFamily="18" charset="0"/>
                                      </a:rPr>
                                      <m:t>∗</m:t>
                                    </m:r>
                                  </m:sup>
                                </m:sSup>
                              </m:oMath>
                            </m:oMathPara>
                          </a14:m>
                          <a:endParaRPr lang="en-US" sz="2400" b="0" kern="1200" baseline="300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FJ-model converges over time</a:t>
                          </a:r>
                        </a:p>
                        <a:p>
                          <a:pPr marL="0" lv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600" b="1" i="1" smtClean="0">
                                        <a:solidFill>
                                          <a:schemeClr val="accent5">
                                            <a:lumMod val="50000"/>
                                          </a:schemeClr>
                                        </a:solidFill>
                                        <a:latin typeface="Cambria Math" panose="02040503050406030204" pitchFamily="18" charset="0"/>
                                      </a:rPr>
                                    </m:ctrlPr>
                                  </m:sSupPr>
                                  <m:e>
                                    <m:r>
                                      <a:rPr lang="en-US" sz="3600" b="1" i="1" smtClean="0">
                                        <a:solidFill>
                                          <a:schemeClr val="accent5">
                                            <a:lumMod val="50000"/>
                                          </a:schemeClr>
                                        </a:solidFill>
                                        <a:latin typeface="Cambria Math" panose="02040503050406030204" pitchFamily="18" charset="0"/>
                                      </a:rPr>
                                      <m:t>𝒛</m:t>
                                    </m:r>
                                  </m:e>
                                  <m:sup>
                                    <m:r>
                                      <a:rPr lang="en-US" sz="3600" b="1" smtClean="0">
                                        <a:solidFill>
                                          <a:schemeClr val="accent5">
                                            <a:lumMod val="50000"/>
                                          </a:schemeClr>
                                        </a:solidFill>
                                        <a:latin typeface="Cambria Math" panose="02040503050406030204" pitchFamily="18" charset="0"/>
                                      </a:rPr>
                                      <m:t>∗</m:t>
                                    </m:r>
                                  </m:sup>
                                </m:sSup>
                                <m:r>
                                  <a:rPr lang="en-US" sz="3600" b="0" smtClean="0">
                                    <a:solidFill>
                                      <a:schemeClr val="accent5">
                                        <a:lumMod val="50000"/>
                                      </a:schemeClr>
                                    </a:solidFill>
                                    <a:latin typeface="Cambria Math" panose="02040503050406030204" pitchFamily="18" charset="0"/>
                                  </a:rPr>
                                  <m:t>= </m:t>
                                </m:r>
                                <m:func>
                                  <m:funcPr>
                                    <m:ctrlPr>
                                      <a:rPr lang="pt-BR" sz="3600" b="0" i="1" smtClean="0">
                                        <a:solidFill>
                                          <a:schemeClr val="accent5">
                                            <a:lumMod val="50000"/>
                                          </a:schemeClr>
                                        </a:solidFill>
                                        <a:latin typeface="Cambria Math" panose="02040503050406030204" pitchFamily="18" charset="0"/>
                                      </a:rPr>
                                    </m:ctrlPr>
                                  </m:funcPr>
                                  <m:fName>
                                    <m:limLow>
                                      <m:limLowPr>
                                        <m:ctrlPr>
                                          <a:rPr lang="pt-BR" sz="3600" b="0" i="1" smtClean="0">
                                            <a:solidFill>
                                              <a:schemeClr val="accent5">
                                                <a:lumMod val="50000"/>
                                              </a:schemeClr>
                                            </a:solidFill>
                                            <a:latin typeface="Cambria Math" panose="02040503050406030204" pitchFamily="18" charset="0"/>
                                          </a:rPr>
                                        </m:ctrlPr>
                                      </m:limLowPr>
                                      <m:e>
                                        <m:r>
                                          <m:rPr>
                                            <m:sty m:val="p"/>
                                          </m:rPr>
                                          <a:rPr lang="pt-BR" sz="3600" b="0" smtClean="0">
                                            <a:solidFill>
                                              <a:schemeClr val="accent5">
                                                <a:lumMod val="50000"/>
                                              </a:schemeClr>
                                            </a:solidFill>
                                            <a:latin typeface="Cambria Math" panose="02040503050406030204" pitchFamily="18" charset="0"/>
                                          </a:rPr>
                                          <m:t>lim</m:t>
                                        </m:r>
                                      </m:e>
                                      <m:lim>
                                        <m:r>
                                          <a:rPr lang="en-US" sz="3600" b="0" smtClean="0">
                                            <a:solidFill>
                                              <a:schemeClr val="accent5">
                                                <a:lumMod val="50000"/>
                                              </a:schemeClr>
                                            </a:solidFill>
                                            <a:latin typeface="Cambria Math" panose="02040503050406030204" pitchFamily="18" charset="0"/>
                                          </a:rPr>
                                          <m:t>𝑡</m:t>
                                        </m:r>
                                        <m:r>
                                          <a:rPr lang="pt-BR" sz="3600" b="0" smtClean="0">
                                            <a:solidFill>
                                              <a:schemeClr val="accent5">
                                                <a:lumMod val="50000"/>
                                              </a:schemeClr>
                                            </a:solidFill>
                                            <a:latin typeface="Cambria Math" panose="02040503050406030204" pitchFamily="18" charset="0"/>
                                          </a:rPr>
                                          <m:t>→∞</m:t>
                                        </m:r>
                                      </m:lim>
                                    </m:limLow>
                                  </m:fName>
                                  <m:e>
                                    <m:sSup>
                                      <m:sSupPr>
                                        <m:ctrlPr>
                                          <a:rPr lang="pt-BR" sz="3600" b="0" i="1" smtClean="0">
                                            <a:solidFill>
                                              <a:schemeClr val="accent5">
                                                <a:lumMod val="50000"/>
                                              </a:schemeClr>
                                            </a:solidFill>
                                            <a:latin typeface="Cambria Math" panose="02040503050406030204" pitchFamily="18" charset="0"/>
                                          </a:rPr>
                                        </m:ctrlPr>
                                      </m:sSupPr>
                                      <m:e>
                                        <m:r>
                                          <a:rPr lang="en-US" sz="3600" b="1" i="1" smtClean="0">
                                            <a:solidFill>
                                              <a:schemeClr val="accent5">
                                                <a:lumMod val="50000"/>
                                              </a:schemeClr>
                                            </a:solidFill>
                                            <a:latin typeface="Cambria Math" panose="02040503050406030204" pitchFamily="18" charset="0"/>
                                          </a:rPr>
                                          <m:t>𝐳</m:t>
                                        </m:r>
                                      </m:e>
                                      <m:sup>
                                        <m:d>
                                          <m:dPr>
                                            <m:ctrlPr>
                                              <a:rPr lang="pt-BR" sz="3600" b="0" i="1" smtClean="0">
                                                <a:solidFill>
                                                  <a:schemeClr val="accent5">
                                                    <a:lumMod val="50000"/>
                                                  </a:schemeClr>
                                                </a:solidFill>
                                                <a:latin typeface="Cambria Math" panose="02040503050406030204" pitchFamily="18" charset="0"/>
                                              </a:rPr>
                                            </m:ctrlPr>
                                          </m:dPr>
                                          <m:e>
                                            <m:r>
                                              <a:rPr lang="en-US" sz="3600" b="0" smtClean="0">
                                                <a:solidFill>
                                                  <a:schemeClr val="accent5">
                                                    <a:lumMod val="50000"/>
                                                  </a:schemeClr>
                                                </a:solidFill>
                                                <a:latin typeface="Cambria Math" panose="02040503050406030204" pitchFamily="18" charset="0"/>
                                              </a:rPr>
                                              <m:t>𝑡</m:t>
                                            </m:r>
                                          </m:e>
                                        </m:d>
                                      </m:sup>
                                    </m:sSup>
                                  </m:e>
                                </m:func>
                              </m:oMath>
                            </m:oMathPara>
                          </a14:m>
                          <a:endParaRPr lang="en-US" sz="36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569706"/>
                      </a:ext>
                    </a:extLst>
                  </a:tr>
                </a:tbl>
              </a:graphicData>
            </a:graphic>
          </p:graphicFrame>
        </mc:Choice>
        <mc:Fallback>
          <p:graphicFrame>
            <p:nvGraphicFramePr>
              <p:cNvPr id="42" name="Tabel 10">
                <a:extLst>
                  <a:ext uri="{FF2B5EF4-FFF2-40B4-BE49-F238E27FC236}">
                    <a16:creationId xmlns:a16="http://schemas.microsoft.com/office/drawing/2014/main" id="{0FBDE8DC-5790-4FB8-8A31-1B65AE78A579}"/>
                  </a:ext>
                </a:extLst>
              </p:cNvPr>
              <p:cNvGraphicFramePr>
                <a:graphicFrameLocks noGrp="1"/>
              </p:cNvGraphicFramePr>
              <p:nvPr>
                <p:extLst>
                  <p:ext uri="{D42A27DB-BD31-4B8C-83A1-F6EECF244321}">
                    <p14:modId xmlns:p14="http://schemas.microsoft.com/office/powerpoint/2010/main" val="994939239"/>
                  </p:ext>
                </p:extLst>
              </p:nvPr>
            </p:nvGraphicFramePr>
            <p:xfrm>
              <a:off x="620719" y="10999430"/>
              <a:ext cx="6699249" cy="5039714"/>
            </p:xfrm>
            <a:graphic>
              <a:graphicData uri="http://schemas.openxmlformats.org/drawingml/2006/table">
                <a:tbl>
                  <a:tblPr firstRow="1" bandRow="1">
                    <a:tableStyleId>{2D5ABB26-0587-4C30-8999-92F81FD0307C}</a:tableStyleId>
                  </a:tblPr>
                  <a:tblGrid>
                    <a:gridCol w="2211281">
                      <a:extLst>
                        <a:ext uri="{9D8B030D-6E8A-4147-A177-3AD203B41FA5}">
                          <a16:colId xmlns:a16="http://schemas.microsoft.com/office/drawing/2014/main" val="525672547"/>
                        </a:ext>
                      </a:extLst>
                    </a:gridCol>
                    <a:gridCol w="4487968">
                      <a:extLst>
                        <a:ext uri="{9D8B030D-6E8A-4147-A177-3AD203B41FA5}">
                          <a16:colId xmlns:a16="http://schemas.microsoft.com/office/drawing/2014/main" val="2807499271"/>
                        </a:ext>
                      </a:extLst>
                    </a:gridCol>
                  </a:tblGrid>
                  <a:tr h="1180220">
                    <a:tc gridSpan="2">
                      <a:txBody>
                        <a:bodyPr/>
                        <a:lstStyle/>
                        <a:p>
                          <a:pPr algn="ctr"/>
                          <a:r>
                            <a:rPr lang="en-US" sz="2400" b="1" u="none" kern="1200" dirty="0">
                              <a:solidFill>
                                <a:schemeClr val="accent5">
                                  <a:lumMod val="50000"/>
                                </a:schemeClr>
                              </a:solidFill>
                            </a:rPr>
                            <a:t>FJ-dynamics model</a:t>
                          </a:r>
                        </a:p>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kern="1200" dirty="0">
                              <a:solidFill>
                                <a:schemeClr val="accent5">
                                  <a:lumMod val="50000"/>
                                </a:schemeClr>
                              </a:solidFill>
                            </a:rPr>
                            <a:t>Social network modeled as an undirected graph</a:t>
                          </a:r>
                        </a:p>
                        <a:p>
                          <a:pPr algn="ctr"/>
                          <a:r>
                            <a:rPr lang="en-US" sz="2400" b="0" kern="1200" dirty="0">
                              <a:solidFill>
                                <a:schemeClr val="accent5">
                                  <a:lumMod val="50000"/>
                                </a:schemeClr>
                              </a:solidFill>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B w="12700" cap="flat" cmpd="sng" algn="ctr">
                          <a:solidFill>
                            <a:schemeClr val="tx1"/>
                          </a:solidFill>
                          <a:prstDash val="solid"/>
                          <a:round/>
                          <a:headEnd type="none" w="med" len="med"/>
                          <a:tailEnd type="none" w="med" len="med"/>
                        </a:lnB>
                      </a:tcPr>
                    </a:tc>
                    <a:tc hMerge="1">
                      <a:txBody>
                        <a:bodyPr/>
                        <a:lstStyle/>
                        <a:p>
                          <a:pPr algn="ctr"/>
                          <a:r>
                            <a:rPr lang="en-US" sz="2400" b="0" kern="1200" dirty="0">
                              <a:solidFill>
                                <a:schemeClr val="accent5">
                                  <a:lumMod val="50000"/>
                                </a:schemeClr>
                              </a:solidFill>
                              <a:latin typeface="Times New Roman" panose="02020603050405020304" pitchFamily="18" charset="0"/>
                              <a:ea typeface="+mn-ea"/>
                              <a:cs typeface="Times New Roman" panose="02020603050405020304" pitchFamily="18" charset="0"/>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1180220">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275" t="-104124" r="-203581" b="-227835"/>
                          </a:stretch>
                        </a:blipFill>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49389" t="-104124" r="-271" b="-227835"/>
                          </a:stretch>
                        </a:blipFill>
                      </a:tcPr>
                    </a:tc>
                    <a:extLst>
                      <a:ext uri="{0D108BD9-81ED-4DB2-BD59-A6C34878D82A}">
                        <a16:rowId xmlns:a16="http://schemas.microsoft.com/office/drawing/2014/main" val="957654837"/>
                      </a:ext>
                    </a:extLst>
                  </a:tr>
                  <a:tr h="1209684">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275" t="-198995" r="-203581" b="-122111"/>
                          </a:stretch>
                        </a:blipFill>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49389" t="-198995" r="-271" b="-122111"/>
                          </a:stretch>
                        </a:blipFill>
                      </a:tcPr>
                    </a:tc>
                    <a:extLst>
                      <a:ext uri="{0D108BD9-81ED-4DB2-BD59-A6C34878D82A}">
                        <a16:rowId xmlns:a16="http://schemas.microsoft.com/office/drawing/2014/main" val="3563092955"/>
                      </a:ext>
                    </a:extLst>
                  </a:tr>
                  <a:tr h="1469590">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275" t="-246888" r="-203581" b="-830"/>
                          </a:stretch>
                        </a:blipFill>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49389" t="-246888" r="-271" b="-830"/>
                          </a:stretch>
                        </a:blipFill>
                      </a:tcPr>
                    </a:tc>
                    <a:extLst>
                      <a:ext uri="{0D108BD9-81ED-4DB2-BD59-A6C34878D82A}">
                        <a16:rowId xmlns:a16="http://schemas.microsoft.com/office/drawing/2014/main" val="2632569706"/>
                      </a:ext>
                    </a:extLst>
                  </a:tr>
                </a:tbl>
              </a:graphicData>
            </a:graphic>
          </p:graphicFrame>
        </mc:Fallback>
      </mc:AlternateContent>
      <p:sp>
        <p:nvSpPr>
          <p:cNvPr id="47" name="Tijdelijke aanduiding voor tekst 14">
            <a:extLst>
              <a:ext uri="{FF2B5EF4-FFF2-40B4-BE49-F238E27FC236}">
                <a16:creationId xmlns:a16="http://schemas.microsoft.com/office/drawing/2014/main" id="{F75E9E90-6A88-4685-9365-B7D27C9AC7DB}"/>
              </a:ext>
            </a:extLst>
          </p:cNvPr>
          <p:cNvSpPr txBox="1">
            <a:spLocks/>
          </p:cNvSpPr>
          <p:nvPr/>
        </p:nvSpPr>
        <p:spPr>
          <a:xfrm>
            <a:off x="755190" y="8158871"/>
            <a:ext cx="6704542" cy="233205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itchFamily="34" charset="0"/>
              <a:buChar char="•"/>
            </a:pPr>
            <a:r>
              <a:rPr lang="en-US" sz="2400" dirty="0"/>
              <a:t>Model opinion formation in social networks</a:t>
            </a:r>
          </a:p>
          <a:p>
            <a:pPr marL="342900" indent="-342900">
              <a:buFont typeface="Arial" pitchFamily="34" charset="0"/>
              <a:buChar char="•"/>
            </a:pPr>
            <a:r>
              <a:rPr lang="en-US" sz="2400" dirty="0"/>
              <a:t>Explain how filter bubbles emerge</a:t>
            </a:r>
          </a:p>
          <a:p>
            <a:pPr marL="342900" indent="-342900">
              <a:buFont typeface="Arial" pitchFamily="34" charset="0"/>
              <a:buChar char="•"/>
            </a:pPr>
            <a:r>
              <a:rPr lang="en-US" sz="2400" dirty="0"/>
              <a:t>Demonstrate polarization on real-life Twitter networks and synthetically generated network</a:t>
            </a:r>
          </a:p>
          <a:p>
            <a:pPr marL="342900" indent="-342900">
              <a:buFont typeface="Arial" pitchFamily="34" charset="0"/>
              <a:buChar char="•"/>
            </a:pPr>
            <a:r>
              <a:rPr lang="en-US" sz="2400" dirty="0"/>
              <a:t>Demonstrate a remedy to polarization</a:t>
            </a:r>
          </a:p>
        </p:txBody>
      </p:sp>
      <p:sp>
        <p:nvSpPr>
          <p:cNvPr id="48" name="Tijdelijke aanduiding voor tekst 5">
            <a:extLst>
              <a:ext uri="{FF2B5EF4-FFF2-40B4-BE49-F238E27FC236}">
                <a16:creationId xmlns:a16="http://schemas.microsoft.com/office/drawing/2014/main" id="{8EE50AF5-9AC1-453A-8634-20ABA8649C36}"/>
              </a:ext>
            </a:extLst>
          </p:cNvPr>
          <p:cNvSpPr txBox="1">
            <a:spLocks/>
          </p:cNvSpPr>
          <p:nvPr/>
        </p:nvSpPr>
        <p:spPr>
          <a:xfrm>
            <a:off x="7715847" y="7778450"/>
            <a:ext cx="6699250" cy="536406"/>
          </a:xfrm>
          <a:prstGeom prst="rect">
            <a:avLst/>
          </a:prstGeom>
          <a:solidFill>
            <a:srgbClr val="242852">
              <a:alpha val="20000"/>
            </a:srgbClr>
          </a:solidFill>
        </p:spPr>
        <p:txBody>
          <a:bodyPr lIns="52249" tIns="52249" rIns="52249" bIns="52249" anchor="ctr" anchorCtr="0">
            <a:spAutoFit/>
          </a:bodyPr>
          <a:lstStyle>
            <a:lvl1pPr indent="0" algn="ctr" defTabSz="2675223">
              <a:spcBef>
                <a:spcPct val="20000"/>
              </a:spcBef>
              <a:buFont typeface="Arial" pitchFamily="34" charset="0"/>
              <a:buNone/>
              <a:defRPr sz="2800" b="1" u="none" baseline="0">
                <a:solidFill>
                  <a:schemeClr val="accent5">
                    <a:lumMod val="50000"/>
                  </a:schemeClr>
                </a:solidFill>
                <a:latin typeface="Times New Roman" panose="02020603050405020304" pitchFamily="18" charset="0"/>
                <a:cs typeface="Times New Roman" panose="02020603050405020304" pitchFamily="18" charset="0"/>
              </a:defRPr>
            </a:lvl1pPr>
            <a:lvl2pPr marL="2173619" indent="-836007" defTabSz="2675223">
              <a:spcBef>
                <a:spcPct val="20000"/>
              </a:spcBef>
              <a:buFont typeface="Arial" pitchFamily="34" charset="0"/>
              <a:buChar char="–"/>
              <a:defRPr sz="8214"/>
            </a:lvl2pPr>
            <a:lvl3pPr marL="3344029" indent="-668806" defTabSz="2675223">
              <a:spcBef>
                <a:spcPct val="20000"/>
              </a:spcBef>
              <a:buFont typeface="Arial" pitchFamily="34" charset="0"/>
              <a:buChar char="•"/>
              <a:defRPr sz="7040"/>
            </a:lvl3pPr>
            <a:lvl4pPr marL="4681641" indent="-668806" defTabSz="2675223">
              <a:spcBef>
                <a:spcPct val="20000"/>
              </a:spcBef>
              <a:buFont typeface="Arial" pitchFamily="34" charset="0"/>
              <a:buChar char="–"/>
              <a:defRPr sz="5867"/>
            </a:lvl4pPr>
            <a:lvl5pPr marL="6019252" indent="-668806" defTabSz="2675223">
              <a:spcBef>
                <a:spcPct val="20000"/>
              </a:spcBef>
              <a:buFont typeface="Arial" pitchFamily="34" charset="0"/>
              <a:buChar char="»"/>
              <a:defRPr sz="5867"/>
            </a:lvl5pPr>
            <a:lvl6pPr marL="7356863" indent="-668806" defTabSz="2675223">
              <a:spcBef>
                <a:spcPct val="20000"/>
              </a:spcBef>
              <a:buFont typeface="Arial" pitchFamily="34" charset="0"/>
              <a:buChar char="•"/>
              <a:defRPr sz="5867"/>
            </a:lvl6pPr>
            <a:lvl7pPr marL="8694474" indent="-668806" defTabSz="2675223">
              <a:spcBef>
                <a:spcPct val="20000"/>
              </a:spcBef>
              <a:buFont typeface="Arial" pitchFamily="34" charset="0"/>
              <a:buChar char="•"/>
              <a:defRPr sz="5867"/>
            </a:lvl7pPr>
            <a:lvl8pPr marL="10032086" indent="-668806" defTabSz="2675223">
              <a:spcBef>
                <a:spcPct val="20000"/>
              </a:spcBef>
              <a:buFont typeface="Arial" pitchFamily="34" charset="0"/>
              <a:buChar char="•"/>
              <a:defRPr sz="5867"/>
            </a:lvl8pPr>
            <a:lvl9pPr marL="11369697" indent="-668806" defTabSz="2675223">
              <a:spcBef>
                <a:spcPct val="20000"/>
              </a:spcBef>
              <a:buFont typeface="Arial" pitchFamily="34" charset="0"/>
              <a:buChar char="•"/>
              <a:defRPr sz="5867"/>
            </a:lvl9pPr>
          </a:lstStyle>
          <a:p>
            <a:r>
              <a:rPr lang="en-US" dirty="0"/>
              <a:t>FJ-dynamics update rule (*)</a:t>
            </a:r>
            <a:endParaRPr lang="nl-BE" dirty="0"/>
          </a:p>
        </p:txBody>
      </p:sp>
      <p:sp>
        <p:nvSpPr>
          <p:cNvPr id="49" name="Tijdelijke aanduiding voor tekst 5">
            <a:extLst>
              <a:ext uri="{FF2B5EF4-FFF2-40B4-BE49-F238E27FC236}">
                <a16:creationId xmlns:a16="http://schemas.microsoft.com/office/drawing/2014/main" id="{C5A70998-5BFD-4A8F-9449-F1C79F232F3F}"/>
              </a:ext>
            </a:extLst>
          </p:cNvPr>
          <p:cNvSpPr txBox="1">
            <a:spLocks/>
          </p:cNvSpPr>
          <p:nvPr/>
        </p:nvSpPr>
        <p:spPr>
          <a:xfrm>
            <a:off x="7715847" y="11026943"/>
            <a:ext cx="6699250" cy="536406"/>
          </a:xfrm>
          <a:prstGeom prst="rect">
            <a:avLst/>
          </a:prstGeom>
          <a:solidFill>
            <a:srgbClr val="242852">
              <a:alpha val="20000"/>
            </a:srgbClr>
          </a:solidFill>
        </p:spPr>
        <p:txBody>
          <a:bodyPr lIns="52249" tIns="52249" rIns="52249" bIns="52249" anchor="ctr" anchorCtr="0">
            <a:spAutoFit/>
          </a:bodyPr>
          <a:lstStyle>
            <a:defPPr>
              <a:defRPr lang="en-US"/>
            </a:defPPr>
            <a:lvl1pPr indent="0" algn="ctr" defTabSz="2675223">
              <a:spcBef>
                <a:spcPct val="20000"/>
              </a:spcBef>
              <a:buFont typeface="Arial" pitchFamily="34" charset="0"/>
              <a:buNone/>
              <a:defRPr sz="2800" b="1" u="none" baseline="0">
                <a:solidFill>
                  <a:schemeClr val="accent5">
                    <a:lumMod val="50000"/>
                  </a:schemeClr>
                </a:solidFill>
                <a:latin typeface="Times New Roman" panose="02020603050405020304" pitchFamily="18" charset="0"/>
                <a:cs typeface="Times New Roman" panose="02020603050405020304" pitchFamily="18" charset="0"/>
              </a:defRPr>
            </a:lvl1pPr>
            <a:lvl2pPr marL="2173619" indent="-836007" defTabSz="2675223">
              <a:spcBef>
                <a:spcPct val="20000"/>
              </a:spcBef>
              <a:buFont typeface="Arial" pitchFamily="34" charset="0"/>
              <a:buChar char="–"/>
              <a:defRPr sz="8214"/>
            </a:lvl2pPr>
            <a:lvl3pPr marL="3344029" indent="-668806" defTabSz="2675223">
              <a:spcBef>
                <a:spcPct val="20000"/>
              </a:spcBef>
              <a:buFont typeface="Arial" pitchFamily="34" charset="0"/>
              <a:buChar char="•"/>
              <a:defRPr sz="7040"/>
            </a:lvl3pPr>
            <a:lvl4pPr marL="4681641" indent="-668806" defTabSz="2675223">
              <a:spcBef>
                <a:spcPct val="20000"/>
              </a:spcBef>
              <a:buFont typeface="Arial" pitchFamily="34" charset="0"/>
              <a:buChar char="–"/>
              <a:defRPr sz="5867"/>
            </a:lvl4pPr>
            <a:lvl5pPr marL="6019252" indent="-668806" defTabSz="2675223">
              <a:spcBef>
                <a:spcPct val="20000"/>
              </a:spcBef>
              <a:buFont typeface="Arial" pitchFamily="34" charset="0"/>
              <a:buChar char="»"/>
              <a:defRPr sz="5867"/>
            </a:lvl5pPr>
            <a:lvl6pPr marL="7356863" indent="-668806" defTabSz="2675223">
              <a:spcBef>
                <a:spcPct val="20000"/>
              </a:spcBef>
              <a:buFont typeface="Arial" pitchFamily="34" charset="0"/>
              <a:buChar char="•"/>
              <a:defRPr sz="5867"/>
            </a:lvl6pPr>
            <a:lvl7pPr marL="8694474" indent="-668806" defTabSz="2675223">
              <a:spcBef>
                <a:spcPct val="20000"/>
              </a:spcBef>
              <a:buFont typeface="Arial" pitchFamily="34" charset="0"/>
              <a:buChar char="•"/>
              <a:defRPr sz="5867"/>
            </a:lvl7pPr>
            <a:lvl8pPr marL="10032086" indent="-668806" defTabSz="2675223">
              <a:spcBef>
                <a:spcPct val="20000"/>
              </a:spcBef>
              <a:buFont typeface="Arial" pitchFamily="34" charset="0"/>
              <a:buChar char="•"/>
              <a:defRPr sz="5867"/>
            </a:lvl8pPr>
            <a:lvl9pPr marL="11369697" indent="-668806" defTabSz="2675223">
              <a:spcBef>
                <a:spcPct val="20000"/>
              </a:spcBef>
              <a:buFont typeface="Arial" pitchFamily="34" charset="0"/>
              <a:buChar char="•"/>
              <a:defRPr sz="5867"/>
            </a:lvl9pPr>
          </a:lstStyle>
          <a:p>
            <a:r>
              <a:rPr lang="en-US" dirty="0"/>
              <a:t>Conservation law (**)</a:t>
            </a:r>
            <a:endParaRPr lang="nl-BE" dirty="0"/>
          </a:p>
        </p:txBody>
      </p:sp>
      <mc:AlternateContent xmlns:mc="http://schemas.openxmlformats.org/markup-compatibility/2006">
        <mc:Choice xmlns:a14="http://schemas.microsoft.com/office/drawing/2010/main" Requires="a14">
          <p:sp>
            <p:nvSpPr>
              <p:cNvPr id="50" name="Tijdelijke aanduiding voor tekst 14">
                <a:extLst>
                  <a:ext uri="{FF2B5EF4-FFF2-40B4-BE49-F238E27FC236}">
                    <a16:creationId xmlns:a16="http://schemas.microsoft.com/office/drawing/2014/main" id="{531F81C6-C26E-4F24-B550-71812300BB80}"/>
                  </a:ext>
                </a:extLst>
              </p:cNvPr>
              <p:cNvSpPr txBox="1">
                <a:spLocks/>
              </p:cNvSpPr>
              <p:nvPr/>
            </p:nvSpPr>
            <p:spPr>
              <a:xfrm>
                <a:off x="7742004" y="11563423"/>
                <a:ext cx="6704542" cy="180376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pt-BR" sz="3200" i="1" smtClean="0">
                              <a:latin typeface="Cambria Math" panose="02040503050406030204" pitchFamily="18" charset="0"/>
                            </a:rPr>
                          </m:ctrlPr>
                        </m:sSubPr>
                        <m:e>
                          <m:r>
                            <a:rPr lang="pt-BR" sz="3200">
                              <a:latin typeface="Cambria Math" panose="02040503050406030204" pitchFamily="18" charset="0"/>
                            </a:rPr>
                            <m:t>𝒫</m:t>
                          </m:r>
                        </m:e>
                        <m:sub>
                          <m:sSup>
                            <m:sSupPr>
                              <m:ctrlPr>
                                <a:rPr lang="pt-BR" sz="3200" b="1" i="1" smtClean="0">
                                  <a:latin typeface="Cambria Math" panose="02040503050406030204" pitchFamily="18" charset="0"/>
                                </a:rPr>
                              </m:ctrlPr>
                            </m:sSupPr>
                            <m:e>
                              <m:r>
                                <a:rPr lang="en-US" sz="3200" b="1" i="1" smtClean="0">
                                  <a:latin typeface="Cambria Math" panose="02040503050406030204" pitchFamily="18" charset="0"/>
                                </a:rPr>
                                <m:t>𝒛</m:t>
                              </m:r>
                            </m:e>
                            <m:sup>
                              <m:r>
                                <a:rPr lang="en-US" sz="3200" b="1" i="1" smtClean="0">
                                  <a:latin typeface="Cambria Math" panose="02040503050406030204" pitchFamily="18" charset="0"/>
                                </a:rPr>
                                <m:t>∗</m:t>
                              </m:r>
                            </m:sup>
                          </m:sSup>
                        </m:sub>
                      </m:sSub>
                      <m:r>
                        <a:rPr lang="en-US" sz="3200" b="0" i="1" smtClean="0">
                          <a:latin typeface="Cambria Math" panose="02040503050406030204" pitchFamily="18" charset="0"/>
                        </a:rPr>
                        <m:t>+</m:t>
                      </m:r>
                      <m:func>
                        <m:funcPr>
                          <m:ctrlPr>
                            <a:rPr lang="en-US" sz="3200" i="1" smtClean="0">
                              <a:latin typeface="Cambria Math" panose="02040503050406030204" pitchFamily="18" charset="0"/>
                            </a:rPr>
                          </m:ctrlPr>
                        </m:funcPr>
                        <m:fName>
                          <m:r>
                            <a:rPr lang="en-US" sz="3200" b="0" i="1" smtClean="0">
                              <a:latin typeface="Cambria Math" panose="02040503050406030204" pitchFamily="18" charset="0"/>
                            </a:rPr>
                            <m:t>2∙</m:t>
                          </m:r>
                        </m:fName>
                        <m:e>
                          <m:sSub>
                            <m:sSubPr>
                              <m:ctrlPr>
                                <a:rPr lang="pt-BR" sz="3200" i="1">
                                  <a:latin typeface="Cambria Math" panose="02040503050406030204" pitchFamily="18" charset="0"/>
                                </a:rPr>
                              </m:ctrlPr>
                            </m:sSubPr>
                            <m:e>
                              <m:r>
                                <a:rPr lang="pt-BR" sz="3200">
                                  <a:latin typeface="Cambria Math" panose="02040503050406030204" pitchFamily="18" charset="0"/>
                                </a:rPr>
                                <m:t>𝒟</m:t>
                              </m:r>
                            </m:e>
                            <m:sub>
                              <m:r>
                                <a:rPr lang="en-US" sz="3200">
                                  <a:latin typeface="Cambria Math" panose="02040503050406030204" pitchFamily="18" charset="0"/>
                                </a:rPr>
                                <m:t>𝐺</m:t>
                              </m:r>
                              <m:r>
                                <a:rPr lang="en-US" sz="3200">
                                  <a:latin typeface="Cambria Math" panose="02040503050406030204" pitchFamily="18" charset="0"/>
                                </a:rPr>
                                <m:t>,</m:t>
                              </m:r>
                              <m:r>
                                <a:rPr lang="en-US" sz="3200" b="1" i="0" smtClean="0">
                                  <a:latin typeface="Cambria Math" panose="02040503050406030204" pitchFamily="18" charset="0"/>
                                </a:rPr>
                                <m:t>𝐳</m:t>
                              </m:r>
                            </m:sub>
                          </m:sSub>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𝐼</m:t>
                              </m:r>
                            </m:e>
                            <m:sub>
                              <m:r>
                                <a:rPr lang="en-US" sz="3200" b="1" i="0" smtClean="0">
                                  <a:latin typeface="Cambria Math" panose="02040503050406030204" pitchFamily="18" charset="0"/>
                                </a:rPr>
                                <m:t>𝐳</m:t>
                              </m:r>
                              <m:r>
                                <a:rPr lang="en-US" sz="3200">
                                  <a:latin typeface="Cambria Math" panose="02040503050406030204" pitchFamily="18" charset="0"/>
                                </a:rPr>
                                <m:t>,</m:t>
                              </m:r>
                              <m:r>
                                <a:rPr lang="en-US" sz="3200" b="1" i="0" smtClean="0">
                                  <a:latin typeface="Cambria Math" panose="02040503050406030204" pitchFamily="18" charset="0"/>
                                </a:rPr>
                                <m:t>𝐬</m:t>
                              </m:r>
                            </m:sub>
                          </m:sSub>
                        </m:e>
                      </m:func>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𝒔</m:t>
                              </m:r>
                            </m:e>
                          </m:acc>
                        </m:e>
                        <m:sup>
                          <m:r>
                            <a:rPr lang="en-US" sz="3200" b="0" i="1" smtClean="0">
                              <a:latin typeface="Cambria Math" panose="02040503050406030204" pitchFamily="18" charset="0"/>
                            </a:rPr>
                            <m:t>𝑇</m:t>
                          </m:r>
                        </m:sup>
                      </m:sSup>
                      <m:r>
                        <a:rPr lang="en-US" sz="3200" i="1">
                          <a:latin typeface="Cambria Math" panose="02040503050406030204" pitchFamily="18" charset="0"/>
                        </a:rPr>
                        <m:t>∙</m:t>
                      </m:r>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𝒔</m:t>
                          </m:r>
                        </m:e>
                      </m:acc>
                    </m:oMath>
                  </m:oMathPara>
                </a14:m>
                <a:endParaRPr lang="en-US" sz="3200" b="1" dirty="0"/>
              </a:p>
              <a:p>
                <a:pPr algn="ctr"/>
                <a:endParaRPr lang="en-US" sz="1100" dirty="0"/>
              </a:p>
              <a:p>
                <a:pPr algn="ctr"/>
                <a:r>
                  <a:rPr lang="en-US" sz="2400" dirty="0"/>
                  <a:t>Valid for any graph with Laplacian L, innate opinions </a:t>
                </a:r>
                <a14:m>
                  <m:oMath xmlns:m="http://schemas.openxmlformats.org/officeDocument/2006/math">
                    <m:r>
                      <a:rPr lang="en-US" sz="2400" b="1" i="1" smtClean="0">
                        <a:solidFill>
                          <a:schemeClr val="accent5">
                            <a:lumMod val="50000"/>
                          </a:schemeClr>
                        </a:solidFill>
                        <a:latin typeface="Cambria Math" panose="02040503050406030204" pitchFamily="18" charset="0"/>
                      </a:rPr>
                      <m:t>𝐬</m:t>
                    </m:r>
                    <m:r>
                      <a:rPr lang="en-US" sz="2400" smtClean="0">
                        <a:solidFill>
                          <a:schemeClr val="accent5">
                            <a:lumMod val="50000"/>
                          </a:schemeClr>
                        </a:solidFill>
                        <a:latin typeface="Cambria Math" panose="02040503050406030204" pitchFamily="18" charset="0"/>
                      </a:rPr>
                      <m:t>∈</m:t>
                    </m:r>
                    <m:sSup>
                      <m:sSupPr>
                        <m:ctrlPr>
                          <a:rPr lang="en-US" sz="2400" i="1" smtClean="0">
                            <a:solidFill>
                              <a:schemeClr val="accent5">
                                <a:lumMod val="50000"/>
                              </a:schemeClr>
                            </a:solidFill>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a:latin typeface="Cambria Math" panose="02040503050406030204" pitchFamily="18" charset="0"/>
                              </a:rPr>
                              <m:t>−1,1</m:t>
                            </m:r>
                          </m:e>
                        </m:d>
                      </m:e>
                      <m:sup>
                        <m:r>
                          <a:rPr lang="en-US" sz="2400" b="0" i="1" smtClean="0">
                            <a:solidFill>
                              <a:schemeClr val="accent5">
                                <a:lumMod val="50000"/>
                              </a:schemeClr>
                            </a:solidFill>
                            <a:latin typeface="Cambria Math" panose="02040503050406030204" pitchFamily="18" charset="0"/>
                          </a:rPr>
                          <m:t>𝑛</m:t>
                        </m:r>
                      </m:sup>
                    </m:sSup>
                  </m:oMath>
                </a14:m>
                <a:r>
                  <a:rPr lang="en-US" sz="2400" dirty="0"/>
                  <a:t> and equilibrium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𝒛</m:t>
                        </m:r>
                      </m:e>
                      <m:sup>
                        <m:r>
                          <a:rPr lang="en-US" sz="2400" b="1" i="1">
                            <a:latin typeface="Cambria Math" panose="02040503050406030204" pitchFamily="18" charset="0"/>
                          </a:rPr>
                          <m:t>∗</m:t>
                        </m:r>
                      </m:sup>
                    </m:sSup>
                  </m:oMath>
                </a14:m>
                <a:endParaRPr lang="en-US" sz="2400" b="1" dirty="0"/>
              </a:p>
            </p:txBody>
          </p:sp>
        </mc:Choice>
        <mc:Fallback>
          <p:sp>
            <p:nvSpPr>
              <p:cNvPr id="50" name="Tijdelijke aanduiding voor tekst 14">
                <a:extLst>
                  <a:ext uri="{FF2B5EF4-FFF2-40B4-BE49-F238E27FC236}">
                    <a16:creationId xmlns:a16="http://schemas.microsoft.com/office/drawing/2014/main" id="{531F81C6-C26E-4F24-B550-71812300BB80}"/>
                  </a:ext>
                </a:extLst>
              </p:cNvPr>
              <p:cNvSpPr txBox="1">
                <a:spLocks noRot="1" noChangeAspect="1" noMove="1" noResize="1" noEditPoints="1" noAdjustHandles="1" noChangeArrowheads="1" noChangeShapeType="1" noTextEdit="1"/>
              </p:cNvSpPr>
              <p:nvPr/>
            </p:nvSpPr>
            <p:spPr>
              <a:xfrm>
                <a:off x="7742004" y="11563423"/>
                <a:ext cx="6704542" cy="1803769"/>
              </a:xfrm>
              <a:prstGeom prst="rect">
                <a:avLst/>
              </a:prstGeom>
              <a:blipFill>
                <a:blip r:embed="rId10"/>
                <a:stretch>
                  <a:fillRect b="-2027"/>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51" name="Tijdelijke aanduiding voor tekst 14">
                <a:extLst>
                  <a:ext uri="{FF2B5EF4-FFF2-40B4-BE49-F238E27FC236}">
                    <a16:creationId xmlns:a16="http://schemas.microsoft.com/office/drawing/2014/main" id="{DEACF6D1-4DB8-4C76-9A0D-FA8722212DD3}"/>
                  </a:ext>
                </a:extLst>
              </p:cNvPr>
              <p:cNvSpPr txBox="1">
                <a:spLocks/>
              </p:cNvSpPr>
              <p:nvPr/>
            </p:nvSpPr>
            <p:spPr>
              <a:xfrm>
                <a:off x="7731573" y="8322668"/>
                <a:ext cx="6704542" cy="269067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1" i="1" smtClean="0">
                              <a:latin typeface="Cambria Math" panose="02040503050406030204" pitchFamily="18" charset="0"/>
                            </a:rPr>
                            <m:t>𝒛</m:t>
                          </m:r>
                        </m:e>
                        <m:sup>
                          <m:r>
                            <a:rPr lang="en-US" sz="3200" b="1" i="1" smtClean="0">
                              <a:latin typeface="Cambria Math" panose="02040503050406030204" pitchFamily="18" charset="0"/>
                            </a:rPr>
                            <m:t>∗</m:t>
                          </m:r>
                        </m:sup>
                      </m:sSup>
                      <m:r>
                        <a:rPr lang="en-US" sz="3200" i="1" smtClean="0">
                          <a:latin typeface="Cambria Math" panose="02040503050406030204" pitchFamily="18" charset="0"/>
                        </a:rPr>
                        <m:t>=</m:t>
                      </m:r>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m:rPr>
                                  <m:sty m:val="p"/>
                                </m:rPr>
                                <a:rPr lang="en-US" sz="3200" smtClean="0">
                                  <a:latin typeface="Cambria Math" panose="02040503050406030204" pitchFamily="18" charset="0"/>
                                </a:rPr>
                                <m:t>arg</m:t>
                              </m:r>
                              <m:r>
                                <a:rPr lang="en-US" sz="3200" smtClean="0">
                                  <a:latin typeface="Cambria Math" panose="02040503050406030204" pitchFamily="18" charset="0"/>
                                </a:rPr>
                                <m:t> </m:t>
                              </m:r>
                              <m:r>
                                <m:rPr>
                                  <m:sty m:val="p"/>
                                </m:rPr>
                                <a:rPr lang="en-US" sz="3200" smtClean="0">
                                  <a:latin typeface="Cambria Math" panose="02040503050406030204" pitchFamily="18" charset="0"/>
                                </a:rPr>
                                <m:t>min</m:t>
                              </m:r>
                            </m:e>
                            <m:lim>
                              <m:r>
                                <a:rPr lang="en-US" sz="3200" b="1" i="1" smtClean="0">
                                  <a:latin typeface="Cambria Math" panose="02040503050406030204" pitchFamily="18" charset="0"/>
                                </a:rPr>
                                <m:t>𝒛</m:t>
                              </m:r>
                            </m:lim>
                          </m:limLow>
                        </m:fName>
                        <m:e>
                          <m:sSub>
                            <m:sSubPr>
                              <m:ctrlPr>
                                <a:rPr lang="pt-BR" sz="3200" i="1">
                                  <a:latin typeface="Cambria Math" panose="02040503050406030204" pitchFamily="18" charset="0"/>
                                </a:rPr>
                              </m:ctrlPr>
                            </m:sSubPr>
                            <m:e>
                              <m:r>
                                <a:rPr lang="pt-BR" sz="3200">
                                  <a:latin typeface="Cambria Math" panose="02040503050406030204" pitchFamily="18" charset="0"/>
                                </a:rPr>
                                <m:t>𝒟</m:t>
                              </m:r>
                            </m:e>
                            <m:sub>
                              <m:r>
                                <a:rPr lang="en-US" sz="3200">
                                  <a:latin typeface="Cambria Math" panose="02040503050406030204" pitchFamily="18" charset="0"/>
                                </a:rPr>
                                <m:t>𝐺</m:t>
                              </m:r>
                              <m:r>
                                <a:rPr lang="en-US" sz="3200">
                                  <a:latin typeface="Cambria Math" panose="02040503050406030204" pitchFamily="18" charset="0"/>
                                </a:rPr>
                                <m:t>,</m:t>
                              </m:r>
                              <m:r>
                                <a:rPr lang="en-US" sz="3200" b="1" i="1">
                                  <a:latin typeface="Cambria Math" panose="02040503050406030204" pitchFamily="18" charset="0"/>
                                </a:rPr>
                                <m:t>𝐳</m:t>
                              </m:r>
                            </m:sub>
                          </m:sSub>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𝐼</m:t>
                              </m:r>
                            </m:e>
                            <m:sub>
                              <m:r>
                                <a:rPr lang="en-US" sz="3200" b="1" i="0" smtClean="0">
                                  <a:latin typeface="Cambria Math" panose="02040503050406030204" pitchFamily="18" charset="0"/>
                                </a:rPr>
                                <m:t>𝐳</m:t>
                              </m:r>
                              <m:r>
                                <a:rPr lang="en-US" sz="3200">
                                  <a:latin typeface="Cambria Math" panose="02040503050406030204" pitchFamily="18" charset="0"/>
                                </a:rPr>
                                <m:t>,</m:t>
                              </m:r>
                              <m:r>
                                <a:rPr lang="en-US" sz="3200" b="1" i="0" smtClean="0">
                                  <a:latin typeface="Cambria Math" panose="02040503050406030204" pitchFamily="18" charset="0"/>
                                </a:rPr>
                                <m:t>𝐬</m:t>
                              </m:r>
                            </m:sub>
                          </m:sSub>
                        </m:e>
                      </m:func>
                    </m:oMath>
                  </m:oMathPara>
                </a14:m>
                <a:endParaRPr lang="en-US" sz="3200" dirty="0"/>
              </a:p>
              <a:p>
                <a:r>
                  <a:rPr lang="en-US" sz="2400" b="1" dirty="0"/>
                  <a:t>Equilibrium opinion</a:t>
                </a:r>
              </a:p>
              <a:p>
                <a:pPr marL="342900" indent="-342900">
                  <a:buFont typeface="Arial" pitchFamily="34" charset="0"/>
                  <a:buChar char="•"/>
                </a:pPr>
                <a:r>
                  <a:rPr lang="en-US" sz="2400" dirty="0"/>
                  <a:t>solution to optimization problem</a:t>
                </a:r>
              </a:p>
              <a:p>
                <a:pPr marL="342900" indent="-342900">
                  <a:buFont typeface="Arial" pitchFamily="34" charset="0"/>
                  <a:buChar char="•"/>
                </a:pPr>
                <a:r>
                  <a:rPr lang="en-US" sz="2400" dirty="0"/>
                  <a:t>Minimization of disagreement and internal conflict</a:t>
                </a:r>
              </a:p>
            </p:txBody>
          </p:sp>
        </mc:Choice>
        <mc:Fallback>
          <p:sp>
            <p:nvSpPr>
              <p:cNvPr id="51" name="Tijdelijke aanduiding voor tekst 14">
                <a:extLst>
                  <a:ext uri="{FF2B5EF4-FFF2-40B4-BE49-F238E27FC236}">
                    <a16:creationId xmlns:a16="http://schemas.microsoft.com/office/drawing/2014/main" id="{DEACF6D1-4DB8-4C76-9A0D-FA8722212DD3}"/>
                  </a:ext>
                </a:extLst>
              </p:cNvPr>
              <p:cNvSpPr txBox="1">
                <a:spLocks noRot="1" noChangeAspect="1" noMove="1" noResize="1" noEditPoints="1" noAdjustHandles="1" noChangeArrowheads="1" noChangeShapeType="1" noTextEdit="1"/>
              </p:cNvSpPr>
              <p:nvPr/>
            </p:nvSpPr>
            <p:spPr>
              <a:xfrm>
                <a:off x="7731573" y="8322668"/>
                <a:ext cx="6704542" cy="2690678"/>
              </a:xfrm>
              <a:prstGeom prst="rect">
                <a:avLst/>
              </a:prstGeom>
              <a:blipFill>
                <a:blip r:embed="rId11"/>
                <a:stretch>
                  <a:fillRect l="-818" b="-1131"/>
                </a:stretch>
              </a:blipFill>
            </p:spPr>
            <p:txBody>
              <a:bodyPr/>
              <a:lstStyle/>
              <a:p>
                <a:r>
                  <a:rPr lang="nl-BE">
                    <a:noFill/>
                  </a:rPr>
                  <a:t> </a:t>
                </a:r>
              </a:p>
            </p:txBody>
          </p:sp>
        </mc:Fallback>
      </mc:AlternateContent>
      <p:sp>
        <p:nvSpPr>
          <p:cNvPr id="53" name="Tijdelijke aanduiding voor tekst 7">
            <a:extLst>
              <a:ext uri="{FF2B5EF4-FFF2-40B4-BE49-F238E27FC236}">
                <a16:creationId xmlns:a16="http://schemas.microsoft.com/office/drawing/2014/main" id="{363DCC73-506D-46A5-8A4E-349CBE25EBCE}"/>
              </a:ext>
            </a:extLst>
          </p:cNvPr>
          <p:cNvSpPr txBox="1">
            <a:spLocks/>
          </p:cNvSpPr>
          <p:nvPr/>
        </p:nvSpPr>
        <p:spPr>
          <a:xfrm>
            <a:off x="14845705" y="10281705"/>
            <a:ext cx="6705600" cy="536406"/>
          </a:xfrm>
          <a:prstGeom prst="rect">
            <a:avLst/>
          </a:prstGeom>
          <a:solidFill>
            <a:schemeClr val="bg2">
              <a:lumMod val="25000"/>
            </a:schemeClr>
          </a:solid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Polarization experiments</a:t>
            </a:r>
            <a:endParaRPr lang="nl-BE" sz="2800" u="none" dirty="0">
              <a:solidFill>
                <a:schemeClr val="bg1"/>
              </a:solidFill>
            </a:endParaRPr>
          </a:p>
        </p:txBody>
      </p:sp>
      <p:grpSp>
        <p:nvGrpSpPr>
          <p:cNvPr id="27" name="Groep 26">
            <a:extLst>
              <a:ext uri="{FF2B5EF4-FFF2-40B4-BE49-F238E27FC236}">
                <a16:creationId xmlns:a16="http://schemas.microsoft.com/office/drawing/2014/main" id="{BC54A78F-80B5-4F94-956B-8B246DFDC3FE}"/>
              </a:ext>
            </a:extLst>
          </p:cNvPr>
          <p:cNvGrpSpPr/>
          <p:nvPr/>
        </p:nvGrpSpPr>
        <p:grpSpPr>
          <a:xfrm>
            <a:off x="14959103" y="12745237"/>
            <a:ext cx="6507852" cy="2133601"/>
            <a:chOff x="14959103" y="10622403"/>
            <a:chExt cx="6507852" cy="2133601"/>
          </a:xfrm>
        </p:grpSpPr>
        <p:pic>
          <p:nvPicPr>
            <p:cNvPr id="57" name="Afbeelding 56">
              <a:extLst>
                <a:ext uri="{FF2B5EF4-FFF2-40B4-BE49-F238E27FC236}">
                  <a16:creationId xmlns:a16="http://schemas.microsoft.com/office/drawing/2014/main" id="{CB98DE3E-40B1-4E27-AF2B-BB05764494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66555" y="10622403"/>
              <a:ext cx="3200400" cy="2133601"/>
            </a:xfrm>
            <a:prstGeom prst="rect">
              <a:avLst/>
            </a:prstGeom>
            <a:solidFill>
              <a:srgbClr val="242852">
                <a:alpha val="10000"/>
              </a:srgbClr>
            </a:solidFill>
            <a:ln>
              <a:noFill/>
            </a:ln>
          </p:spPr>
        </p:pic>
        <p:pic>
          <p:nvPicPr>
            <p:cNvPr id="58" name="Afbeelding 57">
              <a:extLst>
                <a:ext uri="{FF2B5EF4-FFF2-40B4-BE49-F238E27FC236}">
                  <a16:creationId xmlns:a16="http://schemas.microsoft.com/office/drawing/2014/main" id="{62D300D5-5BA6-4DE2-9647-FA72A4B8024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959103" y="10622403"/>
              <a:ext cx="3200400" cy="2133600"/>
            </a:xfrm>
            <a:prstGeom prst="rect">
              <a:avLst/>
            </a:prstGeom>
            <a:solidFill>
              <a:srgbClr val="242852">
                <a:alpha val="10000"/>
              </a:srgbClr>
            </a:solidFill>
            <a:ln>
              <a:noFill/>
            </a:ln>
          </p:spPr>
        </p:pic>
      </p:grpSp>
      <p:sp>
        <p:nvSpPr>
          <p:cNvPr id="62" name="Tijdelijke aanduiding voor tekst 6">
            <a:extLst>
              <a:ext uri="{FF2B5EF4-FFF2-40B4-BE49-F238E27FC236}">
                <a16:creationId xmlns:a16="http://schemas.microsoft.com/office/drawing/2014/main" id="{8C047358-152E-4811-9447-E93179D39A4B}"/>
              </a:ext>
            </a:extLst>
          </p:cNvPr>
          <p:cNvSpPr txBox="1">
            <a:spLocks/>
          </p:cNvSpPr>
          <p:nvPr/>
        </p:nvSpPr>
        <p:spPr>
          <a:xfrm>
            <a:off x="14852056" y="10803360"/>
            <a:ext cx="6699249" cy="196272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Twitter</a:t>
            </a:r>
          </a:p>
          <a:p>
            <a:pPr marL="342900" indent="-342900">
              <a:buFont typeface="Arial" panose="020B0604020202020204" pitchFamily="34" charset="0"/>
              <a:buChar char="•"/>
            </a:pPr>
            <a:r>
              <a:rPr lang="en-US" sz="2400" dirty="0"/>
              <a:t>548 nodes </a:t>
            </a:r>
            <a:r>
              <a:rPr lang="en-US" sz="2000" dirty="0"/>
              <a:t>(users)</a:t>
            </a:r>
            <a:r>
              <a:rPr lang="en-US" sz="2400" dirty="0"/>
              <a:t>, 3638 edges </a:t>
            </a:r>
            <a:r>
              <a:rPr lang="en-US" sz="2000" dirty="0"/>
              <a:t>(social connections)</a:t>
            </a:r>
          </a:p>
          <a:p>
            <a:pPr marL="342900" indent="-342900">
              <a:buFont typeface="Arial" panose="020B0604020202020204" pitchFamily="34" charset="0"/>
              <a:buChar char="•"/>
            </a:pPr>
            <a:r>
              <a:rPr lang="en-US" sz="2400" dirty="0"/>
              <a:t>Applied network administrator dynamics (</a:t>
            </a:r>
            <a:r>
              <a:rPr lang="el-GR" sz="2400" dirty="0"/>
              <a:t>ε</a:t>
            </a:r>
            <a:r>
              <a:rPr lang="en-US" sz="2400" dirty="0"/>
              <a:t>)</a:t>
            </a:r>
          </a:p>
          <a:p>
            <a:pPr marL="342900" indent="-342900">
              <a:buFont typeface="Arial" panose="020B0604020202020204" pitchFamily="34" charset="0"/>
              <a:buChar char="•"/>
            </a:pPr>
            <a:r>
              <a:rPr lang="en-US" sz="2400" dirty="0"/>
              <a:t>Total level of interaction per user kept constant</a:t>
            </a:r>
          </a:p>
        </p:txBody>
      </p:sp>
      <p:sp>
        <p:nvSpPr>
          <p:cNvPr id="64" name="Tijdelijke aanduiding voor tekst 6">
            <a:extLst>
              <a:ext uri="{FF2B5EF4-FFF2-40B4-BE49-F238E27FC236}">
                <a16:creationId xmlns:a16="http://schemas.microsoft.com/office/drawing/2014/main" id="{57B2C9DC-EC12-4680-944F-BE64A76CCD45}"/>
              </a:ext>
            </a:extLst>
          </p:cNvPr>
          <p:cNvSpPr txBox="1">
            <a:spLocks/>
          </p:cNvSpPr>
          <p:nvPr/>
        </p:nvSpPr>
        <p:spPr>
          <a:xfrm>
            <a:off x="21947645" y="2600527"/>
            <a:ext cx="6699249" cy="151952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Stochastic Block Model</a:t>
            </a:r>
          </a:p>
          <a:p>
            <a:pPr marL="342900" indent="-342900">
              <a:buFont typeface="Arial" panose="020B0604020202020204" pitchFamily="34" charset="0"/>
              <a:buChar char="•"/>
            </a:pPr>
            <a:r>
              <a:rPr lang="en-US" sz="2400" dirty="0"/>
              <a:t>Small synthetic network generated  by SBM</a:t>
            </a:r>
          </a:p>
          <a:p>
            <a:pPr marL="342900" indent="-342900">
              <a:buFont typeface="Arial" panose="020B0604020202020204" pitchFamily="34" charset="0"/>
              <a:buChar char="•"/>
            </a:pPr>
            <a:r>
              <a:rPr lang="en-US" sz="2400" dirty="0"/>
              <a:t>Asymmetric groups of 20 and 5 users</a:t>
            </a:r>
          </a:p>
        </p:txBody>
      </p:sp>
      <p:sp>
        <p:nvSpPr>
          <p:cNvPr id="68" name="Tijdelijke aanduiding voor tekst 6">
            <a:extLst>
              <a:ext uri="{FF2B5EF4-FFF2-40B4-BE49-F238E27FC236}">
                <a16:creationId xmlns:a16="http://schemas.microsoft.com/office/drawing/2014/main" id="{8CB60970-2207-4335-9930-FD9810E8D2C7}"/>
              </a:ext>
            </a:extLst>
          </p:cNvPr>
          <p:cNvSpPr txBox="1">
            <a:spLocks/>
          </p:cNvSpPr>
          <p:nvPr/>
        </p:nvSpPr>
        <p:spPr>
          <a:xfrm>
            <a:off x="21946055" y="6230875"/>
            <a:ext cx="6699249"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Disagreement: Quickly drops to 100% </a:t>
            </a:r>
          </a:p>
          <a:p>
            <a:pPr marL="342900" indent="-342900">
              <a:buFont typeface="Arial" panose="020B0604020202020204" pitchFamily="34" charset="0"/>
              <a:buChar char="•"/>
            </a:pPr>
            <a:r>
              <a:rPr lang="en-US" sz="2400" dirty="0"/>
              <a:t>Polarization: Increases to maximum 25x</a:t>
            </a:r>
          </a:p>
        </p:txBody>
      </p:sp>
      <p:sp>
        <p:nvSpPr>
          <p:cNvPr id="69" name="Tijdelijke aanduiding voor tekst 7">
            <a:extLst>
              <a:ext uri="{FF2B5EF4-FFF2-40B4-BE49-F238E27FC236}">
                <a16:creationId xmlns:a16="http://schemas.microsoft.com/office/drawing/2014/main" id="{C3ABE963-BF24-4590-9D7F-AC59178FE755}"/>
              </a:ext>
            </a:extLst>
          </p:cNvPr>
          <p:cNvSpPr txBox="1">
            <a:spLocks/>
          </p:cNvSpPr>
          <p:nvPr/>
        </p:nvSpPr>
        <p:spPr>
          <a:xfrm>
            <a:off x="21960573" y="7352977"/>
            <a:ext cx="6705600" cy="536406"/>
          </a:xfrm>
          <a:prstGeom prst="rect">
            <a:avLst/>
          </a:prstGeom>
          <a:solidFill>
            <a:schemeClr val="bg2">
              <a:lumMod val="25000"/>
            </a:schemeClr>
          </a:solid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Regularized dynamics</a:t>
            </a:r>
            <a:endParaRPr lang="nl-BE" sz="2800" u="none" dirty="0">
              <a:solidFill>
                <a:schemeClr val="bg1"/>
              </a:solidFill>
            </a:endParaRPr>
          </a:p>
        </p:txBody>
      </p:sp>
      <p:sp>
        <p:nvSpPr>
          <p:cNvPr id="74" name="Tijdelijke aanduiding voor tekst 14">
            <a:extLst>
              <a:ext uri="{FF2B5EF4-FFF2-40B4-BE49-F238E27FC236}">
                <a16:creationId xmlns:a16="http://schemas.microsoft.com/office/drawing/2014/main" id="{BAD4C08E-A9D8-4638-96AE-CB56477EE9AB}"/>
              </a:ext>
            </a:extLst>
          </p:cNvPr>
          <p:cNvSpPr txBox="1">
            <a:spLocks/>
          </p:cNvSpPr>
          <p:nvPr/>
        </p:nvSpPr>
        <p:spPr>
          <a:xfrm>
            <a:off x="21924308" y="7855744"/>
            <a:ext cx="6704542"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itchFamily="34" charset="0"/>
              <a:buChar char="•"/>
            </a:pPr>
            <a:r>
              <a:rPr lang="en-US" sz="2400" dirty="0"/>
              <a:t>Actions identical as in non-regularized dynamics</a:t>
            </a:r>
          </a:p>
          <a:p>
            <a:pPr marL="342900" indent="-342900">
              <a:buFont typeface="Arial" pitchFamily="34" charset="0"/>
              <a:buChar char="•"/>
            </a:pPr>
            <a:r>
              <a:rPr lang="en-US" sz="2400" dirty="0"/>
              <a:t>Extra constraint: total edge weight kept constant</a:t>
            </a:r>
          </a:p>
        </p:txBody>
      </p:sp>
      <p:sp>
        <p:nvSpPr>
          <p:cNvPr id="78" name="Tijdelijke aanduiding voor tekst 6">
            <a:extLst>
              <a:ext uri="{FF2B5EF4-FFF2-40B4-BE49-F238E27FC236}">
                <a16:creationId xmlns:a16="http://schemas.microsoft.com/office/drawing/2014/main" id="{72EC199C-CED2-4249-9848-87D2A8007193}"/>
              </a:ext>
            </a:extLst>
          </p:cNvPr>
          <p:cNvSpPr txBox="1">
            <a:spLocks/>
          </p:cNvSpPr>
          <p:nvPr/>
        </p:nvSpPr>
        <p:spPr>
          <a:xfrm>
            <a:off x="14840240" y="14910350"/>
            <a:ext cx="6699249"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Disagreement: Decreases with</a:t>
            </a:r>
            <a:r>
              <a:rPr lang="el-GR" sz="2400" dirty="0"/>
              <a:t> </a:t>
            </a:r>
            <a:r>
              <a:rPr lang="en-US" sz="2400" dirty="0"/>
              <a:t>bigger changes (</a:t>
            </a:r>
            <a:r>
              <a:rPr lang="el-GR" sz="2400" dirty="0"/>
              <a:t>ε</a:t>
            </a:r>
            <a:r>
              <a:rPr lang="en-US" sz="2400" dirty="0"/>
              <a:t>)</a:t>
            </a:r>
          </a:p>
          <a:p>
            <a:pPr marL="342900" indent="-342900">
              <a:buFont typeface="Arial" panose="020B0604020202020204" pitchFamily="34" charset="0"/>
              <a:buChar char="•"/>
            </a:pPr>
            <a:r>
              <a:rPr lang="en-US" sz="2400" dirty="0"/>
              <a:t>Polarization: Increases with</a:t>
            </a:r>
            <a:r>
              <a:rPr lang="el-GR" sz="2400" dirty="0"/>
              <a:t> ε</a:t>
            </a:r>
            <a:r>
              <a:rPr lang="en-US" sz="2400" dirty="0"/>
              <a:t> (60x for </a:t>
            </a:r>
            <a:r>
              <a:rPr lang="el-GR" sz="2400" dirty="0"/>
              <a:t>ε</a:t>
            </a:r>
            <a:r>
              <a:rPr lang="en-US" sz="2400" dirty="0"/>
              <a:t> = 0.5)</a:t>
            </a:r>
          </a:p>
        </p:txBody>
      </p:sp>
      <p:grpSp>
        <p:nvGrpSpPr>
          <p:cNvPr id="85" name="Groep 84">
            <a:extLst>
              <a:ext uri="{FF2B5EF4-FFF2-40B4-BE49-F238E27FC236}">
                <a16:creationId xmlns:a16="http://schemas.microsoft.com/office/drawing/2014/main" id="{427504A7-560D-4CD8-9A37-4D76A4C2CE63}"/>
              </a:ext>
            </a:extLst>
          </p:cNvPr>
          <p:cNvGrpSpPr/>
          <p:nvPr/>
        </p:nvGrpSpPr>
        <p:grpSpPr>
          <a:xfrm>
            <a:off x="22057129" y="9375302"/>
            <a:ext cx="6525720" cy="2133600"/>
            <a:chOff x="22057129" y="10141134"/>
            <a:chExt cx="6525720" cy="2133600"/>
          </a:xfrm>
        </p:grpSpPr>
        <p:pic>
          <p:nvPicPr>
            <p:cNvPr id="43" name="Afbeelding 42">
              <a:extLst>
                <a:ext uri="{FF2B5EF4-FFF2-40B4-BE49-F238E27FC236}">
                  <a16:creationId xmlns:a16="http://schemas.microsoft.com/office/drawing/2014/main" id="{32F98A62-7313-4588-BED9-C99DB8D6CF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057129" y="10141134"/>
              <a:ext cx="3200400" cy="2133600"/>
            </a:xfrm>
            <a:prstGeom prst="rect">
              <a:avLst/>
            </a:prstGeom>
            <a:solidFill>
              <a:srgbClr val="242852">
                <a:alpha val="10000"/>
              </a:srgbClr>
            </a:solidFill>
            <a:ln>
              <a:noFill/>
            </a:ln>
          </p:spPr>
        </p:pic>
        <p:pic>
          <p:nvPicPr>
            <p:cNvPr id="45" name="Afbeelding 44">
              <a:extLst>
                <a:ext uri="{FF2B5EF4-FFF2-40B4-BE49-F238E27FC236}">
                  <a16:creationId xmlns:a16="http://schemas.microsoft.com/office/drawing/2014/main" id="{5A4E715D-D2BB-48B5-9C63-20532635BB6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382449" y="10141134"/>
              <a:ext cx="3200400" cy="2133600"/>
            </a:xfrm>
            <a:prstGeom prst="rect">
              <a:avLst/>
            </a:prstGeom>
            <a:solidFill>
              <a:srgbClr val="242852">
                <a:alpha val="10000"/>
              </a:srgbClr>
            </a:solidFill>
            <a:ln>
              <a:noFill/>
            </a:ln>
          </p:spPr>
        </p:pic>
      </p:grpSp>
      <p:sp>
        <p:nvSpPr>
          <p:cNvPr id="96" name="Tijdelijke aanduiding voor tekst 6">
            <a:extLst>
              <a:ext uri="{FF2B5EF4-FFF2-40B4-BE49-F238E27FC236}">
                <a16:creationId xmlns:a16="http://schemas.microsoft.com/office/drawing/2014/main" id="{7A44EBE9-EA49-4715-8025-82E726333A9F}"/>
              </a:ext>
            </a:extLst>
          </p:cNvPr>
          <p:cNvSpPr txBox="1">
            <a:spLocks/>
          </p:cNvSpPr>
          <p:nvPr/>
        </p:nvSpPr>
        <p:spPr>
          <a:xfrm>
            <a:off x="21963748" y="11500339"/>
            <a:ext cx="6699249" cy="100245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dirty="0"/>
              <a:t>Disagreement marginally increases with </a:t>
            </a:r>
            <a:r>
              <a:rPr lang="el-GR" sz="2400" dirty="0"/>
              <a:t>ε</a:t>
            </a:r>
            <a:r>
              <a:rPr lang="en-US" sz="2400" dirty="0"/>
              <a:t>, while polarization significantly reduced.</a:t>
            </a:r>
          </a:p>
        </p:txBody>
      </p:sp>
      <p:grpSp>
        <p:nvGrpSpPr>
          <p:cNvPr id="80" name="Groep 79">
            <a:extLst>
              <a:ext uri="{FF2B5EF4-FFF2-40B4-BE49-F238E27FC236}">
                <a16:creationId xmlns:a16="http://schemas.microsoft.com/office/drawing/2014/main" id="{D2522727-1FB2-4F83-8298-FAB45D09D744}"/>
              </a:ext>
            </a:extLst>
          </p:cNvPr>
          <p:cNvGrpSpPr/>
          <p:nvPr/>
        </p:nvGrpSpPr>
        <p:grpSpPr>
          <a:xfrm>
            <a:off x="22034209" y="4139687"/>
            <a:ext cx="6543450" cy="2170176"/>
            <a:chOff x="22097709" y="7066650"/>
            <a:chExt cx="6543450" cy="2170176"/>
          </a:xfrm>
        </p:grpSpPr>
        <p:pic>
          <p:nvPicPr>
            <p:cNvPr id="76" name="Afbeelding 75">
              <a:extLst>
                <a:ext uri="{FF2B5EF4-FFF2-40B4-BE49-F238E27FC236}">
                  <a16:creationId xmlns:a16="http://schemas.microsoft.com/office/drawing/2014/main" id="{A62B7D96-EDBE-411C-9EE8-B937DAFBC0B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097709" y="7066650"/>
              <a:ext cx="3200400" cy="2133600"/>
            </a:xfrm>
            <a:prstGeom prst="rect">
              <a:avLst/>
            </a:prstGeom>
            <a:solidFill>
              <a:schemeClr val="bg1">
                <a:lumMod val="95000"/>
              </a:schemeClr>
            </a:solidFill>
          </p:spPr>
        </p:pic>
        <p:pic>
          <p:nvPicPr>
            <p:cNvPr id="79" name="Afbeelding 78">
              <a:extLst>
                <a:ext uri="{FF2B5EF4-FFF2-40B4-BE49-F238E27FC236}">
                  <a16:creationId xmlns:a16="http://schemas.microsoft.com/office/drawing/2014/main" id="{9E08D66A-30DE-458F-8381-C1965117143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385895" y="7066650"/>
              <a:ext cx="3255264" cy="2170176"/>
            </a:xfrm>
            <a:prstGeom prst="rect">
              <a:avLst/>
            </a:prstGeom>
            <a:solidFill>
              <a:schemeClr val="bg1">
                <a:lumMod val="95000"/>
              </a:schemeClr>
            </a:solidFill>
          </p:spPr>
        </p:pic>
      </p:grpSp>
      <p:sp>
        <p:nvSpPr>
          <p:cNvPr id="104" name="Tijdelijke aanduiding voor tekst 6">
            <a:extLst>
              <a:ext uri="{FF2B5EF4-FFF2-40B4-BE49-F238E27FC236}">
                <a16:creationId xmlns:a16="http://schemas.microsoft.com/office/drawing/2014/main" id="{826B80B6-7EE8-4379-8A55-C76A49DB3D1B}"/>
              </a:ext>
            </a:extLst>
          </p:cNvPr>
          <p:cNvSpPr txBox="1">
            <a:spLocks/>
          </p:cNvSpPr>
          <p:nvPr/>
        </p:nvSpPr>
        <p:spPr>
          <a:xfrm>
            <a:off x="21954610" y="12277256"/>
            <a:ext cx="6699249"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SBM experiment</a:t>
            </a:r>
            <a:endParaRPr lang="en-US" sz="2400" dirty="0"/>
          </a:p>
        </p:txBody>
      </p:sp>
      <p:grpSp>
        <p:nvGrpSpPr>
          <p:cNvPr id="89" name="Groep 88">
            <a:extLst>
              <a:ext uri="{FF2B5EF4-FFF2-40B4-BE49-F238E27FC236}">
                <a16:creationId xmlns:a16="http://schemas.microsoft.com/office/drawing/2014/main" id="{D0B8529E-38CF-447A-90EB-E6E2B7A2448F}"/>
              </a:ext>
            </a:extLst>
          </p:cNvPr>
          <p:cNvGrpSpPr/>
          <p:nvPr/>
        </p:nvGrpSpPr>
        <p:grpSpPr>
          <a:xfrm>
            <a:off x="22057129" y="12893641"/>
            <a:ext cx="6525720" cy="2133600"/>
            <a:chOff x="22057129" y="13783911"/>
            <a:chExt cx="6525720" cy="2133600"/>
          </a:xfrm>
        </p:grpSpPr>
        <p:pic>
          <p:nvPicPr>
            <p:cNvPr id="82" name="Afbeelding 81">
              <a:extLst>
                <a:ext uri="{FF2B5EF4-FFF2-40B4-BE49-F238E27FC236}">
                  <a16:creationId xmlns:a16="http://schemas.microsoft.com/office/drawing/2014/main" id="{44369A5D-92B2-4389-AE64-B3E06F6380C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057129" y="13783911"/>
              <a:ext cx="3200400" cy="2133600"/>
            </a:xfrm>
            <a:prstGeom prst="rect">
              <a:avLst/>
            </a:prstGeom>
            <a:solidFill>
              <a:srgbClr val="242852">
                <a:alpha val="10000"/>
              </a:srgbClr>
            </a:solidFill>
            <a:ln>
              <a:noFill/>
            </a:ln>
          </p:spPr>
        </p:pic>
        <p:pic>
          <p:nvPicPr>
            <p:cNvPr id="84" name="Afbeelding 83">
              <a:extLst>
                <a:ext uri="{FF2B5EF4-FFF2-40B4-BE49-F238E27FC236}">
                  <a16:creationId xmlns:a16="http://schemas.microsoft.com/office/drawing/2014/main" id="{94AE46A0-29C6-440F-A657-BA9262E7AD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382449" y="13783911"/>
              <a:ext cx="3200400" cy="2133600"/>
            </a:xfrm>
            <a:prstGeom prst="rect">
              <a:avLst/>
            </a:prstGeom>
            <a:solidFill>
              <a:srgbClr val="242852">
                <a:alpha val="10000"/>
              </a:srgbClr>
            </a:solidFill>
            <a:ln>
              <a:noFill/>
            </a:ln>
          </p:spPr>
        </p:pic>
      </p:grpSp>
      <p:sp>
        <p:nvSpPr>
          <p:cNvPr id="111" name="Tijdelijke aanduiding voor tekst 6">
            <a:extLst>
              <a:ext uri="{FF2B5EF4-FFF2-40B4-BE49-F238E27FC236}">
                <a16:creationId xmlns:a16="http://schemas.microsoft.com/office/drawing/2014/main" id="{656790E9-BDB8-44C7-B558-D35A0F2EB8DC}"/>
              </a:ext>
            </a:extLst>
          </p:cNvPr>
          <p:cNvSpPr txBox="1">
            <a:spLocks/>
          </p:cNvSpPr>
          <p:nvPr/>
        </p:nvSpPr>
        <p:spPr>
          <a:xfrm>
            <a:off x="22004656" y="15001893"/>
            <a:ext cx="6699249" cy="100245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dirty="0"/>
              <a:t>Disagreement marginally increases with </a:t>
            </a:r>
            <a:r>
              <a:rPr lang="el-GR" sz="2400" dirty="0"/>
              <a:t>ε</a:t>
            </a:r>
            <a:r>
              <a:rPr lang="en-US" sz="2400" dirty="0"/>
              <a:t>, while polarization significantly reduced.</a:t>
            </a:r>
          </a:p>
        </p:txBody>
      </p:sp>
      <p:sp>
        <p:nvSpPr>
          <p:cNvPr id="59" name="Tijdelijke aanduiding voor tekst 5">
            <a:extLst>
              <a:ext uri="{FF2B5EF4-FFF2-40B4-BE49-F238E27FC236}">
                <a16:creationId xmlns:a16="http://schemas.microsoft.com/office/drawing/2014/main" id="{B709E73F-3A03-430A-8CC0-08F8A15DE5E3}"/>
              </a:ext>
            </a:extLst>
          </p:cNvPr>
          <p:cNvSpPr txBox="1">
            <a:spLocks/>
          </p:cNvSpPr>
          <p:nvPr/>
        </p:nvSpPr>
        <p:spPr>
          <a:xfrm>
            <a:off x="7728925" y="13587114"/>
            <a:ext cx="6699250" cy="536406"/>
          </a:xfrm>
          <a:prstGeom prst="rect">
            <a:avLst/>
          </a:prstGeom>
          <a:solidFill>
            <a:srgbClr val="242852">
              <a:alpha val="20000"/>
            </a:srgbClr>
          </a:solidFill>
        </p:spPr>
        <p:txBody>
          <a:bodyPr lIns="52249" tIns="52249" rIns="52249" bIns="52249" anchor="ctr" anchorCtr="0">
            <a:spAutoFit/>
          </a:bodyPr>
          <a:lstStyle>
            <a:defPPr>
              <a:defRPr lang="en-US"/>
            </a:defPPr>
            <a:lvl1pPr indent="0" algn="ctr" defTabSz="2675223">
              <a:spcBef>
                <a:spcPct val="20000"/>
              </a:spcBef>
              <a:buFont typeface="Arial" pitchFamily="34" charset="0"/>
              <a:buNone/>
              <a:defRPr sz="2800" b="1" u="none" baseline="0">
                <a:solidFill>
                  <a:schemeClr val="accent5">
                    <a:lumMod val="50000"/>
                  </a:schemeClr>
                </a:solidFill>
                <a:latin typeface="Times New Roman" panose="02020603050405020304" pitchFamily="18" charset="0"/>
                <a:cs typeface="Times New Roman" panose="02020603050405020304" pitchFamily="18" charset="0"/>
              </a:defRPr>
            </a:lvl1pPr>
            <a:lvl2pPr marL="2173619" indent="-836007" defTabSz="2675223">
              <a:spcBef>
                <a:spcPct val="20000"/>
              </a:spcBef>
              <a:buFont typeface="Arial" pitchFamily="34" charset="0"/>
              <a:buChar char="–"/>
              <a:defRPr sz="8214"/>
            </a:lvl2pPr>
            <a:lvl3pPr marL="3344029" indent="-668806" defTabSz="2675223">
              <a:spcBef>
                <a:spcPct val="20000"/>
              </a:spcBef>
              <a:buFont typeface="Arial" pitchFamily="34" charset="0"/>
              <a:buChar char="•"/>
              <a:defRPr sz="7040"/>
            </a:lvl3pPr>
            <a:lvl4pPr marL="4681641" indent="-668806" defTabSz="2675223">
              <a:spcBef>
                <a:spcPct val="20000"/>
              </a:spcBef>
              <a:buFont typeface="Arial" pitchFamily="34" charset="0"/>
              <a:buChar char="–"/>
              <a:defRPr sz="5867"/>
            </a:lvl4pPr>
            <a:lvl5pPr marL="6019252" indent="-668806" defTabSz="2675223">
              <a:spcBef>
                <a:spcPct val="20000"/>
              </a:spcBef>
              <a:buFont typeface="Arial" pitchFamily="34" charset="0"/>
              <a:buChar char="»"/>
              <a:defRPr sz="5867"/>
            </a:lvl5pPr>
            <a:lvl6pPr marL="7356863" indent="-668806" defTabSz="2675223">
              <a:spcBef>
                <a:spcPct val="20000"/>
              </a:spcBef>
              <a:buFont typeface="Arial" pitchFamily="34" charset="0"/>
              <a:buChar char="•"/>
              <a:defRPr sz="5867"/>
            </a:lvl6pPr>
            <a:lvl7pPr marL="8694474" indent="-668806" defTabSz="2675223">
              <a:spcBef>
                <a:spcPct val="20000"/>
              </a:spcBef>
              <a:buFont typeface="Arial" pitchFamily="34" charset="0"/>
              <a:buChar char="•"/>
              <a:defRPr sz="5867"/>
            </a:lvl7pPr>
            <a:lvl8pPr marL="10032086" indent="-668806" defTabSz="2675223">
              <a:spcBef>
                <a:spcPct val="20000"/>
              </a:spcBef>
              <a:buFont typeface="Arial" pitchFamily="34" charset="0"/>
              <a:buChar char="•"/>
              <a:defRPr sz="5867"/>
            </a:lvl8pPr>
            <a:lvl9pPr marL="11369697" indent="-668806" defTabSz="2675223">
              <a:spcBef>
                <a:spcPct val="20000"/>
              </a:spcBef>
              <a:buFont typeface="Arial" pitchFamily="34" charset="0"/>
              <a:buChar char="•"/>
              <a:defRPr sz="5867"/>
            </a:lvl9pPr>
          </a:lstStyle>
          <a:p>
            <a:r>
              <a:rPr lang="en-US" dirty="0"/>
              <a:t>Conclusion (*) and (**)</a:t>
            </a:r>
            <a:endParaRPr lang="nl-BE" dirty="0"/>
          </a:p>
        </p:txBody>
      </p:sp>
      <p:sp>
        <p:nvSpPr>
          <p:cNvPr id="55" name="Tijdelijke aanduiding voor tekst 6">
            <a:extLst>
              <a:ext uri="{FF2B5EF4-FFF2-40B4-BE49-F238E27FC236}">
                <a16:creationId xmlns:a16="http://schemas.microsoft.com/office/drawing/2014/main" id="{B51743D7-3685-49F5-B252-8D47CE238C81}"/>
              </a:ext>
            </a:extLst>
          </p:cNvPr>
          <p:cNvSpPr txBox="1">
            <a:spLocks/>
          </p:cNvSpPr>
          <p:nvPr/>
        </p:nvSpPr>
        <p:spPr>
          <a:xfrm>
            <a:off x="21924308" y="8767722"/>
            <a:ext cx="6699249"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Twitter experiment</a:t>
            </a:r>
            <a:endParaRPr lang="en-US" sz="2400" dirty="0"/>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Aangepast 6">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angepast 1">
      <a:majorFont>
        <a:latin typeface="Times New Roman"/>
        <a:ea typeface=""/>
        <a:cs typeface=""/>
      </a:majorFont>
      <a:minorFont>
        <a:latin typeface="Times New Roman"/>
        <a:ea typeface=""/>
        <a:cs typeface=""/>
      </a:minorFont>
    </a:fontScheme>
    <a:fmtScheme name="Subtiel eff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960</TotalTime>
  <Words>447</Words>
  <Application>Microsoft Office PowerPoint</Application>
  <PresentationFormat>Aangepast</PresentationFormat>
  <Paragraphs>92</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1</vt:i4>
      </vt:variant>
    </vt:vector>
  </HeadingPairs>
  <TitlesOfParts>
    <vt:vector size="10" baseType="lpstr">
      <vt:lpstr>Arial</vt:lpstr>
      <vt:lpstr>Arial Black</vt:lpstr>
      <vt:lpstr>Calibri</vt:lpstr>
      <vt:lpstr>Cambria Math</vt:lpstr>
      <vt:lpstr>Times New Roman</vt:lpstr>
      <vt:lpstr>Trebuchet MS</vt:lpstr>
      <vt:lpstr>PosterPresentations.com-36x60-Template-V3</vt:lpstr>
      <vt:lpstr>1_Classic 3 Columns</vt:lpstr>
      <vt:lpstr>Classic - 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Goemaere Geert (GGM)</cp:lastModifiedBy>
  <cp:revision>103</cp:revision>
  <dcterms:created xsi:type="dcterms:W3CDTF">2012-02-06T18:46:22Z</dcterms:created>
  <dcterms:modified xsi:type="dcterms:W3CDTF">2021-05-16T13:55:37Z</dcterms:modified>
</cp:coreProperties>
</file>