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notesMasterIdLst>
    <p:notesMasterId r:id="rId19"/>
  </p:notesMasterIdLst>
  <p:sldIdLst>
    <p:sldId id="257" r:id="rId6"/>
    <p:sldId id="275" r:id="rId7"/>
    <p:sldId id="304" r:id="rId8"/>
    <p:sldId id="307" r:id="rId9"/>
    <p:sldId id="309" r:id="rId10"/>
    <p:sldId id="311" r:id="rId11"/>
    <p:sldId id="312" r:id="rId12"/>
    <p:sldId id="310" r:id="rId13"/>
    <p:sldId id="296" r:id="rId14"/>
    <p:sldId id="306" r:id="rId15"/>
    <p:sldId id="278" r:id="rId16"/>
    <p:sldId id="279" r:id="rId17"/>
    <p:sldId id="259" r:id="rId18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5"/>
    <a:srgbClr val="C00000"/>
    <a:srgbClr val="A37A0E"/>
    <a:srgbClr val="FFFFFF"/>
    <a:srgbClr val="D9E1F2"/>
    <a:srgbClr val="00863D"/>
    <a:srgbClr val="E7E8EA"/>
    <a:srgbClr val="FC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84722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72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15" d="100"/>
          <a:sy n="115" d="100"/>
        </p:scale>
        <p:origin x="5240" y="208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EB73-2A46-9145-87B1-12A14A738614}" type="datetimeFigureOut">
              <a:rPr lang="en-BE" smtClean="0"/>
              <a:t>04/02/2023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76EF6-B42D-624A-9B9C-BBF9E595853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230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 </a:t>
            </a:r>
            <a:r>
              <a:rPr lang="en-BE" baseline="0" dirty="0"/>
              <a:t>research topic of this thesis is called “multiple-instance weakly supervised object localization” (multiple-instance WSOL).</a:t>
            </a:r>
          </a:p>
          <a:p>
            <a:r>
              <a:rPr lang="en-BE" baseline="0" dirty="0"/>
              <a:t>Let’s look at the picture to explain the topic in the field of object recognition tasks. From left to right we have:</a:t>
            </a:r>
          </a:p>
          <a:p>
            <a:endParaRPr lang="en-B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dirty="0"/>
              <a:t>Image classification</a:t>
            </a:r>
            <a:r>
              <a:rPr lang="en-BE" b="0" baseline="0" dirty="0"/>
              <a:t> </a:t>
            </a:r>
            <a:r>
              <a:rPr lang="en-BE" dirty="0"/>
              <a:t>deals with assigning a single label or category) to</a:t>
            </a:r>
            <a:r>
              <a:rPr lang="en-BE" baseline="0" dirty="0"/>
              <a:t> an image. Here the label is CAT.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Object localization</a:t>
            </a:r>
            <a:r>
              <a:rPr lang="en-BE" b="0" baseline="0" dirty="0"/>
              <a:t> deals with localizing objects in an image by indicating their bounding box. In the case of </a:t>
            </a:r>
            <a:r>
              <a:rPr lang="en-BE" b="1" baseline="0" dirty="0"/>
              <a:t>WSOL</a:t>
            </a:r>
            <a:r>
              <a:rPr lang="en-BE" b="0" baseline="0" dirty="0"/>
              <a:t>, only a single object is localized.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Object detection</a:t>
            </a:r>
            <a:r>
              <a:rPr lang="en-BE" b="0" baseline="0" dirty="0"/>
              <a:t> is the task of locating objects in an image with bounding boxes and assigning a class label for each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BE" b="1" baseline="0" dirty="0"/>
              <a:t>Instance segmentation</a:t>
            </a:r>
            <a:r>
              <a:rPr lang="en-BE" b="0" baseline="0" dirty="0"/>
              <a:t> deals with assigning a class label for each pixel of an image.</a:t>
            </a:r>
            <a:endParaRPr lang="en-BE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b="0" baseline="0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 I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 the performance of specific WSOL methods for images with multiple object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mechanisms for those WSOL methods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improve localization of multiple object instances in images</a:t>
            </a:r>
            <a:endParaRPr lang="en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243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33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76EF6-B42D-624A-9B9C-BBF9E595853E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6" name="Afbeelding 12">
            <a:extLst>
              <a:ext uri="{FF2B5EF4-FFF2-40B4-BE49-F238E27FC236}">
                <a16:creationId xmlns:a16="http://schemas.microsoft.com/office/drawing/2014/main" id="{D9C957F6-60B6-4D8B-A101-1844D34A6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7" name="Afbeelding 5">
            <a:extLst>
              <a:ext uri="{FF2B5EF4-FFF2-40B4-BE49-F238E27FC236}">
                <a16:creationId xmlns:a16="http://schemas.microsoft.com/office/drawing/2014/main" id="{B9DEEA89-1D64-4629-B832-554B89D0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14" name="Afbeelding 5">
            <a:extLst>
              <a:ext uri="{FF2B5EF4-FFF2-40B4-BE49-F238E27FC236}">
                <a16:creationId xmlns:a16="http://schemas.microsoft.com/office/drawing/2014/main" id="{5364E5CA-8701-44A9-9FAA-5375A1F5CE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16" name="Afbeelding 5">
            <a:extLst>
              <a:ext uri="{FF2B5EF4-FFF2-40B4-BE49-F238E27FC236}">
                <a16:creationId xmlns:a16="http://schemas.microsoft.com/office/drawing/2014/main" id="{D1E7E4FE-EB1E-4D7F-8B3F-62E84FC8F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37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22" name="Afbeelding 9">
            <a:extLst>
              <a:ext uri="{FF2B5EF4-FFF2-40B4-BE49-F238E27FC236}">
                <a16:creationId xmlns:a16="http://schemas.microsoft.com/office/drawing/2014/main" id="{752406CF-E1DB-4F93-8F26-924E16946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‹#›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8" name="Afbeelding 5">
            <a:extLst>
              <a:ext uri="{FF2B5EF4-FFF2-40B4-BE49-F238E27FC236}">
                <a16:creationId xmlns:a16="http://schemas.microsoft.com/office/drawing/2014/main" id="{28FB73F1-7269-47FF-86D6-7DE69164075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9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411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Weakly supervised </a:t>
            </a:r>
            <a:b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localization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Thesis midterm – 15/2/2023</a:t>
            </a:r>
          </a:p>
          <a:p>
            <a:r>
              <a:rPr lang="en-US" dirty="0"/>
              <a:t>Geert Goemaere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3AF8-9168-960A-B019-C2A49A61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5DA41-503D-310A-778E-CB715322F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C622-1ED9-B7A7-DD2B-71727414C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BE" dirty="0"/>
              <a:t>Explain multi-instance evaluation protocol</a:t>
            </a:r>
          </a:p>
        </p:txBody>
      </p:sp>
    </p:spTree>
    <p:extLst>
      <p:ext uri="{BB962C8B-B14F-4D97-AF65-F5344CB8AC3E}">
        <p14:creationId xmlns:p14="http://schemas.microsoft.com/office/powerpoint/2010/main" val="248270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9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>
            <a:extLst>
              <a:ext uri="{FF2B5EF4-FFF2-40B4-BE49-F238E27FC236}">
                <a16:creationId xmlns:a16="http://schemas.microsoft.com/office/drawing/2014/main" id="{1EF826F9-09AD-784D-8098-BA37A0D1D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888" y="627478"/>
            <a:ext cx="10944225" cy="5609810"/>
          </a:xfr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AE456E2-3316-426B-AAB7-A4E53F7F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65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8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A7494-329E-4504-B942-FD34475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394DB-B14D-49A9-920B-BE5FD9371D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4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21BF-63AE-2161-FEE1-A14A7472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7" y="620713"/>
            <a:ext cx="10944226" cy="791794"/>
          </a:xfrm>
        </p:spPr>
        <p:txBody>
          <a:bodyPr/>
          <a:lstStyle/>
          <a:p>
            <a:r>
              <a:rPr lang="en-BE" dirty="0"/>
              <a:t>Context: Object recognition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B7E31-8969-72F0-6E29-E2383B743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E6E37-4B32-A7DD-FC84-E1775E17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28" y="1613898"/>
            <a:ext cx="8104745" cy="34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EA5B147-62C0-13BC-F800-780B4E80F710}"/>
              </a:ext>
            </a:extLst>
          </p:cNvPr>
          <p:cNvGrpSpPr/>
          <p:nvPr/>
        </p:nvGrpSpPr>
        <p:grpSpPr>
          <a:xfrm>
            <a:off x="4003157" y="3981590"/>
            <a:ext cx="2583719" cy="2136136"/>
            <a:chOff x="4003157" y="3981590"/>
            <a:chExt cx="2583719" cy="2136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275B2B-21BA-1C54-0617-39B0183E4CCC}"/>
                </a:ext>
              </a:extLst>
            </p:cNvPr>
            <p:cNvSpPr txBox="1"/>
            <p:nvPr/>
          </p:nvSpPr>
          <p:spPr>
            <a:xfrm>
              <a:off x="4003157" y="5841677"/>
              <a:ext cx="2583707" cy="276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Multiple-instance WSOL</a:t>
              </a:r>
              <a:endParaRPr lang="en-BE" sz="16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D1D6E3-BA2B-975F-FDC1-C32BF7CC6062}"/>
                </a:ext>
              </a:extLst>
            </p:cNvPr>
            <p:cNvGrpSpPr/>
            <p:nvPr/>
          </p:nvGrpSpPr>
          <p:grpSpPr>
            <a:xfrm>
              <a:off x="4003158" y="3981590"/>
              <a:ext cx="2583718" cy="1856226"/>
              <a:chOff x="4003158" y="3981590"/>
              <a:chExt cx="2583718" cy="185622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3AC5E5B3-79E6-A5A0-F24C-21A0B882076E}"/>
                  </a:ext>
                </a:extLst>
              </p:cNvPr>
              <p:cNvSpPr/>
              <p:nvPr/>
            </p:nvSpPr>
            <p:spPr>
              <a:xfrm rot="5400000" flipV="1">
                <a:off x="5217295" y="4468235"/>
                <a:ext cx="155448" cy="2583714"/>
              </a:xfrm>
              <a:prstGeom prst="rightBrace">
                <a:avLst/>
              </a:prstGeom>
              <a:ln>
                <a:solidFill>
                  <a:srgbClr val="C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CEF720-C09A-6712-E246-E6C475D23936}"/>
                  </a:ext>
                </a:extLst>
              </p:cNvPr>
              <p:cNvCxnSpPr/>
              <p:nvPr/>
            </p:nvCxnSpPr>
            <p:spPr>
              <a:xfrm>
                <a:off x="6586873" y="3981590"/>
                <a:ext cx="0" cy="165867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D587F43-2D13-4F42-7E6B-717FECE0B0B5}"/>
                  </a:ext>
                </a:extLst>
              </p:cNvPr>
              <p:cNvCxnSpPr/>
              <p:nvPr/>
            </p:nvCxnSpPr>
            <p:spPr>
              <a:xfrm>
                <a:off x="4003158" y="3981590"/>
                <a:ext cx="0" cy="165867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80170A-39D2-20C6-0874-6679B02B36C8}"/>
              </a:ext>
            </a:extLst>
          </p:cNvPr>
          <p:cNvGrpSpPr/>
          <p:nvPr/>
        </p:nvGrpSpPr>
        <p:grpSpPr>
          <a:xfrm>
            <a:off x="4003157" y="3981590"/>
            <a:ext cx="1887276" cy="1635432"/>
            <a:chOff x="4003157" y="3981590"/>
            <a:chExt cx="1887276" cy="16354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CD1B7-BFCE-67FF-B68B-F0DAFE307A2E}"/>
                </a:ext>
              </a:extLst>
            </p:cNvPr>
            <p:cNvSpPr txBox="1"/>
            <p:nvPr/>
          </p:nvSpPr>
          <p:spPr>
            <a:xfrm>
              <a:off x="4519198" y="5340973"/>
              <a:ext cx="855194" cy="2760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dirty="0">
                  <a:solidFill>
                    <a:srgbClr val="002E65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WSOL</a:t>
              </a:r>
              <a:endParaRPr lang="en-BE" sz="1600" b="1" dirty="0">
                <a:solidFill>
                  <a:srgbClr val="002E65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9D0DB1-3FB6-A112-55F7-1AF164F1F213}"/>
                </a:ext>
              </a:extLst>
            </p:cNvPr>
            <p:cNvGrpSpPr/>
            <p:nvPr/>
          </p:nvGrpSpPr>
          <p:grpSpPr>
            <a:xfrm>
              <a:off x="4003157" y="3981590"/>
              <a:ext cx="1887276" cy="1345847"/>
              <a:chOff x="4003157" y="3981590"/>
              <a:chExt cx="1887276" cy="134584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F4AD049-3104-3516-7F08-52E741D5B378}"/>
                  </a:ext>
                </a:extLst>
              </p:cNvPr>
              <p:cNvCxnSpPr/>
              <p:nvPr/>
            </p:nvCxnSpPr>
            <p:spPr>
              <a:xfrm>
                <a:off x="5890433" y="3981590"/>
                <a:ext cx="0" cy="1148619"/>
              </a:xfrm>
              <a:prstGeom prst="line">
                <a:avLst/>
              </a:prstGeom>
              <a:ln>
                <a:solidFill>
                  <a:srgbClr val="002E65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23CC6DB-C203-0929-01AA-5EA1FBD92ABB}"/>
                  </a:ext>
                </a:extLst>
              </p:cNvPr>
              <p:cNvCxnSpPr/>
              <p:nvPr/>
            </p:nvCxnSpPr>
            <p:spPr>
              <a:xfrm>
                <a:off x="4003158" y="3981590"/>
                <a:ext cx="0" cy="1148619"/>
              </a:xfrm>
              <a:prstGeom prst="line">
                <a:avLst/>
              </a:prstGeom>
              <a:ln>
                <a:solidFill>
                  <a:srgbClr val="002E65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E0AEE349-933F-B2D6-8FBA-13FC3A59518D}"/>
                  </a:ext>
                </a:extLst>
              </p:cNvPr>
              <p:cNvSpPr/>
              <p:nvPr/>
            </p:nvSpPr>
            <p:spPr>
              <a:xfrm rot="5400000" flipV="1">
                <a:off x="4869071" y="4306075"/>
                <a:ext cx="155448" cy="1887275"/>
              </a:xfrm>
              <a:prstGeom prst="rightBrace">
                <a:avLst/>
              </a:prstGeom>
              <a:ln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9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WSOL?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Problem </a:t>
            </a:r>
          </a:p>
          <a:p>
            <a:r>
              <a:rPr lang="en-GB" dirty="0"/>
              <a:t>Object detection achieves great performance, but …</a:t>
            </a:r>
          </a:p>
          <a:p>
            <a:r>
              <a:rPr lang="en-GB" dirty="0"/>
              <a:t>… Requires costly human labelling of bounding boxes</a:t>
            </a:r>
          </a:p>
          <a:p>
            <a:r>
              <a:rPr lang="en-GB" dirty="0"/>
              <a:t>Localization labels not always available or of poor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Solution</a:t>
            </a:r>
          </a:p>
          <a:p>
            <a:r>
              <a:rPr lang="en-GB" dirty="0"/>
              <a:t>Weakly supervised: Only image-level labels are used to train model </a:t>
            </a:r>
          </a:p>
          <a:p>
            <a:r>
              <a:rPr lang="en-GB" dirty="0"/>
              <a:t>Object localization based on learned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67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WSOL prior-art (deep learning)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Class Activation Mapping (CAM) </a:t>
            </a:r>
          </a:p>
          <a:p>
            <a:r>
              <a:rPr lang="en-GB" dirty="0"/>
              <a:t>Baseline deep learning method of WSOL</a:t>
            </a:r>
          </a:p>
          <a:p>
            <a:r>
              <a:rPr lang="en-GB" dirty="0"/>
              <a:t>Uses feature activations to localize objects</a:t>
            </a:r>
          </a:p>
          <a:p>
            <a:r>
              <a:rPr lang="en-GB" dirty="0"/>
              <a:t>Limitations</a:t>
            </a:r>
          </a:p>
          <a:p>
            <a:pPr lvl="1"/>
            <a:r>
              <a:rPr lang="en-GB" dirty="0"/>
              <a:t>Focus on discriminative parts of object: Object partly localized</a:t>
            </a:r>
          </a:p>
          <a:p>
            <a:pPr lvl="1"/>
            <a:r>
              <a:rPr lang="en-GB" dirty="0"/>
              <a:t>Parts in background may activate and be recognized as object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CAM research</a:t>
            </a:r>
          </a:p>
          <a:p>
            <a:pPr lvl="1"/>
            <a:r>
              <a:rPr lang="en-GB" dirty="0"/>
              <a:t>Use other techniques to overcome limitations</a:t>
            </a:r>
          </a:p>
          <a:p>
            <a:pPr lvl="2"/>
            <a:r>
              <a:rPr lang="en-GB" dirty="0"/>
              <a:t>E.g. region regularization (</a:t>
            </a:r>
            <a:r>
              <a:rPr lang="en-GB" dirty="0" err="1"/>
              <a:t>MinMaxCAM</a:t>
            </a:r>
            <a:r>
              <a:rPr lang="en-GB" dirty="0"/>
              <a:t>), gradient-weighted CAM (</a:t>
            </a:r>
            <a:r>
              <a:rPr lang="en-GB" dirty="0" err="1"/>
              <a:t>GradCAM</a:t>
            </a:r>
            <a:r>
              <a:rPr lang="en-GB" dirty="0"/>
              <a:t>), score-weighted CAM (</a:t>
            </a:r>
            <a:r>
              <a:rPr lang="en-GB" dirty="0" err="1"/>
              <a:t>ScoreCAM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Large field of research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B9245F-1FCD-03F4-0DB0-2259B502ECEF}"/>
              </a:ext>
            </a:extLst>
          </p:cNvPr>
          <p:cNvGrpSpPr/>
          <p:nvPr/>
        </p:nvGrpSpPr>
        <p:grpSpPr>
          <a:xfrm>
            <a:off x="8768763" y="1399071"/>
            <a:ext cx="2507116" cy="3377604"/>
            <a:chOff x="8768763" y="1399071"/>
            <a:chExt cx="2507116" cy="3377604"/>
          </a:xfrm>
        </p:grpSpPr>
        <p:pic>
          <p:nvPicPr>
            <p:cNvPr id="5" name="Picture 2" descr="Class Activation Maps – Johannes S. Fischer">
              <a:extLst>
                <a:ext uri="{FF2B5EF4-FFF2-40B4-BE49-F238E27FC236}">
                  <a16:creationId xmlns:a16="http://schemas.microsoft.com/office/drawing/2014/main" id="{5F529A63-1806-96B3-2DCA-567C782E1A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7" t="5911" r="1480" b="2241"/>
            <a:stretch/>
          </p:blipFill>
          <p:spPr bwMode="auto">
            <a:xfrm>
              <a:off x="8768763" y="1399071"/>
              <a:ext cx="2507115" cy="166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lass Activation Maps – Johannes S. Fischer">
              <a:extLst>
                <a:ext uri="{FF2B5EF4-FFF2-40B4-BE49-F238E27FC236}">
                  <a16:creationId xmlns:a16="http://schemas.microsoft.com/office/drawing/2014/main" id="{1EB1D08C-7C5B-42C3-9AC7-2B7363721C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5" t="5635" r="1390" b="2240"/>
            <a:stretch/>
          </p:blipFill>
          <p:spPr bwMode="auto">
            <a:xfrm>
              <a:off x="8768764" y="3104778"/>
              <a:ext cx="2507115" cy="1671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83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CB1D-8739-066A-C5B7-0334347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Problems of WSOL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60DEF-F915-C0F0-E4F9-2F60EA607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195E2-18A4-803F-27D7-47F8957C05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sz="3600" dirty="0"/>
              <a:t>Inaccurate object coverage</a:t>
            </a:r>
          </a:p>
          <a:p>
            <a:pPr lvl="1"/>
            <a:r>
              <a:rPr lang="en-BE" sz="3200" dirty="0"/>
              <a:t>CAM based on activations in higher layers </a:t>
            </a:r>
          </a:p>
          <a:p>
            <a:pPr lvl="2"/>
            <a:r>
              <a:rPr lang="en-BE" sz="2800" dirty="0"/>
              <a:t>More related to object category</a:t>
            </a:r>
          </a:p>
          <a:p>
            <a:pPr lvl="2"/>
            <a:r>
              <a:rPr lang="en-GB" sz="2800" dirty="0"/>
              <a:t>Loss of spatial accuracy due to lower resolution </a:t>
            </a:r>
            <a:endParaRPr lang="en-BE" sz="2800" dirty="0"/>
          </a:p>
          <a:p>
            <a:r>
              <a:rPr lang="en-BE" sz="3600" dirty="0"/>
              <a:t>Assumption of single object in image</a:t>
            </a:r>
          </a:p>
          <a:p>
            <a:pPr lvl="1"/>
            <a:r>
              <a:rPr lang="en-BE" sz="3200" dirty="0"/>
              <a:t>Lacking evaluation protocol for multiple object instances</a:t>
            </a:r>
          </a:p>
          <a:p>
            <a:pPr lvl="1"/>
            <a:r>
              <a:rPr lang="en-BE" sz="3200" dirty="0"/>
              <a:t>No prior-art for multiple instance WSOL!</a:t>
            </a:r>
          </a:p>
          <a:p>
            <a:pPr lvl="1"/>
            <a:endParaRPr lang="en-BE" sz="3200" dirty="0"/>
          </a:p>
          <a:p>
            <a:pPr>
              <a:buFont typeface="Wingdings" pitchFamily="2" charset="2"/>
              <a:buChar char="Ø"/>
            </a:pPr>
            <a:r>
              <a:rPr lang="en-BE" sz="3600" dirty="0"/>
              <a:t>Interesting to evaluate multi-instance WSOL</a:t>
            </a:r>
          </a:p>
        </p:txBody>
      </p:sp>
    </p:spTree>
    <p:extLst>
      <p:ext uri="{BB962C8B-B14F-4D97-AF65-F5344CB8AC3E}">
        <p14:creationId xmlns:p14="http://schemas.microsoft.com/office/powerpoint/2010/main" val="321244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AB0-376A-197E-8234-B626114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Research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9308-61E1-BDB6-8F74-26141CE13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35C5-C1C2-A46C-AE21-73158890B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we detect multiple objects of the same class using WSOL?</a:t>
            </a:r>
          </a:p>
          <a:p>
            <a:pPr marL="531812" lvl="1" indent="-171450">
              <a:buFont typeface="Arial" panose="020B0604020202020204" pitchFamily="34" charset="0"/>
              <a:buChar char="•"/>
            </a:pPr>
            <a:r>
              <a:rPr lang="en-GB" dirty="0">
                <a:ea typeface="+mn-ea"/>
                <a:cs typeface="+mn-cs"/>
              </a:rPr>
              <a:t>A</a:t>
            </a:r>
            <a:r>
              <a:rPr lang="en-GB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ssess performance of specific CAM-methods to detect multiple object instances</a:t>
            </a:r>
          </a:p>
          <a:p>
            <a:pPr marL="531812" lvl="1" indent="-171450"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 mechanisms for those methods</a:t>
            </a:r>
            <a:r>
              <a:rPr lang="en-GB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improve localization of multiple object instances in images</a:t>
            </a:r>
          </a:p>
          <a:p>
            <a:pPr marL="531812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This research</a:t>
            </a:r>
          </a:p>
          <a:p>
            <a:pPr lvl="1"/>
            <a:r>
              <a:rPr lang="en-GB" dirty="0"/>
              <a:t>Define new evaluation method for multiple-instance WSOL</a:t>
            </a:r>
          </a:p>
          <a:p>
            <a:pPr lvl="1"/>
            <a:r>
              <a:rPr lang="en-GB" dirty="0"/>
              <a:t>Benchmark new metrics on existing CAM methods</a:t>
            </a:r>
          </a:p>
          <a:p>
            <a:pPr lvl="1"/>
            <a:r>
              <a:rPr lang="en-GB" dirty="0"/>
              <a:t>Find improvements for multiple instance localization</a:t>
            </a:r>
          </a:p>
        </p:txBody>
      </p:sp>
    </p:spTree>
    <p:extLst>
      <p:ext uri="{BB962C8B-B14F-4D97-AF65-F5344CB8AC3E}">
        <p14:creationId xmlns:p14="http://schemas.microsoft.com/office/powerpoint/2010/main" val="22781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9C6E-45F6-EC47-9E62-697FE893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AE85-0D8F-2941-B863-417E24478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3122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xmlns:p="http://schemas.openxmlformats.org/presentationml/2006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7468</TotalTime>
  <Words>442</Words>
  <Application>Microsoft Macintosh PowerPoint</Application>
  <PresentationFormat>Widescreen</PresentationFormat>
  <Paragraphs>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Weakly supervised  object localization</vt:lpstr>
      <vt:lpstr>Content</vt:lpstr>
      <vt:lpstr>Introduction</vt:lpstr>
      <vt:lpstr>Context: Object recognition tasks</vt:lpstr>
      <vt:lpstr>Why WSOL?</vt:lpstr>
      <vt:lpstr>WSOL prior-art (deep learning)</vt:lpstr>
      <vt:lpstr>Problems of WSOL</vt:lpstr>
      <vt:lpstr>Research question</vt:lpstr>
      <vt:lpstr>Method</vt:lpstr>
      <vt:lpstr>PowerPoint Presentation</vt:lpstr>
      <vt:lpstr>Experiments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Geert Goemaere</cp:lastModifiedBy>
  <cp:revision>234</cp:revision>
  <dcterms:created xsi:type="dcterms:W3CDTF">2020-12-07T09:05:54Z</dcterms:created>
  <dcterms:modified xsi:type="dcterms:W3CDTF">2023-02-04T17:25:29Z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