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notesMasterIdLst>
    <p:notesMasterId r:id="rId20"/>
  </p:notesMasterIdLst>
  <p:sldIdLst>
    <p:sldId id="257" r:id="rId6"/>
    <p:sldId id="275" r:id="rId7"/>
    <p:sldId id="304" r:id="rId8"/>
    <p:sldId id="305" r:id="rId9"/>
    <p:sldId id="307" r:id="rId10"/>
    <p:sldId id="308" r:id="rId11"/>
    <p:sldId id="309" r:id="rId12"/>
    <p:sldId id="310" r:id="rId13"/>
    <p:sldId id="296" r:id="rId14"/>
    <p:sldId id="306" r:id="rId15"/>
    <p:sldId id="278" r:id="rId16"/>
    <p:sldId id="297" r:id="rId17"/>
    <p:sldId id="279" r:id="rId18"/>
    <p:sldId id="259" r:id="rId19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A0E"/>
    <a:srgbClr val="FFFFFF"/>
    <a:srgbClr val="D9E1F2"/>
    <a:srgbClr val="00863D"/>
    <a:srgbClr val="002E65"/>
    <a:srgbClr val="E7E8EA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181" autoAdjust="0"/>
  </p:normalViewPr>
  <p:slideViewPr>
    <p:cSldViewPr snapToGrid="0" snapToObjects="1" showGuides="1">
      <p:cViewPr varScale="1">
        <p:scale>
          <a:sx n="98" d="100"/>
          <a:sy n="98" d="100"/>
        </p:scale>
        <p:origin x="21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EB73-2A46-9145-87B1-12A14A738614}" type="datetimeFigureOut">
              <a:rPr lang="en-BE" smtClean="0"/>
              <a:t>29/01/2023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76EF6-B42D-624A-9B9C-BBF9E595853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230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6" name="Afbeelding 12">
            <a:extLst>
              <a:ext uri="{FF2B5EF4-FFF2-40B4-BE49-F238E27FC236}">
                <a16:creationId xmlns:a16="http://schemas.microsoft.com/office/drawing/2014/main" id="{D9C957F6-60B6-4D8B-A101-1844D34A6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3059" y="1506906"/>
            <a:ext cx="274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14" name="Afbeelding 5">
            <a:extLst>
              <a:ext uri="{FF2B5EF4-FFF2-40B4-BE49-F238E27FC236}">
                <a16:creationId xmlns:a16="http://schemas.microsoft.com/office/drawing/2014/main" id="{5364E5CA-8701-44A9-9FAA-5375A1F5CE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16" name="Afbeelding 5">
            <a:extLst>
              <a:ext uri="{FF2B5EF4-FFF2-40B4-BE49-F238E27FC236}">
                <a16:creationId xmlns:a16="http://schemas.microsoft.com/office/drawing/2014/main" id="{D1E7E4FE-EB1E-4D7F-8B3F-62E84FC8F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37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22" name="Afbeelding 9">
            <a:extLst>
              <a:ext uri="{FF2B5EF4-FFF2-40B4-BE49-F238E27FC236}">
                <a16:creationId xmlns:a16="http://schemas.microsoft.com/office/drawing/2014/main" id="{752406CF-E1DB-4F93-8F26-924E16946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8" name="Afbeelding 5">
            <a:extLst>
              <a:ext uri="{FF2B5EF4-FFF2-40B4-BE49-F238E27FC236}">
                <a16:creationId xmlns:a16="http://schemas.microsoft.com/office/drawing/2014/main" id="{28FB73F1-7269-47FF-86D6-7DE69164075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  <p:sldLayoutId id="2147484119" r:id="rId14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411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Weakly supervised </a:t>
            </a:r>
            <a:b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localization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Thesis midterm – 15/2/2023</a:t>
            </a:r>
          </a:p>
          <a:p>
            <a:r>
              <a:rPr lang="en-US" dirty="0"/>
              <a:t>Geert Goemaere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3AF8-9168-960A-B019-C2A49A61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5DA41-503D-310A-778E-CB715322F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C622-1ED9-B7A7-DD2B-71727414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Explain multi-instance evaluation protocol</a:t>
            </a:r>
          </a:p>
        </p:txBody>
      </p:sp>
    </p:spTree>
    <p:extLst>
      <p:ext uri="{BB962C8B-B14F-4D97-AF65-F5344CB8AC3E}">
        <p14:creationId xmlns:p14="http://schemas.microsoft.com/office/powerpoint/2010/main" val="248270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Experiments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7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AE456E2-3316-426B-AAB7-A4E53F7F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A7494-329E-4504-B942-FD34475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394DB-B14D-49A9-920B-BE5FD9371D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Evaluation protocol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Future plans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BC202-D842-BA85-9922-2EFCBA8A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F96A7-DFF4-0D4F-7FEF-FF5C04180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WSOL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problem, (prior-art) solutions, improvements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what multi-instance localization is, why it is interesting, which methods are used and why are they used.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State research </a:t>
            </a:r>
            <a:r>
              <a:rPr lang="en-GB" sz="1800" dirty="0" err="1">
                <a:solidFill>
                  <a:srgbClr val="000000"/>
                </a:solidFill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questioin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CE6E37-4B32-A7DD-FC84-E1775E17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52" y="1222007"/>
            <a:ext cx="7699895" cy="324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E6331D-2C26-6F21-BCA5-C60B6855571F}"/>
              </a:ext>
            </a:extLst>
          </p:cNvPr>
          <p:cNvSpPr/>
          <p:nvPr/>
        </p:nvSpPr>
        <p:spPr bwMode="auto">
          <a:xfrm>
            <a:off x="4114800" y="1222007"/>
            <a:ext cx="2654300" cy="3248393"/>
          </a:xfrm>
          <a:prstGeom prst="rect">
            <a:avLst/>
          </a:prstGeom>
          <a:solidFill>
            <a:srgbClr val="FFC000">
              <a:alpha val="16000"/>
            </a:srgbClr>
          </a:solidFill>
          <a:ln w="38100">
            <a:solidFill>
              <a:srgbClr val="FFC000"/>
            </a:solidFill>
            <a:prstDash val="dash"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 marL="0" indent="0" algn="ctr">
              <a:spcAft>
                <a:spcPts val="450"/>
              </a:spcAft>
              <a:buFont typeface="Arial" charset="0"/>
              <a:buNone/>
            </a:pPr>
            <a:endParaRPr lang="en-BE" sz="1800" b="1" dirty="0" err="1">
              <a:solidFill>
                <a:schemeClr val="bg1"/>
              </a:solidFill>
              <a:latin typeface="+mn-lt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21BF-63AE-2161-FEE1-A14A7472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7" y="620713"/>
            <a:ext cx="10944226" cy="791794"/>
          </a:xfrm>
        </p:spPr>
        <p:txBody>
          <a:bodyPr/>
          <a:lstStyle/>
          <a:p>
            <a:r>
              <a:rPr lang="en-BE" dirty="0"/>
              <a:t>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B7E31-8969-72F0-6E29-E2383B743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90A8C-65A8-4879-07C5-DCEC2C459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792" y="4776787"/>
            <a:ext cx="10162493" cy="1460500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616200" algn="l"/>
              </a:tabLst>
            </a:pPr>
            <a:r>
              <a:rPr lang="en-GB" dirty="0"/>
              <a:t>C</a:t>
            </a:r>
            <a:r>
              <a:rPr lang="en-BE" dirty="0"/>
              <a:t>lassification: 	Find category of an object in an image</a:t>
            </a:r>
          </a:p>
          <a:p>
            <a:pPr>
              <a:tabLst>
                <a:tab pos="2616200" algn="l"/>
              </a:tabLst>
            </a:pPr>
            <a:r>
              <a:rPr lang="en-BE" dirty="0"/>
              <a:t>Localization: 	Find where the object is and draw a box around it</a:t>
            </a:r>
          </a:p>
          <a:p>
            <a:pPr>
              <a:tabLst>
                <a:tab pos="2616200" algn="l"/>
              </a:tabLst>
            </a:pPr>
            <a:r>
              <a:rPr lang="en-BE" dirty="0"/>
              <a:t>Object detection: 	Classify and detect all objects in an image</a:t>
            </a:r>
          </a:p>
          <a:p>
            <a:pPr>
              <a:tabLst>
                <a:tab pos="2616200" algn="l"/>
              </a:tabLst>
            </a:pPr>
            <a:r>
              <a:rPr lang="en-BE" dirty="0"/>
              <a:t>Segmentation: 	Classify every pixel in an image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49275-FBE8-9956-AC4F-4333130A8DFD}"/>
              </a:ext>
            </a:extLst>
          </p:cNvPr>
          <p:cNvSpPr txBox="1"/>
          <p:nvPr/>
        </p:nvSpPr>
        <p:spPr>
          <a:xfrm>
            <a:off x="4305300" y="787400"/>
            <a:ext cx="2374900" cy="244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BE" sz="2400" b="1" dirty="0">
                <a:solidFill>
                  <a:srgbClr val="A37A0E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9959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Object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BE" dirty="0"/>
              <a:t>Task: classification and localization of all objects in images</a:t>
            </a:r>
          </a:p>
          <a:p>
            <a:r>
              <a:rPr lang="en-BE" dirty="0"/>
              <a:t>Deep learning models achieve great performance, but…</a:t>
            </a:r>
          </a:p>
          <a:p>
            <a:r>
              <a:rPr lang="en-GB" dirty="0"/>
              <a:t>Training models requires costly human labelling:</a:t>
            </a:r>
          </a:p>
          <a:p>
            <a:pPr lvl="1"/>
            <a:r>
              <a:rPr lang="en-GB" dirty="0"/>
              <a:t>Class label for each object in images</a:t>
            </a:r>
          </a:p>
          <a:p>
            <a:pPr lvl="1"/>
            <a:r>
              <a:rPr lang="en-GB" dirty="0"/>
              <a:t>Bounding box for each object in images</a:t>
            </a:r>
          </a:p>
          <a:p>
            <a:pPr marL="360362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42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Weakly supervised object localization (WSOL)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Task: Classification of </a:t>
            </a:r>
            <a:r>
              <a:rPr lang="en-GB" b="1" dirty="0"/>
              <a:t>1 single object </a:t>
            </a:r>
            <a:r>
              <a:rPr lang="en-GB" dirty="0"/>
              <a:t>in images</a:t>
            </a:r>
          </a:p>
          <a:p>
            <a:r>
              <a:rPr lang="en-GB" dirty="0"/>
              <a:t>Requires only image-level labels</a:t>
            </a:r>
          </a:p>
          <a:p>
            <a:r>
              <a:rPr lang="en-GB" dirty="0"/>
              <a:t> Important class of WSOL methods: Class Activation Mapping (CAM) </a:t>
            </a:r>
          </a:p>
          <a:p>
            <a:pPr lvl="1"/>
            <a:r>
              <a:rPr lang="en-GB" dirty="0"/>
              <a:t>Localization using classifier activations for most discriminative parts of object</a:t>
            </a:r>
          </a:p>
          <a:p>
            <a:pPr lvl="1"/>
            <a:r>
              <a:rPr lang="en-GB" dirty="0"/>
              <a:t>Vast area of research to improve on limitations</a:t>
            </a:r>
          </a:p>
          <a:p>
            <a:r>
              <a:rPr lang="en-GB" dirty="0"/>
              <a:t>What about multiple objects in image?</a:t>
            </a:r>
          </a:p>
        </p:txBody>
      </p:sp>
    </p:spTree>
    <p:extLst>
      <p:ext uri="{BB962C8B-B14F-4D97-AF65-F5344CB8AC3E}">
        <p14:creationId xmlns:p14="http://schemas.microsoft.com/office/powerpoint/2010/main" val="290867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Research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we use CAM WSOL to localize multiple objects of the same class?</a:t>
            </a:r>
          </a:p>
          <a:p>
            <a:r>
              <a:rPr lang="en-GB" dirty="0"/>
              <a:t>Prior CAM research </a:t>
            </a:r>
          </a:p>
          <a:p>
            <a:pPr lvl="1"/>
            <a:r>
              <a:rPr lang="en-GB" dirty="0"/>
              <a:t>focused on improving single-instance localization</a:t>
            </a:r>
          </a:p>
          <a:p>
            <a:pPr lvl="1"/>
            <a:r>
              <a:rPr lang="en-GB" dirty="0"/>
              <a:t>No known prior research to detect more than 1 object</a:t>
            </a:r>
          </a:p>
          <a:p>
            <a:r>
              <a:rPr lang="en-GB" dirty="0"/>
              <a:t>This research</a:t>
            </a:r>
          </a:p>
          <a:p>
            <a:pPr lvl="1"/>
            <a:r>
              <a:rPr lang="en-GB" dirty="0"/>
              <a:t>Define new evaluation method for multiple-instance WSOL</a:t>
            </a:r>
          </a:p>
          <a:p>
            <a:pPr lvl="1"/>
            <a:r>
              <a:rPr lang="en-GB" dirty="0"/>
              <a:t>Benchmark new metrics on existing CAM methods</a:t>
            </a:r>
          </a:p>
          <a:p>
            <a:pPr lvl="1"/>
            <a:r>
              <a:rPr lang="en-GB" dirty="0"/>
              <a:t>Find improvements for multiple </a:t>
            </a:r>
            <a:r>
              <a:rPr lang="en-GB"/>
              <a:t>instance localization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23122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7216</TotalTime>
  <Words>277</Words>
  <Application>Microsoft Macintosh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Neue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Weakly supervised  object localization</vt:lpstr>
      <vt:lpstr>Content</vt:lpstr>
      <vt:lpstr>Introduction</vt:lpstr>
      <vt:lpstr>PowerPoint Presentation</vt:lpstr>
      <vt:lpstr>Terminology</vt:lpstr>
      <vt:lpstr>Object detection</vt:lpstr>
      <vt:lpstr>Weakly supervised object localization (WSOL)</vt:lpstr>
      <vt:lpstr>Research question</vt:lpstr>
      <vt:lpstr>Method</vt:lpstr>
      <vt:lpstr>PowerPoint Presentation</vt:lpstr>
      <vt:lpstr>Experiments</vt:lpstr>
      <vt:lpstr>Problems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Geert Goemaere</cp:lastModifiedBy>
  <cp:revision>220</cp:revision>
  <dcterms:created xsi:type="dcterms:W3CDTF">2020-12-07T09:05:54Z</dcterms:created>
  <dcterms:modified xsi:type="dcterms:W3CDTF">2023-01-29T20:26:04Z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