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64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319713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267342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68030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392137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148804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326584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428961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377450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296249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299730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F3E9B0B-4BFA-4A58-81D8-5AAA6B985E2D}" type="datetimeFigureOut">
              <a:rPr kumimoji="1" lang="ja-JP" altLang="en-US" smtClean="0"/>
              <a:t>2020/3/19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255573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E9B0B-4BFA-4A58-81D8-5AAA6B985E2D}" type="datetimeFigureOut">
              <a:rPr kumimoji="1" lang="ja-JP" altLang="en-US" smtClean="0"/>
              <a:t>2020/3/19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D8C5C-238E-459C-B5CD-84FD08D5BFC1}" type="slidenum">
              <a:rPr kumimoji="1" lang="ja-JP" altLang="en-US" smtClean="0"/>
              <a:t>‹#›</a:t>
            </a:fld>
            <a:endParaRPr kumimoji="1" lang="ja-JP" altLang="en-US"/>
          </a:p>
        </p:txBody>
      </p:sp>
    </p:spTree>
    <p:extLst>
      <p:ext uri="{BB962C8B-B14F-4D97-AF65-F5344CB8AC3E}">
        <p14:creationId xmlns:p14="http://schemas.microsoft.com/office/powerpoint/2010/main" val="306425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576" y="188641"/>
            <a:ext cx="7772400" cy="576063"/>
          </a:xfrm>
        </p:spPr>
        <p:txBody>
          <a:bodyPr>
            <a:normAutofit fontScale="90000"/>
          </a:bodyPr>
          <a:lstStyle/>
          <a:p>
            <a:r>
              <a:rPr kumimoji="1" lang="en-US" altLang="ja-JP" dirty="0" smtClean="0"/>
              <a:t>Geometry</a:t>
            </a:r>
            <a:r>
              <a:rPr kumimoji="1" lang="ja-JP" altLang="en-US" dirty="0" smtClean="0"/>
              <a:t> </a:t>
            </a:r>
            <a:r>
              <a:rPr kumimoji="1" lang="en-US" altLang="ja-JP" dirty="0" smtClean="0"/>
              <a:t>Aware</a:t>
            </a:r>
            <a:r>
              <a:rPr kumimoji="1" lang="ja-JP" altLang="en-US" dirty="0" smtClean="0"/>
              <a:t> </a:t>
            </a:r>
            <a:r>
              <a:rPr kumimoji="1" lang="en-US" altLang="ja-JP" dirty="0" smtClean="0"/>
              <a:t>Neural</a:t>
            </a:r>
            <a:r>
              <a:rPr kumimoji="1" lang="ja-JP" altLang="en-US" dirty="0" smtClean="0"/>
              <a:t> </a:t>
            </a:r>
            <a:r>
              <a:rPr kumimoji="1" lang="en-US" altLang="ja-JP" dirty="0" smtClean="0"/>
              <a:t>Rendering</a:t>
            </a:r>
            <a:br>
              <a:rPr kumimoji="1" lang="en-US" altLang="ja-JP" dirty="0" smtClean="0"/>
            </a:br>
            <a:r>
              <a:rPr kumimoji="1" lang="en-US" altLang="ja-JP" sz="1800" dirty="0" smtClean="0"/>
              <a:t>(2019 NIPS)</a:t>
            </a:r>
            <a:endParaRPr kumimoji="1" lang="ja-JP" altLang="en-US" sz="1800" dirty="0"/>
          </a:p>
        </p:txBody>
      </p:sp>
      <p:sp>
        <p:nvSpPr>
          <p:cNvPr id="3" name="サブタイトル 2"/>
          <p:cNvSpPr>
            <a:spLocks noGrp="1"/>
          </p:cNvSpPr>
          <p:nvPr>
            <p:ph type="subTitle" idx="1"/>
          </p:nvPr>
        </p:nvSpPr>
        <p:spPr>
          <a:xfrm>
            <a:off x="539552" y="908720"/>
            <a:ext cx="4104456" cy="2304256"/>
          </a:xfrm>
        </p:spPr>
        <p:txBody>
          <a:bodyPr>
            <a:noAutofit/>
          </a:bodyPr>
          <a:lstStyle/>
          <a:p>
            <a:pPr algn="l"/>
            <a:r>
              <a:rPr lang="ja-JP" altLang="en-US" sz="1400" b="1" u="sng" dirty="0" smtClean="0">
                <a:solidFill>
                  <a:schemeClr val="tx1"/>
                </a:solidFill>
              </a:rPr>
              <a:t>どんなもの？</a:t>
            </a:r>
            <a:endParaRPr lang="en-US" altLang="ja-JP" sz="1400" b="1" u="sng" dirty="0" smtClean="0">
              <a:solidFill>
                <a:schemeClr val="tx1"/>
              </a:solidFill>
            </a:endParaRPr>
          </a:p>
          <a:p>
            <a:pPr algn="l"/>
            <a:r>
              <a:rPr lang="ja-JP" altLang="en-US" sz="1400" dirty="0">
                <a:solidFill>
                  <a:schemeClr val="tx1"/>
                </a:solidFill>
              </a:rPr>
              <a:t>　複数の２次元画像から３次元画像生成</a:t>
            </a:r>
            <a:r>
              <a:rPr lang="ja-JP" altLang="en-US" sz="1400" dirty="0" smtClean="0">
                <a:solidFill>
                  <a:schemeClr val="tx1"/>
                </a:solidFill>
              </a:rPr>
              <a:t>（</a:t>
            </a:r>
            <a:r>
              <a:rPr lang="en-US" altLang="ja-JP" sz="1400" dirty="0" smtClean="0">
                <a:solidFill>
                  <a:schemeClr val="tx1"/>
                </a:solidFill>
              </a:rPr>
              <a:t>rendering</a:t>
            </a:r>
            <a:r>
              <a:rPr lang="ja-JP" altLang="en-US" sz="1400" dirty="0" smtClean="0">
                <a:solidFill>
                  <a:schemeClr val="tx1"/>
                </a:solidFill>
              </a:rPr>
              <a:t>）。</a:t>
            </a:r>
            <a:endParaRPr lang="ja-JP" altLang="en-US" sz="1400" dirty="0">
              <a:solidFill>
                <a:schemeClr val="tx1"/>
              </a:solidFill>
            </a:endParaRPr>
          </a:p>
          <a:p>
            <a:pPr algn="l"/>
            <a:r>
              <a:rPr lang="ja-JP" altLang="en-US" sz="1400" dirty="0" smtClean="0">
                <a:solidFill>
                  <a:schemeClr val="tx1"/>
                </a:solidFill>
              </a:rPr>
              <a:t>１</a:t>
            </a:r>
            <a:r>
              <a:rPr lang="ja-JP" altLang="en-US" sz="1400" dirty="0">
                <a:solidFill>
                  <a:schemeClr val="tx1"/>
                </a:solidFill>
              </a:rPr>
              <a:t>．</a:t>
            </a:r>
            <a:r>
              <a:rPr lang="ja-JP" altLang="en-US" sz="1400" dirty="0" smtClean="0">
                <a:solidFill>
                  <a:schemeClr val="tx1"/>
                </a:solidFill>
              </a:rPr>
              <a:t>複数の</a:t>
            </a:r>
            <a:r>
              <a:rPr lang="ja-JP" altLang="en-US" sz="1400" dirty="0">
                <a:solidFill>
                  <a:schemeClr val="tx1"/>
                </a:solidFill>
              </a:rPr>
              <a:t>２次元画像を学習データとして</a:t>
            </a:r>
            <a:r>
              <a:rPr lang="ja-JP" altLang="en-US" sz="1400" dirty="0" smtClean="0">
                <a:solidFill>
                  <a:schemeClr val="tx1"/>
                </a:solidFill>
              </a:rPr>
              <a:t>与え</a:t>
            </a:r>
            <a:r>
              <a:rPr lang="ja-JP" altLang="en-US" sz="1400" dirty="0">
                <a:solidFill>
                  <a:schemeClr val="tx1"/>
                </a:solidFill>
              </a:rPr>
              <a:t>て</a:t>
            </a:r>
            <a:r>
              <a:rPr lang="ja-JP" altLang="en-US" sz="1400" dirty="0" smtClean="0">
                <a:solidFill>
                  <a:schemeClr val="tx1"/>
                </a:solidFill>
              </a:rPr>
              <a:t>空間状況</a:t>
            </a:r>
            <a:r>
              <a:rPr lang="ja-JP" altLang="en-US" sz="1400" dirty="0">
                <a:solidFill>
                  <a:schemeClr val="tx1"/>
                </a:solidFill>
              </a:rPr>
              <a:t>を</a:t>
            </a:r>
            <a:r>
              <a:rPr lang="ja-JP" altLang="en-US" sz="1400" dirty="0" smtClean="0">
                <a:solidFill>
                  <a:schemeClr val="tx1"/>
                </a:solidFill>
              </a:rPr>
              <a:t>学習（</a:t>
            </a:r>
            <a:r>
              <a:rPr lang="ja-JP" altLang="en-US" sz="1400" dirty="0">
                <a:solidFill>
                  <a:schemeClr val="tx1"/>
                </a:solidFill>
              </a:rPr>
              <a:t>３次元</a:t>
            </a:r>
            <a:r>
              <a:rPr lang="ja-JP" altLang="en-US" sz="1400" dirty="0" smtClean="0">
                <a:solidFill>
                  <a:schemeClr val="tx1"/>
                </a:solidFill>
              </a:rPr>
              <a:t>空間の特徴量表現）</a:t>
            </a:r>
            <a:r>
              <a:rPr lang="ja-JP" altLang="en-US" sz="1400" dirty="0">
                <a:solidFill>
                  <a:schemeClr val="tx1"/>
                </a:solidFill>
              </a:rPr>
              <a:t>。</a:t>
            </a:r>
          </a:p>
          <a:p>
            <a:pPr algn="l"/>
            <a:r>
              <a:rPr lang="ja-JP" altLang="en-US" sz="1400" dirty="0" smtClean="0">
                <a:solidFill>
                  <a:schemeClr val="tx1"/>
                </a:solidFill>
              </a:rPr>
              <a:t>２</a:t>
            </a:r>
            <a:r>
              <a:rPr lang="ja-JP" altLang="en-US" sz="1400" dirty="0">
                <a:solidFill>
                  <a:schemeClr val="tx1"/>
                </a:solidFill>
              </a:rPr>
              <a:t>．</a:t>
            </a:r>
            <a:r>
              <a:rPr lang="ja-JP" altLang="en-US" sz="1400" dirty="0" smtClean="0">
                <a:solidFill>
                  <a:schemeClr val="tx1"/>
                </a:solidFill>
              </a:rPr>
              <a:t>学習後、入力視点座標（</a:t>
            </a:r>
            <a:r>
              <a:rPr lang="ja-JP" altLang="en-US" sz="1400" dirty="0">
                <a:solidFill>
                  <a:schemeClr val="tx1"/>
                </a:solidFill>
              </a:rPr>
              <a:t>クエリ</a:t>
            </a:r>
            <a:r>
              <a:rPr lang="en-US" altLang="ja-JP" sz="1400" dirty="0">
                <a:solidFill>
                  <a:schemeClr val="tx1"/>
                </a:solidFill>
              </a:rPr>
              <a:t>―</a:t>
            </a:r>
            <a:r>
              <a:rPr lang="ja-JP" altLang="en-US" sz="1400" dirty="0" smtClean="0">
                <a:solidFill>
                  <a:schemeClr val="tx1"/>
                </a:solidFill>
              </a:rPr>
              <a:t>）</a:t>
            </a:r>
            <a:r>
              <a:rPr lang="ja-JP" altLang="en-US" sz="1400" dirty="0">
                <a:solidFill>
                  <a:schemeClr val="tx1"/>
                </a:solidFill>
              </a:rPr>
              <a:t>を</a:t>
            </a:r>
            <a:r>
              <a:rPr lang="ja-JP" altLang="en-US" sz="1400" dirty="0" smtClean="0">
                <a:solidFill>
                  <a:schemeClr val="tx1"/>
                </a:solidFill>
              </a:rPr>
              <a:t>与え</a:t>
            </a:r>
            <a:r>
              <a:rPr lang="ja-JP" altLang="en-US" sz="1400" dirty="0">
                <a:solidFill>
                  <a:schemeClr val="tx1"/>
                </a:solidFill>
              </a:rPr>
              <a:t>、その座標から</a:t>
            </a:r>
            <a:r>
              <a:rPr lang="ja-JP" altLang="en-US" sz="1400" dirty="0" smtClean="0">
                <a:solidFill>
                  <a:schemeClr val="tx1"/>
                </a:solidFill>
              </a:rPr>
              <a:t>の</a:t>
            </a:r>
            <a:r>
              <a:rPr lang="ja-JP" altLang="en-US" sz="1400" dirty="0">
                <a:solidFill>
                  <a:schemeClr val="tx1"/>
                </a:solidFill>
              </a:rPr>
              <a:t>視点</a:t>
            </a:r>
            <a:r>
              <a:rPr lang="ja-JP" altLang="en-US" sz="1400" dirty="0" smtClean="0">
                <a:solidFill>
                  <a:schemeClr val="tx1"/>
                </a:solidFill>
              </a:rPr>
              <a:t>を描画。</a:t>
            </a:r>
            <a:r>
              <a:rPr lang="ja-JP" altLang="en-US" sz="1400" dirty="0">
                <a:solidFill>
                  <a:schemeClr val="tx1"/>
                </a:solidFill>
              </a:rPr>
              <a:t>（</a:t>
            </a:r>
            <a:r>
              <a:rPr lang="en-US" altLang="ja-JP" sz="1400" dirty="0">
                <a:solidFill>
                  <a:schemeClr val="tx1"/>
                </a:solidFill>
              </a:rPr>
              <a:t>2018</a:t>
            </a:r>
            <a:r>
              <a:rPr lang="ja-JP" altLang="en-US" sz="1400" dirty="0">
                <a:solidFill>
                  <a:schemeClr val="tx1"/>
                </a:solidFill>
              </a:rPr>
              <a:t>年</a:t>
            </a:r>
            <a:r>
              <a:rPr lang="en-US" altLang="ja-JP" sz="1400" dirty="0" smtClean="0">
                <a:solidFill>
                  <a:schemeClr val="tx1"/>
                </a:solidFill>
              </a:rPr>
              <a:t>DeepMind</a:t>
            </a:r>
            <a:r>
              <a:rPr lang="ja-JP" altLang="en-US" sz="1400" dirty="0">
                <a:solidFill>
                  <a:schemeClr val="tx1"/>
                </a:solidFill>
              </a:rPr>
              <a:t>による</a:t>
            </a:r>
            <a:r>
              <a:rPr lang="en-US" altLang="ja-JP" sz="1400" dirty="0" smtClean="0">
                <a:solidFill>
                  <a:schemeClr val="tx1"/>
                </a:solidFill>
              </a:rPr>
              <a:t>GQN</a:t>
            </a:r>
            <a:r>
              <a:rPr lang="ja-JP" altLang="en-US" sz="1400" dirty="0">
                <a:solidFill>
                  <a:schemeClr val="tx1"/>
                </a:solidFill>
              </a:rPr>
              <a:t>モデル：</a:t>
            </a:r>
            <a:r>
              <a:rPr lang="en-US" altLang="ja-JP" sz="1400" dirty="0">
                <a:solidFill>
                  <a:schemeClr val="tx1"/>
                </a:solidFill>
              </a:rPr>
              <a:t>Generative Query Networks</a:t>
            </a:r>
            <a:r>
              <a:rPr lang="ja-JP" altLang="en-US" sz="1400" dirty="0">
                <a:solidFill>
                  <a:schemeClr val="tx1"/>
                </a:solidFill>
              </a:rPr>
              <a:t>）。</a:t>
            </a:r>
          </a:p>
          <a:p>
            <a:pPr algn="l"/>
            <a:r>
              <a:rPr lang="ja-JP" altLang="en-US" sz="1400" dirty="0">
                <a:solidFill>
                  <a:schemeClr val="tx1"/>
                </a:solidFill>
              </a:rPr>
              <a:t>　この論文では、</a:t>
            </a:r>
            <a:r>
              <a:rPr lang="en-US" altLang="ja-JP" sz="1400" dirty="0" err="1">
                <a:solidFill>
                  <a:schemeClr val="tx1"/>
                </a:solidFill>
              </a:rPr>
              <a:t>Epipolar</a:t>
            </a:r>
            <a:r>
              <a:rPr lang="ja-JP" altLang="en-US" sz="1400" dirty="0" smtClean="0">
                <a:solidFill>
                  <a:schemeClr val="tx1"/>
                </a:solidFill>
              </a:rPr>
              <a:t>ラインを用いて、出力描画</a:t>
            </a:r>
            <a:r>
              <a:rPr lang="ja-JP" altLang="en-US" sz="1400" dirty="0">
                <a:solidFill>
                  <a:schemeClr val="tx1"/>
                </a:solidFill>
              </a:rPr>
              <a:t>の際の</a:t>
            </a:r>
            <a:r>
              <a:rPr lang="ja-JP" altLang="en-US" sz="1400" dirty="0" smtClean="0">
                <a:solidFill>
                  <a:schemeClr val="tx1"/>
                </a:solidFill>
              </a:rPr>
              <a:t>アテンション</a:t>
            </a:r>
            <a:r>
              <a:rPr lang="ja-JP" altLang="en-US" sz="1400" dirty="0">
                <a:solidFill>
                  <a:schemeClr val="tx1"/>
                </a:solidFill>
              </a:rPr>
              <a:t>による</a:t>
            </a:r>
            <a:r>
              <a:rPr lang="en-US" altLang="ja-JP" sz="1400" dirty="0" smtClean="0">
                <a:solidFill>
                  <a:schemeClr val="tx1"/>
                </a:solidFill>
              </a:rPr>
              <a:t>GQN</a:t>
            </a:r>
            <a:r>
              <a:rPr lang="ja-JP" altLang="en-US" sz="1400" dirty="0" smtClean="0">
                <a:solidFill>
                  <a:schemeClr val="tx1"/>
                </a:solidFill>
              </a:rPr>
              <a:t>の改良を提案している（</a:t>
            </a:r>
            <a:r>
              <a:rPr lang="en-US" altLang="ja-JP" sz="1400" dirty="0" err="1">
                <a:solidFill>
                  <a:schemeClr val="tx1"/>
                </a:solidFill>
              </a:rPr>
              <a:t>Epipolar</a:t>
            </a:r>
            <a:r>
              <a:rPr lang="en-US" altLang="ja-JP" sz="1400" dirty="0">
                <a:solidFill>
                  <a:schemeClr val="tx1"/>
                </a:solidFill>
              </a:rPr>
              <a:t> Cross Attention</a:t>
            </a:r>
            <a:r>
              <a:rPr lang="ja-JP" altLang="en-US" sz="1400" dirty="0">
                <a:solidFill>
                  <a:schemeClr val="tx1"/>
                </a:solidFill>
              </a:rPr>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077072"/>
            <a:ext cx="4242974" cy="2232248"/>
          </a:xfrm>
          <a:prstGeom prst="rect">
            <a:avLst/>
          </a:prstGeom>
        </p:spPr>
      </p:pic>
      <p:sp>
        <p:nvSpPr>
          <p:cNvPr id="5" name="サブタイトル 2"/>
          <p:cNvSpPr txBox="1">
            <a:spLocks/>
          </p:cNvSpPr>
          <p:nvPr/>
        </p:nvSpPr>
        <p:spPr>
          <a:xfrm>
            <a:off x="539552" y="3429000"/>
            <a:ext cx="3664024" cy="50405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1400" b="1" u="sng" dirty="0" smtClean="0">
                <a:solidFill>
                  <a:schemeClr val="tx1"/>
                </a:solidFill>
              </a:rPr>
              <a:t>どうやって有効だと検証した？</a:t>
            </a:r>
            <a:endParaRPr lang="en-US" altLang="ja-JP" sz="1400" b="1" u="sng" dirty="0" smtClean="0">
              <a:solidFill>
                <a:schemeClr val="tx1"/>
              </a:solidFill>
            </a:endParaRPr>
          </a:p>
          <a:p>
            <a:pPr algn="l"/>
            <a:r>
              <a:rPr lang="en-US" altLang="ja-JP" sz="1400" dirty="0">
                <a:solidFill>
                  <a:schemeClr val="tx1"/>
                </a:solidFill>
              </a:rPr>
              <a:t>3</a:t>
            </a:r>
            <a:r>
              <a:rPr lang="ja-JP" altLang="en-US" sz="1400" dirty="0" smtClean="0">
                <a:solidFill>
                  <a:schemeClr val="tx1"/>
                </a:solidFill>
              </a:rPr>
              <a:t>次元レンダリング用の</a:t>
            </a:r>
            <a:r>
              <a:rPr lang="en-US" altLang="ja-JP" sz="1400" dirty="0" smtClean="0">
                <a:solidFill>
                  <a:schemeClr val="tx1"/>
                </a:solidFill>
              </a:rPr>
              <a:t>DB</a:t>
            </a:r>
            <a:r>
              <a:rPr lang="ja-JP" altLang="en-US" sz="1400" dirty="0" smtClean="0">
                <a:solidFill>
                  <a:schemeClr val="tx1"/>
                </a:solidFill>
              </a:rPr>
              <a:t>にて、</a:t>
            </a:r>
            <a:r>
              <a:rPr lang="en-US" altLang="ja-JP" sz="1400" dirty="0" smtClean="0">
                <a:solidFill>
                  <a:schemeClr val="tx1"/>
                </a:solidFill>
              </a:rPr>
              <a:t>GQN</a:t>
            </a:r>
            <a:r>
              <a:rPr lang="ja-JP" altLang="en-US" sz="1400" dirty="0" smtClean="0">
                <a:solidFill>
                  <a:schemeClr val="tx1"/>
                </a:solidFill>
              </a:rPr>
              <a:t>との比較</a:t>
            </a:r>
            <a:endParaRPr lang="en-US" altLang="ja-JP" sz="1400" dirty="0" smtClean="0">
              <a:solidFill>
                <a:schemeClr val="tx1"/>
              </a:solidFill>
            </a:endParaRPr>
          </a:p>
        </p:txBody>
      </p:sp>
      <p:sp>
        <p:nvSpPr>
          <p:cNvPr id="7" name="サブタイトル 2"/>
          <p:cNvSpPr txBox="1">
            <a:spLocks/>
          </p:cNvSpPr>
          <p:nvPr/>
        </p:nvSpPr>
        <p:spPr>
          <a:xfrm>
            <a:off x="4800054" y="980728"/>
            <a:ext cx="4104456" cy="115212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1400" b="1" u="sng" dirty="0" smtClean="0">
                <a:solidFill>
                  <a:schemeClr val="tx1"/>
                </a:solidFill>
              </a:rPr>
              <a:t>技術の手法や胆は？</a:t>
            </a:r>
            <a:endParaRPr lang="en-US" altLang="ja-JP" sz="1400" b="1" u="sng" dirty="0" smtClean="0">
              <a:solidFill>
                <a:schemeClr val="tx1"/>
              </a:solidFill>
            </a:endParaRPr>
          </a:p>
          <a:p>
            <a:pPr algn="l"/>
            <a:r>
              <a:rPr lang="ja-JP" altLang="en-US" sz="1400" b="1" dirty="0" smtClean="0">
                <a:solidFill>
                  <a:schemeClr val="tx1"/>
                </a:solidFill>
              </a:rPr>
              <a:t>おそらくクエリー座標と、学習データ用画像の視点座標による関係性から、出力描画作成時の物体位置を示唆するようにしている（左下図の赤ライン）。</a:t>
            </a:r>
            <a:endParaRPr lang="en-US" altLang="ja-JP" sz="1400" b="1" dirty="0" smtClean="0">
              <a:solidFill>
                <a:schemeClr val="tx1"/>
              </a:solidFill>
            </a:endParaRPr>
          </a:p>
          <a:p>
            <a:pPr algn="l"/>
            <a:endParaRPr lang="ja-JP" altLang="en-US" sz="1400" b="1" u="sng"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774" y="2608696"/>
            <a:ext cx="1604502" cy="119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464" y="2365104"/>
            <a:ext cx="2721023" cy="1433072"/>
          </a:xfrm>
          <a:prstGeom prst="rect">
            <a:avLst/>
          </a:prstGeom>
        </p:spPr>
      </p:pic>
      <p:sp>
        <p:nvSpPr>
          <p:cNvPr id="11" name="サブタイトル 2"/>
          <p:cNvSpPr txBox="1">
            <a:spLocks/>
          </p:cNvSpPr>
          <p:nvPr/>
        </p:nvSpPr>
        <p:spPr>
          <a:xfrm>
            <a:off x="4874465" y="4149080"/>
            <a:ext cx="4104456" cy="24482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ja-JP" altLang="en-US" sz="1400" b="1" u="sng" dirty="0" smtClean="0">
                <a:solidFill>
                  <a:schemeClr val="tx1"/>
                </a:solidFill>
              </a:rPr>
              <a:t>議論</a:t>
            </a:r>
            <a:endParaRPr lang="en-US" altLang="ja-JP" sz="1400" b="1" dirty="0" smtClean="0">
              <a:solidFill>
                <a:schemeClr val="tx1"/>
              </a:solidFill>
            </a:endParaRPr>
          </a:p>
          <a:p>
            <a:pPr algn="l"/>
            <a:r>
              <a:rPr lang="ja-JP" altLang="en-US" sz="1400" b="1" dirty="0" smtClean="0">
                <a:solidFill>
                  <a:schemeClr val="tx1"/>
                </a:solidFill>
              </a:rPr>
              <a:t>・現状では、実画像では困難であるためコンピュータマニピュレーションのような分野で</a:t>
            </a:r>
            <a:endParaRPr lang="en-US" altLang="ja-JP" sz="1400" b="1" dirty="0" smtClean="0">
              <a:solidFill>
                <a:schemeClr val="tx1"/>
              </a:solidFill>
            </a:endParaRPr>
          </a:p>
          <a:p>
            <a:pPr algn="l"/>
            <a:r>
              <a:rPr lang="ja-JP" altLang="en-US" sz="1400" b="1" dirty="0" smtClean="0">
                <a:solidFill>
                  <a:schemeClr val="tx1"/>
                </a:solidFill>
              </a:rPr>
              <a:t>・今後は、実画像に適用したり、入力視点が移動する場合においての高速レンダリングなどなど適用を狙える範囲は多い。</a:t>
            </a:r>
            <a:endParaRPr lang="en-US" altLang="ja-JP" sz="1400" b="1" dirty="0">
              <a:solidFill>
                <a:schemeClr val="tx1"/>
              </a:solidFill>
            </a:endParaRPr>
          </a:p>
          <a:p>
            <a:pPr algn="l"/>
            <a:endParaRPr lang="en-US" altLang="ja-JP" sz="1400" b="1" u="sng" dirty="0" smtClean="0">
              <a:solidFill>
                <a:schemeClr val="tx1"/>
              </a:solidFill>
            </a:endParaRPr>
          </a:p>
          <a:p>
            <a:pPr algn="l"/>
            <a:r>
              <a:rPr lang="ja-JP" altLang="en-US" sz="1400" b="1" u="sng" dirty="0">
                <a:solidFill>
                  <a:schemeClr val="tx1"/>
                </a:solidFill>
              </a:rPr>
              <a:t>先行技術との</a:t>
            </a:r>
            <a:r>
              <a:rPr lang="ja-JP" altLang="en-US" sz="1400" b="1" u="sng" dirty="0" smtClean="0">
                <a:solidFill>
                  <a:schemeClr val="tx1"/>
                </a:solidFill>
              </a:rPr>
              <a:t>比較（省略）</a:t>
            </a:r>
            <a:endParaRPr lang="en-US" altLang="ja-JP" sz="1400" b="1" u="sng" dirty="0">
              <a:solidFill>
                <a:schemeClr val="tx1"/>
              </a:solidFill>
            </a:endParaRPr>
          </a:p>
          <a:p>
            <a:pPr algn="l"/>
            <a:r>
              <a:rPr lang="ja-JP" altLang="en-US" sz="1400" b="1" u="sng" dirty="0" smtClean="0">
                <a:solidFill>
                  <a:schemeClr val="tx1"/>
                </a:solidFill>
              </a:rPr>
              <a:t>次に読むべき論文（→</a:t>
            </a:r>
            <a:r>
              <a:rPr lang="en-US" altLang="ja-JP" sz="1400" b="1" u="sng" dirty="0" smtClean="0">
                <a:solidFill>
                  <a:schemeClr val="tx1"/>
                </a:solidFill>
              </a:rPr>
              <a:t>GQN</a:t>
            </a:r>
            <a:r>
              <a:rPr lang="ja-JP" altLang="en-US" sz="1400" b="1" u="sng" dirty="0" smtClean="0">
                <a:solidFill>
                  <a:schemeClr val="tx1"/>
                </a:solidFill>
              </a:rPr>
              <a:t>）</a:t>
            </a:r>
            <a:endParaRPr lang="en-US" altLang="ja-JP" sz="1400" b="1" u="sng" dirty="0" smtClean="0">
              <a:solidFill>
                <a:schemeClr val="tx1"/>
              </a:solidFill>
            </a:endParaRPr>
          </a:p>
        </p:txBody>
      </p:sp>
    </p:spTree>
    <p:extLst>
      <p:ext uri="{BB962C8B-B14F-4D97-AF65-F5344CB8AC3E}">
        <p14:creationId xmlns:p14="http://schemas.microsoft.com/office/powerpoint/2010/main" val="346730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755576" y="188641"/>
            <a:ext cx="7772400" cy="576063"/>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12800" dirty="0" smtClean="0"/>
              <a:t>Neural</a:t>
            </a:r>
            <a:r>
              <a:rPr lang="ja-JP" altLang="en-US" sz="12800" dirty="0" smtClean="0"/>
              <a:t> </a:t>
            </a:r>
            <a:r>
              <a:rPr lang="en-US" altLang="ja-JP" sz="12800" dirty="0" smtClean="0"/>
              <a:t>scene representation and Rendering</a:t>
            </a:r>
          </a:p>
          <a:p>
            <a:r>
              <a:rPr lang="en-US" altLang="ja-JP" sz="6400" dirty="0" smtClean="0"/>
              <a:t>(2018 Science)</a:t>
            </a:r>
          </a:p>
        </p:txBody>
      </p:sp>
      <p:sp>
        <p:nvSpPr>
          <p:cNvPr id="5" name="サブタイトル 2"/>
          <p:cNvSpPr txBox="1">
            <a:spLocks/>
          </p:cNvSpPr>
          <p:nvPr/>
        </p:nvSpPr>
        <p:spPr>
          <a:xfrm>
            <a:off x="520208" y="3861048"/>
            <a:ext cx="4104456"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smtClean="0"/>
              <a:t>どんなもの？</a:t>
            </a:r>
            <a:endParaRPr lang="en-US" altLang="ja-JP" sz="1400" b="1" u="sng" dirty="0" smtClean="0"/>
          </a:p>
          <a:p>
            <a:pPr marL="0" indent="0">
              <a:buNone/>
            </a:pPr>
            <a:r>
              <a:rPr lang="ja-JP" altLang="en-US" sz="1400" dirty="0" smtClean="0"/>
              <a:t>　</a:t>
            </a:r>
            <a:r>
              <a:rPr lang="en-US" altLang="ja-JP" sz="1400" dirty="0" smtClean="0"/>
              <a:t>GQN</a:t>
            </a:r>
            <a:r>
              <a:rPr lang="ja-JP" altLang="en-US" sz="1400" dirty="0" smtClean="0"/>
              <a:t>：</a:t>
            </a:r>
            <a:r>
              <a:rPr lang="en-US" altLang="ja-JP" sz="1400" dirty="0" smtClean="0"/>
              <a:t>Generative Query Networks</a:t>
            </a:r>
          </a:p>
          <a:p>
            <a:pPr marL="0" indent="0">
              <a:buNone/>
            </a:pPr>
            <a:r>
              <a:rPr lang="ja-JP" altLang="en-US" sz="1400" dirty="0" smtClean="0"/>
              <a:t>　複数の２次元画像から、任意視点の３次元画像を生成。２次元画像の取得座標が必要だが、ラベル</a:t>
            </a:r>
            <a:r>
              <a:rPr lang="ja-JP" altLang="en-US" sz="1400" dirty="0"/>
              <a:t>付け</a:t>
            </a:r>
            <a:r>
              <a:rPr lang="ja-JP" altLang="en-US" sz="1400" dirty="0" smtClean="0"/>
              <a:t>が不要となる。</a:t>
            </a:r>
            <a:endParaRPr lang="en-US" altLang="ja-JP" sz="1400" dirty="0" smtClean="0"/>
          </a:p>
          <a:p>
            <a:pPr marL="0" indent="0">
              <a:buNone/>
            </a:pPr>
            <a:endParaRPr lang="en-US" altLang="ja-JP" sz="1400" dirty="0" smtClean="0"/>
          </a:p>
          <a:p>
            <a:pPr marL="0" indent="0">
              <a:buNone/>
            </a:pPr>
            <a:r>
              <a:rPr lang="ja-JP" altLang="en-US" sz="1400" b="1" u="sng" dirty="0" smtClean="0"/>
              <a:t>先行技術との比較、</a:t>
            </a:r>
            <a:endParaRPr lang="en-US" altLang="ja-JP" sz="1400" b="1" u="sng" dirty="0" smtClean="0"/>
          </a:p>
          <a:p>
            <a:pPr marL="0" indent="0">
              <a:buNone/>
            </a:pPr>
            <a:r>
              <a:rPr lang="ja-JP" altLang="en-US" sz="1400" dirty="0" smtClean="0"/>
              <a:t>　ＤｆＶやＳｆＭやｖＳＬＡＭ。これらは点群や</a:t>
            </a:r>
            <a:r>
              <a:rPr lang="en-US" altLang="ja-JP" sz="1400" dirty="0" smtClean="0"/>
              <a:t>voxel</a:t>
            </a:r>
            <a:r>
              <a:rPr lang="ja-JP" altLang="en-US" sz="1400" dirty="0" err="1"/>
              <a:t>、</a:t>
            </a:r>
            <a:r>
              <a:rPr lang="ja-JP" altLang="en-US" sz="1400" dirty="0" smtClean="0"/>
              <a:t>ポリゴンメッシュを当たるもの。データ量を圧倒的に圧縮。</a:t>
            </a:r>
            <a:endParaRPr lang="en-US" altLang="ja-JP" sz="1400" dirty="0" smtClean="0"/>
          </a:p>
          <a:p>
            <a:pPr marL="0" indent="0">
              <a:buNone/>
            </a:pPr>
            <a:endParaRPr lang="en-US" altLang="ja-JP" sz="1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8019976" cy="2913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サブタイトル 2"/>
          <p:cNvSpPr txBox="1">
            <a:spLocks/>
          </p:cNvSpPr>
          <p:nvPr/>
        </p:nvSpPr>
        <p:spPr>
          <a:xfrm>
            <a:off x="4643316" y="3861048"/>
            <a:ext cx="4104456"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smtClean="0"/>
              <a:t>技術や手法</a:t>
            </a:r>
            <a:endParaRPr lang="en-US" altLang="ja-JP" sz="1400" b="1" u="sng" dirty="0" smtClean="0"/>
          </a:p>
          <a:p>
            <a:pPr marL="0" indent="0">
              <a:buNone/>
            </a:pPr>
            <a:r>
              <a:rPr lang="ja-JP" altLang="en-US" sz="1400" dirty="0" smtClean="0"/>
              <a:t>　３つの</a:t>
            </a:r>
            <a:r>
              <a:rPr lang="en-US" altLang="ja-JP" sz="1400" dirty="0" smtClean="0"/>
              <a:t>DNN</a:t>
            </a:r>
            <a:r>
              <a:rPr lang="ja-JP" altLang="en-US" sz="1400" dirty="0" smtClean="0"/>
              <a:t>による構成。</a:t>
            </a:r>
            <a:endParaRPr lang="en-US" altLang="ja-JP" sz="1400" dirty="0" smtClean="0"/>
          </a:p>
          <a:p>
            <a:pPr marL="0" indent="0">
              <a:buNone/>
            </a:pPr>
            <a:r>
              <a:rPr lang="ja-JP" altLang="en-US" sz="1400" dirty="0" smtClean="0"/>
              <a:t>①</a:t>
            </a:r>
            <a:r>
              <a:rPr lang="en-US" altLang="ja-JP" sz="1400" dirty="0" smtClean="0"/>
              <a:t>2</a:t>
            </a:r>
            <a:r>
              <a:rPr lang="ja-JP" altLang="en-US" sz="1400" dirty="0" smtClean="0"/>
              <a:t>次元画像を低次元化するオートエンコーダ。</a:t>
            </a:r>
            <a:endParaRPr lang="en-US" altLang="ja-JP" sz="1400" dirty="0" smtClean="0"/>
          </a:p>
          <a:p>
            <a:pPr marL="0" indent="0">
              <a:buNone/>
            </a:pPr>
            <a:r>
              <a:rPr lang="ja-JP" altLang="en-US" sz="1400" dirty="0" smtClean="0"/>
              <a:t>②ＬＳＴＭ？</a:t>
            </a:r>
            <a:r>
              <a:rPr lang="en-US" altLang="ja-JP" sz="1400" dirty="0" smtClean="0"/>
              <a:t>2</a:t>
            </a:r>
            <a:r>
              <a:rPr lang="ja-JP" altLang="en-US" sz="1400" dirty="0" smtClean="0"/>
              <a:t>次元画像の特徴量（色、形）をさらに要約する</a:t>
            </a:r>
            <a:r>
              <a:rPr lang="en-US" altLang="ja-JP" sz="1400" dirty="0" smtClean="0"/>
              <a:t>inference encoding</a:t>
            </a:r>
            <a:r>
              <a:rPr lang="ja-JP" altLang="en-US" sz="1400" dirty="0"/>
              <a:t> </a:t>
            </a:r>
            <a:r>
              <a:rPr lang="en-US" altLang="ja-JP" sz="1400" dirty="0" err="1" smtClean="0"/>
              <a:t>archtecture</a:t>
            </a:r>
            <a:r>
              <a:rPr lang="ja-JP" altLang="en-US" sz="1400" dirty="0" err="1"/>
              <a:t>。</a:t>
            </a:r>
            <a:endParaRPr lang="en-US" altLang="ja-JP" sz="1400" dirty="0" smtClean="0"/>
          </a:p>
          <a:p>
            <a:pPr marL="0" indent="0">
              <a:buNone/>
            </a:pPr>
            <a:r>
              <a:rPr lang="ja-JP" altLang="en-US" sz="1400" dirty="0" smtClean="0"/>
              <a:t>③任意のクエリー地点の光景を生成するデコーダ（条件付きＶＡＥで推論を交えたもの）。</a:t>
            </a:r>
            <a:endParaRPr lang="en-US" altLang="ja-JP" sz="1400" dirty="0" smtClean="0"/>
          </a:p>
          <a:p>
            <a:pPr marL="0" indent="0">
              <a:buNone/>
            </a:pPr>
            <a:r>
              <a:rPr lang="ja-JP" altLang="en-US" sz="1400" b="1" u="sng" dirty="0" smtClean="0"/>
              <a:t>議論</a:t>
            </a:r>
            <a:endParaRPr lang="en-US" altLang="ja-JP" sz="1400" b="1" u="sng" dirty="0" smtClean="0"/>
          </a:p>
          <a:p>
            <a:pPr marL="0" indent="0">
              <a:buNone/>
            </a:pPr>
            <a:r>
              <a:rPr lang="ja-JP" altLang="en-US" sz="1400" dirty="0"/>
              <a:t>　</a:t>
            </a:r>
            <a:r>
              <a:rPr lang="ja-JP" altLang="en-US" sz="1400" dirty="0" smtClean="0"/>
              <a:t>トレーニングにおいて、人間</a:t>
            </a:r>
            <a:r>
              <a:rPr lang="ja-JP" altLang="en-US" sz="1400" dirty="0"/>
              <a:t>によって苦労してラベル付けされた何百万もの</a:t>
            </a:r>
            <a:r>
              <a:rPr lang="ja-JP" altLang="en-US" sz="1400" dirty="0" smtClean="0"/>
              <a:t>画像が不要となった。</a:t>
            </a:r>
            <a:endParaRPr lang="en-US" altLang="ja-JP" sz="1400" dirty="0" smtClean="0"/>
          </a:p>
          <a:p>
            <a:pPr marL="0" indent="0">
              <a:buNone/>
            </a:pPr>
            <a:r>
              <a:rPr lang="ja-JP" altLang="en-US" sz="1400" b="1" u="sng" dirty="0" smtClean="0"/>
              <a:t>有効性の検証（省略）</a:t>
            </a:r>
            <a:r>
              <a:rPr lang="ja-JP" altLang="en-US" sz="1400" b="1" u="sng" dirty="0"/>
              <a:t>。</a:t>
            </a:r>
            <a:r>
              <a:rPr lang="ja-JP" altLang="en-US" sz="1400" b="1" u="sng" dirty="0" smtClean="0"/>
              <a:t>次</a:t>
            </a:r>
            <a:r>
              <a:rPr lang="ja-JP" altLang="en-US" sz="1400" b="1" u="sng" dirty="0"/>
              <a:t>に読むべき</a:t>
            </a:r>
            <a:r>
              <a:rPr lang="ja-JP" altLang="en-US" sz="1400" b="1" u="sng" dirty="0" smtClean="0"/>
              <a:t>論文（なし）</a:t>
            </a:r>
            <a:endParaRPr lang="en-US" altLang="ja-JP" sz="1400" b="1" u="sng" dirty="0" smtClean="0"/>
          </a:p>
          <a:p>
            <a:pPr marL="0" indent="0">
              <a:buNone/>
            </a:pPr>
            <a:endParaRPr lang="en-US" altLang="ja-JP" sz="1400" dirty="0" smtClean="0"/>
          </a:p>
          <a:p>
            <a:pPr marL="0" indent="0">
              <a:buNone/>
            </a:pPr>
            <a:endParaRPr lang="en-US" altLang="ja-JP" sz="1400" dirty="0" smtClean="0"/>
          </a:p>
          <a:p>
            <a:pPr marL="0" indent="0">
              <a:buNone/>
            </a:pPr>
            <a:endParaRPr lang="en-US" altLang="ja-JP" sz="1400" dirty="0"/>
          </a:p>
          <a:p>
            <a:pPr marL="0" indent="0">
              <a:buNone/>
            </a:pPr>
            <a:endParaRPr lang="en-US" altLang="ja-JP" sz="1400" dirty="0" smtClean="0"/>
          </a:p>
        </p:txBody>
      </p:sp>
    </p:spTree>
    <p:extLst>
      <p:ext uri="{BB962C8B-B14F-4D97-AF65-F5344CB8AC3E}">
        <p14:creationId xmlns:p14="http://schemas.microsoft.com/office/powerpoint/2010/main" val="125551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297" y="4221088"/>
            <a:ext cx="3938176" cy="243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タイトル 1"/>
          <p:cNvSpPr txBox="1">
            <a:spLocks/>
          </p:cNvSpPr>
          <p:nvPr/>
        </p:nvSpPr>
        <p:spPr>
          <a:xfrm>
            <a:off x="755576" y="260648"/>
            <a:ext cx="7772400" cy="576063"/>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12800" dirty="0" smtClean="0"/>
              <a:t>A Neural</a:t>
            </a:r>
            <a:r>
              <a:rPr lang="ja-JP" altLang="en-US" sz="12800" dirty="0" smtClean="0"/>
              <a:t> </a:t>
            </a:r>
            <a:r>
              <a:rPr lang="en-US" altLang="ja-JP" sz="12800" dirty="0" smtClean="0"/>
              <a:t>Conversational Model</a:t>
            </a:r>
          </a:p>
          <a:p>
            <a:r>
              <a:rPr lang="en-US" altLang="ja-JP" sz="6400" dirty="0" smtClean="0"/>
              <a:t>(2015  )</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210010"/>
            <a:ext cx="3482642" cy="1867062"/>
          </a:xfrm>
          <a:prstGeom prst="rect">
            <a:avLst/>
          </a:prstGeom>
        </p:spPr>
      </p:pic>
      <p:sp>
        <p:nvSpPr>
          <p:cNvPr id="7" name="サブタイトル 2"/>
          <p:cNvSpPr txBox="1">
            <a:spLocks/>
          </p:cNvSpPr>
          <p:nvPr/>
        </p:nvSpPr>
        <p:spPr>
          <a:xfrm>
            <a:off x="520208" y="1340768"/>
            <a:ext cx="4104456"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smtClean="0"/>
              <a:t>どんなもの（先行技術との比較）</a:t>
            </a:r>
            <a:endParaRPr lang="en-US" altLang="ja-JP" sz="1400" b="1" u="sng" dirty="0" smtClean="0"/>
          </a:p>
          <a:p>
            <a:pPr marL="0" indent="0">
              <a:buNone/>
            </a:pPr>
            <a:r>
              <a:rPr lang="ja-JP" altLang="en-US" sz="1400" dirty="0" smtClean="0"/>
              <a:t>　</a:t>
            </a:r>
            <a:r>
              <a:rPr lang="en-US" altLang="ja-JP" sz="1400" dirty="0" smtClean="0"/>
              <a:t>Seq2Seq</a:t>
            </a:r>
            <a:r>
              <a:rPr lang="ja-JP" altLang="en-US" sz="1400" dirty="0" smtClean="0"/>
              <a:t>初期の論文。</a:t>
            </a:r>
            <a:endParaRPr lang="en-US" altLang="ja-JP" sz="1400" dirty="0" smtClean="0"/>
          </a:p>
          <a:p>
            <a:pPr marL="0" indent="0">
              <a:buNone/>
            </a:pPr>
            <a:r>
              <a:rPr lang="ja-JP" altLang="en-US" sz="1400" dirty="0" smtClean="0"/>
              <a:t>　当時は</a:t>
            </a:r>
            <a:r>
              <a:rPr lang="en-US" altLang="ja-JP" sz="1400" dirty="0" smtClean="0"/>
              <a:t>Seq2Seq</a:t>
            </a:r>
            <a:r>
              <a:rPr lang="ja-JP" altLang="en-US" sz="1400" dirty="0" smtClean="0"/>
              <a:t>による</a:t>
            </a:r>
            <a:r>
              <a:rPr lang="en-US" altLang="ja-JP" sz="1400" dirty="0" smtClean="0"/>
              <a:t>mapping</a:t>
            </a:r>
            <a:r>
              <a:rPr lang="ja-JP" altLang="en-US" sz="1400" dirty="0" smtClean="0"/>
              <a:t>を、狭い分野で限定する必要があったし、ルールベースのデータも必要であった。</a:t>
            </a:r>
            <a:endParaRPr lang="en-US" altLang="ja-JP" sz="1400" dirty="0" smtClean="0"/>
          </a:p>
          <a:p>
            <a:pPr marL="0" indent="0">
              <a:buNone/>
            </a:pPr>
            <a:r>
              <a:rPr lang="ja-JP" altLang="en-US" sz="1400" dirty="0" smtClean="0"/>
              <a:t>　ＬＳＴＭにて、</a:t>
            </a:r>
            <a:r>
              <a:rPr lang="en-US" altLang="ja-JP" sz="1400" dirty="0" smtClean="0"/>
              <a:t>end to end </a:t>
            </a:r>
            <a:r>
              <a:rPr lang="ja-JP" altLang="en-US" sz="1400" dirty="0" smtClean="0"/>
              <a:t>による大規模データセットを使用することで（ルール無し）、単純会話形成が可能となった。</a:t>
            </a:r>
            <a:endParaRPr lang="en-US" altLang="ja-JP" sz="1400" dirty="0" smtClean="0"/>
          </a:p>
          <a:p>
            <a:pPr marL="0" indent="0">
              <a:buNone/>
            </a:pPr>
            <a:endParaRPr lang="en-US" altLang="ja-JP" sz="1400" dirty="0" smtClean="0"/>
          </a:p>
          <a:p>
            <a:pPr marL="0" indent="0">
              <a:buNone/>
            </a:pPr>
            <a:r>
              <a:rPr lang="ja-JP" altLang="en-US" sz="1400" b="1" u="sng" dirty="0" smtClean="0"/>
              <a:t>有効性の検証</a:t>
            </a:r>
            <a:endParaRPr lang="en-US" altLang="ja-JP" sz="1400" b="1" u="sng" dirty="0" smtClean="0"/>
          </a:p>
          <a:p>
            <a:pPr marL="0" indent="0">
              <a:buNone/>
            </a:pPr>
            <a:r>
              <a:rPr lang="ja-JP" altLang="en-US" sz="1400" dirty="0" smtClean="0"/>
              <a:t>　ドメイン固有の条件下（ＩＴヘルプデスク）、ノイズの多い一般会話（映画でのセリフ）にて、右図のように質問に対して適切な回答を生産できるようになった。</a:t>
            </a:r>
            <a:endParaRPr lang="en-US" altLang="ja-JP" sz="1400" dirty="0" smtClean="0"/>
          </a:p>
          <a:p>
            <a:pPr marL="0" indent="0">
              <a:buNone/>
            </a:pPr>
            <a:endParaRPr lang="en-US" altLang="ja-JP" sz="1400" dirty="0" smtClean="0"/>
          </a:p>
          <a:p>
            <a:pPr marL="0" indent="0">
              <a:buNone/>
            </a:pPr>
            <a:r>
              <a:rPr lang="ja-JP" altLang="en-US" sz="1400" b="1" u="sng" dirty="0" smtClean="0"/>
              <a:t>議論</a:t>
            </a:r>
            <a:endParaRPr lang="en-US" altLang="ja-JP" sz="1400" b="1" u="sng" dirty="0" smtClean="0"/>
          </a:p>
          <a:p>
            <a:pPr marL="0" indent="0">
              <a:buNone/>
            </a:pPr>
            <a:r>
              <a:rPr lang="ja-JP" altLang="en-US" sz="1400" dirty="0" smtClean="0"/>
              <a:t>　今回はチャットボットを作るのではなく大規模なリファレンスを作るのが目的である。ドメイン知識欠落化の会話システムを構築する所までは見据えていない。</a:t>
            </a:r>
            <a:endParaRPr lang="en-US" altLang="ja-JP" sz="1400" dirty="0" smtClean="0"/>
          </a:p>
          <a:p>
            <a:pPr marL="0" indent="0">
              <a:buNone/>
            </a:pPr>
            <a:endParaRPr lang="en-US" altLang="ja-JP" sz="1400" u="sng" dirty="0" smtClean="0"/>
          </a:p>
          <a:p>
            <a:pPr marL="0" indent="0">
              <a:buNone/>
            </a:pPr>
            <a:endParaRPr lang="en-US" altLang="ja-JP" sz="1400" u="sng" dirty="0"/>
          </a:p>
        </p:txBody>
      </p:sp>
      <p:sp>
        <p:nvSpPr>
          <p:cNvPr id="8" name="サブタイトル 2"/>
          <p:cNvSpPr txBox="1">
            <a:spLocks/>
          </p:cNvSpPr>
          <p:nvPr/>
        </p:nvSpPr>
        <p:spPr>
          <a:xfrm>
            <a:off x="4837157" y="1052736"/>
            <a:ext cx="4104456"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a:t>技術や</a:t>
            </a:r>
            <a:r>
              <a:rPr lang="ja-JP" altLang="en-US" sz="1400" b="1" u="sng" dirty="0" smtClean="0"/>
              <a:t>手法（次に読むべき論文）</a:t>
            </a:r>
            <a:endParaRPr lang="en-US" altLang="ja-JP" sz="1400" b="1" u="sng" dirty="0" smtClean="0"/>
          </a:p>
          <a:p>
            <a:pPr marL="0" indent="0">
              <a:buNone/>
            </a:pPr>
            <a:r>
              <a:rPr lang="ja-JP" altLang="en-US" sz="1400" b="1" dirty="0"/>
              <a:t>　</a:t>
            </a:r>
            <a:r>
              <a:rPr lang="en-US" altLang="ja-JP" sz="1400" b="1" dirty="0" smtClean="0"/>
              <a:t> Sequence</a:t>
            </a:r>
            <a:r>
              <a:rPr lang="ja-JP" altLang="en-US" sz="1400" b="1" dirty="0" smtClean="0"/>
              <a:t> </a:t>
            </a:r>
            <a:r>
              <a:rPr lang="en-US" altLang="ja-JP" sz="1400" b="1" dirty="0" smtClean="0"/>
              <a:t>to Sequence Learning with Neural Network </a:t>
            </a:r>
            <a:r>
              <a:rPr lang="ja-JP" altLang="en-US" sz="1400" b="1" dirty="0" smtClean="0"/>
              <a:t>で用いられた</a:t>
            </a:r>
            <a:r>
              <a:rPr lang="en-US" altLang="ja-JP" sz="1400" b="1" dirty="0" smtClean="0"/>
              <a:t>2</a:t>
            </a:r>
            <a:r>
              <a:rPr lang="ja-JP" altLang="en-US" sz="1400" b="1" dirty="0" smtClean="0"/>
              <a:t>段階構造のＬＳＴＭ。</a:t>
            </a:r>
            <a:r>
              <a:rPr lang="ja-JP" altLang="en-US" sz="1400" b="1" u="sng" dirty="0"/>
              <a:t>　</a:t>
            </a:r>
            <a:endParaRPr lang="en-US" altLang="ja-JP" sz="1400" b="1" u="sng" dirty="0" smtClean="0"/>
          </a:p>
          <a:p>
            <a:pPr marL="0" indent="0">
              <a:buNone/>
            </a:pPr>
            <a:r>
              <a:rPr lang="ja-JP" altLang="en-US" sz="1400" dirty="0" smtClean="0"/>
              <a:t>　</a:t>
            </a:r>
            <a:endParaRPr lang="en-US" altLang="ja-JP" sz="1400" u="sng" dirty="0"/>
          </a:p>
        </p:txBody>
      </p:sp>
    </p:spTree>
    <p:extLst>
      <p:ext uri="{BB962C8B-B14F-4D97-AF65-F5344CB8AC3E}">
        <p14:creationId xmlns:p14="http://schemas.microsoft.com/office/powerpoint/2010/main" val="255641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755576" y="260648"/>
            <a:ext cx="7772400" cy="576063"/>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9600" b="1" dirty="0" smtClean="0"/>
              <a:t>Sequence</a:t>
            </a:r>
            <a:r>
              <a:rPr lang="ja-JP" altLang="en-US" sz="9600" b="1" dirty="0" smtClean="0"/>
              <a:t> </a:t>
            </a:r>
            <a:r>
              <a:rPr lang="en-US" altLang="ja-JP" sz="9600" b="1" dirty="0" smtClean="0"/>
              <a:t>to Sequence Learning with Neural Network</a:t>
            </a:r>
            <a:endParaRPr lang="en-US" altLang="ja-JP" sz="12800" dirty="0" smtClean="0"/>
          </a:p>
          <a:p>
            <a:r>
              <a:rPr lang="en-US" altLang="ja-JP" sz="6400" dirty="0" smtClean="0"/>
              <a:t>(2014  )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45" y="5063680"/>
            <a:ext cx="4283571" cy="1461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サブタイトル 2"/>
          <p:cNvSpPr txBox="1">
            <a:spLocks/>
          </p:cNvSpPr>
          <p:nvPr/>
        </p:nvSpPr>
        <p:spPr>
          <a:xfrm>
            <a:off x="520208" y="1052736"/>
            <a:ext cx="4104456"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smtClean="0"/>
              <a:t>どんなもの（先行技術との比較）</a:t>
            </a:r>
            <a:endParaRPr lang="en-US" altLang="ja-JP" sz="1400" b="1" u="sng" dirty="0" smtClean="0"/>
          </a:p>
          <a:p>
            <a:pPr marL="0" indent="0">
              <a:buNone/>
            </a:pPr>
            <a:r>
              <a:rPr lang="ja-JP" altLang="en-US" sz="1400" dirty="0" smtClean="0"/>
              <a:t>　２段階構造のＬＳＴＭ。</a:t>
            </a:r>
            <a:endParaRPr lang="en-US" altLang="ja-JP" sz="1400" dirty="0" smtClean="0"/>
          </a:p>
          <a:p>
            <a:pPr marL="0" indent="0">
              <a:buNone/>
            </a:pPr>
            <a:r>
              <a:rPr lang="ja-JP" altLang="en-US" sz="1400" dirty="0" smtClean="0"/>
              <a:t>　ボキャブラリ制限のない統計的機械翻訳（ＳＭＴ）に対して大きな優位性がでた。　</a:t>
            </a:r>
            <a:endParaRPr lang="en-US" altLang="ja-JP" sz="1400" dirty="0"/>
          </a:p>
          <a:p>
            <a:pPr marL="0" indent="0">
              <a:buNone/>
            </a:pPr>
            <a:r>
              <a:rPr lang="ja-JP" altLang="en-US" sz="1400" dirty="0" smtClean="0"/>
              <a:t>　ＬＳＴＭへの入力は長文でもＯＫ。</a:t>
            </a:r>
            <a:endParaRPr lang="en-US" altLang="ja-JP" sz="1400" dirty="0" smtClean="0"/>
          </a:p>
          <a:p>
            <a:pPr marL="0" indent="0">
              <a:buNone/>
            </a:pPr>
            <a:r>
              <a:rPr lang="ja-JP" altLang="en-US" sz="1400" dirty="0"/>
              <a:t>　</a:t>
            </a:r>
            <a:r>
              <a:rPr lang="ja-JP" altLang="en-US" sz="1400" dirty="0" smtClean="0"/>
              <a:t>論文では、英語→スペイン語への翻訳が議論されている。</a:t>
            </a:r>
            <a:endParaRPr lang="en-US" altLang="ja-JP" sz="1400" dirty="0"/>
          </a:p>
          <a:p>
            <a:pPr marL="0" indent="0">
              <a:buNone/>
            </a:pPr>
            <a:endParaRPr lang="en-US" altLang="ja-JP" sz="1400" u="sng" dirty="0" smtClean="0"/>
          </a:p>
          <a:p>
            <a:pPr marL="0" indent="0">
              <a:buNone/>
            </a:pPr>
            <a:r>
              <a:rPr lang="ja-JP" altLang="en-US" sz="1400" b="1" u="sng" dirty="0" smtClean="0"/>
              <a:t>技術や手法</a:t>
            </a:r>
            <a:endParaRPr lang="en-US" altLang="ja-JP" sz="1400" b="1" u="sng" dirty="0" smtClean="0"/>
          </a:p>
          <a:p>
            <a:pPr marL="0" indent="0">
              <a:buNone/>
            </a:pPr>
            <a:r>
              <a:rPr lang="ja-JP" altLang="en-US" sz="1400" dirty="0" smtClean="0"/>
              <a:t>　①計算パラメータの増大に対応するため、入力用、出力用のＬＳＴＭ。</a:t>
            </a:r>
            <a:endParaRPr lang="en-US" altLang="ja-JP" sz="1400" dirty="0" smtClean="0"/>
          </a:p>
          <a:p>
            <a:pPr marL="0" indent="0">
              <a:buNone/>
            </a:pPr>
            <a:r>
              <a:rPr lang="ja-JP" altLang="en-US" sz="1400" dirty="0"/>
              <a:t>　</a:t>
            </a:r>
            <a:r>
              <a:rPr lang="ja-JP" altLang="en-US" sz="1400" dirty="0" smtClean="0"/>
              <a:t>②浅くするよりも深いＬＳＴＭがよい（４層）。</a:t>
            </a:r>
            <a:endParaRPr lang="en-US" altLang="ja-JP" sz="1400" dirty="0" smtClean="0"/>
          </a:p>
          <a:p>
            <a:pPr marL="0" indent="0">
              <a:buNone/>
            </a:pPr>
            <a:r>
              <a:rPr lang="ja-JP" altLang="en-US" sz="1400" dirty="0"/>
              <a:t>　</a:t>
            </a:r>
            <a:r>
              <a:rPr lang="ja-JP" altLang="en-US" sz="1400" dirty="0" smtClean="0"/>
              <a:t>③入力文の順序を逆転させることに大きな価値がある。語順の特徴量を効率的に学習できる。</a:t>
            </a:r>
            <a:endParaRPr lang="en-US" altLang="ja-JP" sz="1400" dirty="0"/>
          </a:p>
          <a:p>
            <a:pPr marL="0" indent="0">
              <a:buNone/>
            </a:pPr>
            <a:r>
              <a:rPr lang="ja-JP" altLang="en-US" sz="1400" dirty="0" smtClean="0"/>
              <a:t>（英→西：</a:t>
            </a:r>
            <a:r>
              <a:rPr lang="en-US" altLang="ja-JP" sz="1400" dirty="0" smtClean="0"/>
              <a:t>A</a:t>
            </a:r>
            <a:r>
              <a:rPr lang="ja-JP" altLang="en-US" sz="1400" dirty="0" err="1" smtClean="0"/>
              <a:t>、</a:t>
            </a:r>
            <a:r>
              <a:rPr lang="en-US" altLang="ja-JP" sz="1400" dirty="0" smtClean="0"/>
              <a:t>B</a:t>
            </a:r>
            <a:r>
              <a:rPr lang="ja-JP" altLang="en-US" sz="1400" dirty="0" err="1" smtClean="0"/>
              <a:t>、</a:t>
            </a:r>
            <a:r>
              <a:rPr lang="en-US" altLang="ja-JP" sz="1400" dirty="0" smtClean="0"/>
              <a:t>C</a:t>
            </a:r>
            <a:r>
              <a:rPr lang="ja-JP" altLang="en-US" sz="1400" dirty="0" smtClean="0"/>
              <a:t>→</a:t>
            </a:r>
            <a:r>
              <a:rPr lang="en-US" altLang="ja-JP" sz="1400" dirty="0" smtClean="0"/>
              <a:t>α</a:t>
            </a:r>
            <a:r>
              <a:rPr lang="ja-JP" altLang="en-US" sz="1400" dirty="0" err="1" smtClean="0"/>
              <a:t>、</a:t>
            </a:r>
            <a:r>
              <a:rPr lang="en-US" altLang="ja-JP" sz="1400" dirty="0" smtClean="0"/>
              <a:t>β</a:t>
            </a:r>
            <a:r>
              <a:rPr lang="ja-JP" altLang="en-US" sz="1400" dirty="0" err="1" smtClean="0"/>
              <a:t>、</a:t>
            </a:r>
            <a:r>
              <a:rPr lang="en-US" altLang="ja-JP" sz="1400" dirty="0" smtClean="0"/>
              <a:t>γ</a:t>
            </a:r>
            <a:r>
              <a:rPr lang="ja-JP" altLang="en-US" sz="1400" dirty="0" smtClean="0"/>
              <a:t>ではなく、</a:t>
            </a:r>
            <a:r>
              <a:rPr lang="en-US" altLang="ja-JP" sz="1400" dirty="0" smtClean="0"/>
              <a:t> C</a:t>
            </a:r>
            <a:r>
              <a:rPr lang="ja-JP" altLang="en-US" sz="1400" dirty="0" err="1" smtClean="0"/>
              <a:t>、</a:t>
            </a:r>
            <a:r>
              <a:rPr lang="en-US" altLang="ja-JP" sz="1400" dirty="0" smtClean="0"/>
              <a:t>B</a:t>
            </a:r>
            <a:r>
              <a:rPr lang="ja-JP" altLang="en-US" sz="1400" dirty="0" err="1" smtClean="0"/>
              <a:t>、</a:t>
            </a:r>
            <a:r>
              <a:rPr lang="en-US" altLang="ja-JP" sz="1400" dirty="0" smtClean="0"/>
              <a:t>A</a:t>
            </a:r>
            <a:r>
              <a:rPr lang="ja-JP" altLang="en-US" sz="1400" dirty="0" smtClean="0"/>
              <a:t>→</a:t>
            </a:r>
            <a:r>
              <a:rPr lang="en-US" altLang="ja-JP" sz="1400" dirty="0" smtClean="0"/>
              <a:t>α</a:t>
            </a:r>
            <a:r>
              <a:rPr lang="ja-JP" altLang="en-US" sz="1400" dirty="0" err="1" smtClean="0"/>
              <a:t>、</a:t>
            </a:r>
            <a:r>
              <a:rPr lang="en-US" altLang="ja-JP" sz="1400" dirty="0" smtClean="0"/>
              <a:t>β</a:t>
            </a:r>
            <a:r>
              <a:rPr lang="ja-JP" altLang="en-US" sz="1400" dirty="0" err="1" smtClean="0"/>
              <a:t>、</a:t>
            </a:r>
            <a:r>
              <a:rPr lang="en-US" altLang="ja-JP" sz="1400" dirty="0" smtClean="0"/>
              <a:t>γ</a:t>
            </a:r>
            <a:r>
              <a:rPr lang="ja-JP" altLang="en-US" sz="1400" dirty="0" smtClean="0"/>
              <a:t>とする。</a:t>
            </a:r>
            <a:r>
              <a:rPr lang="en-US" altLang="ja-JP" sz="1400" dirty="0" smtClean="0"/>
              <a:t> </a:t>
            </a:r>
            <a:r>
              <a:rPr lang="ja-JP" altLang="en-US" sz="1400" dirty="0" smtClean="0"/>
              <a:t>）</a:t>
            </a:r>
            <a:endParaRPr lang="en-US" altLang="ja-JP" sz="1400" dirty="0" smtClean="0"/>
          </a:p>
          <a:p>
            <a:pPr marL="0" indent="0">
              <a:buNone/>
            </a:pPr>
            <a:endParaRPr lang="en-US" altLang="ja-JP" sz="1400" dirty="0" smtClean="0"/>
          </a:p>
          <a:p>
            <a:pPr marL="0" indent="0">
              <a:buNone/>
            </a:pPr>
            <a:r>
              <a:rPr lang="ja-JP" altLang="en-US" sz="1400" dirty="0"/>
              <a:t>　</a:t>
            </a:r>
            <a:endParaRPr lang="en-US" altLang="ja-JP" sz="14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40" y="2132856"/>
            <a:ext cx="4408165" cy="1535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サブタイトル 2"/>
          <p:cNvSpPr txBox="1">
            <a:spLocks/>
          </p:cNvSpPr>
          <p:nvPr/>
        </p:nvSpPr>
        <p:spPr>
          <a:xfrm>
            <a:off x="4714904" y="980728"/>
            <a:ext cx="4104456"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smtClean="0"/>
              <a:t>有効性の検証</a:t>
            </a:r>
            <a:endParaRPr lang="en-US" altLang="ja-JP" sz="1400" b="1" u="sng" dirty="0" smtClean="0"/>
          </a:p>
          <a:p>
            <a:pPr marL="0" indent="0">
              <a:buNone/>
            </a:pPr>
            <a:r>
              <a:rPr lang="ja-JP" altLang="en-US" sz="1400" dirty="0" smtClean="0"/>
              <a:t>　次元はわからないが意味でクラスタライズしてみると、受動態と能動態で、同じような分類範囲に入っていた。</a:t>
            </a:r>
            <a:endParaRPr lang="en-US" altLang="ja-JP" sz="1400" dirty="0"/>
          </a:p>
        </p:txBody>
      </p:sp>
      <p:sp>
        <p:nvSpPr>
          <p:cNvPr id="11" name="サブタイトル 2"/>
          <p:cNvSpPr txBox="1">
            <a:spLocks/>
          </p:cNvSpPr>
          <p:nvPr/>
        </p:nvSpPr>
        <p:spPr>
          <a:xfrm>
            <a:off x="4870704" y="3667935"/>
            <a:ext cx="4104456"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dirty="0" smtClean="0"/>
              <a:t>議論（なし）</a:t>
            </a:r>
            <a:endParaRPr lang="en-US" altLang="ja-JP" sz="1400" b="1" dirty="0" smtClean="0"/>
          </a:p>
          <a:p>
            <a:pPr marL="0" indent="0">
              <a:buNone/>
            </a:pPr>
            <a:r>
              <a:rPr lang="ja-JP" altLang="en-US" sz="1400" dirty="0" smtClean="0"/>
              <a:t>　</a:t>
            </a:r>
            <a:endParaRPr lang="en-US" altLang="ja-JP" sz="1400" dirty="0"/>
          </a:p>
          <a:p>
            <a:pPr marL="0" indent="0">
              <a:buNone/>
            </a:pPr>
            <a:r>
              <a:rPr lang="ja-JP" altLang="en-US" sz="1400" b="1" u="sng" dirty="0" smtClean="0"/>
              <a:t>次の論文（なし）</a:t>
            </a:r>
            <a:endParaRPr lang="en-US" altLang="ja-JP" sz="1400" b="1" u="sng" dirty="0"/>
          </a:p>
        </p:txBody>
      </p:sp>
    </p:spTree>
    <p:extLst>
      <p:ext uri="{BB962C8B-B14F-4D97-AF65-F5344CB8AC3E}">
        <p14:creationId xmlns:p14="http://schemas.microsoft.com/office/powerpoint/2010/main" val="184909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74638"/>
            <a:ext cx="8579296" cy="634082"/>
          </a:xfrm>
        </p:spPr>
        <p:txBody>
          <a:bodyPr>
            <a:normAutofit fontScale="90000"/>
          </a:bodyPr>
          <a:lstStyle/>
          <a:p>
            <a:r>
              <a:rPr lang="en-US" altLang="ja-JP" sz="3100" dirty="0" smtClean="0"/>
              <a:t>You</a:t>
            </a:r>
            <a:r>
              <a:rPr lang="ja-JP" altLang="en-US" sz="3100" dirty="0" smtClean="0"/>
              <a:t> </a:t>
            </a:r>
            <a:r>
              <a:rPr lang="en-US" altLang="ja-JP" sz="3100" dirty="0" smtClean="0"/>
              <a:t>Only</a:t>
            </a:r>
            <a:r>
              <a:rPr lang="ja-JP" altLang="en-US" sz="3100" dirty="0" smtClean="0"/>
              <a:t> </a:t>
            </a:r>
            <a:r>
              <a:rPr lang="en-US" altLang="ja-JP" sz="3100" dirty="0" smtClean="0"/>
              <a:t>Look</a:t>
            </a:r>
            <a:r>
              <a:rPr lang="ja-JP" altLang="en-US" sz="3100" dirty="0" smtClean="0"/>
              <a:t> </a:t>
            </a:r>
            <a:r>
              <a:rPr lang="en-US" altLang="ja-JP" sz="3100" dirty="0" smtClean="0"/>
              <a:t>Once</a:t>
            </a:r>
            <a:r>
              <a:rPr lang="ja-JP" altLang="en-US" sz="3100" dirty="0" smtClean="0"/>
              <a:t> </a:t>
            </a:r>
            <a:r>
              <a:rPr lang="en-US" altLang="ja-JP" sz="3100" dirty="0" smtClean="0"/>
              <a:t>Unified</a:t>
            </a:r>
            <a:r>
              <a:rPr lang="ja-JP" altLang="en-US" sz="3100" dirty="0" smtClean="0"/>
              <a:t>  </a:t>
            </a:r>
            <a:r>
              <a:rPr lang="en-US" altLang="ja-JP" sz="3100" dirty="0" smtClean="0"/>
              <a:t>Real‐Time</a:t>
            </a:r>
            <a:r>
              <a:rPr lang="ja-JP" altLang="en-US" sz="3100" dirty="0" smtClean="0"/>
              <a:t> </a:t>
            </a:r>
            <a:r>
              <a:rPr lang="en-US" altLang="ja-JP" sz="3100" dirty="0" smtClean="0"/>
              <a:t>Object</a:t>
            </a:r>
            <a:r>
              <a:rPr lang="ja-JP" altLang="en-US" sz="3100" dirty="0" smtClean="0"/>
              <a:t> </a:t>
            </a:r>
            <a:r>
              <a:rPr lang="en-US" altLang="ja-JP" sz="3100" dirty="0" smtClean="0"/>
              <a:t>Detection</a:t>
            </a:r>
            <a:r>
              <a:rPr kumimoji="1" lang="en-US" altLang="ja-JP" sz="1800" dirty="0" smtClean="0"/>
              <a:t/>
            </a:r>
            <a:br>
              <a:rPr kumimoji="1" lang="en-US" altLang="ja-JP" sz="1800" dirty="0" smtClean="0"/>
            </a:br>
            <a:r>
              <a:rPr lang="ja-JP" altLang="en-US" sz="1800" dirty="0" smtClean="0"/>
              <a:t>（</a:t>
            </a:r>
            <a:r>
              <a:rPr lang="en-US" altLang="ja-JP" sz="1800" dirty="0" smtClean="0"/>
              <a:t>2016</a:t>
            </a:r>
            <a:r>
              <a:rPr lang="ja-JP" altLang="en-US" sz="1800" dirty="0" smtClean="0"/>
              <a:t>）</a:t>
            </a:r>
            <a:endParaRPr kumimoji="1" lang="en-US" altLang="ja-JP" sz="1800" dirty="0" smtClean="0"/>
          </a:p>
        </p:txBody>
      </p:sp>
      <p:sp>
        <p:nvSpPr>
          <p:cNvPr id="5" name="サブタイトル 2"/>
          <p:cNvSpPr txBox="1">
            <a:spLocks/>
          </p:cNvSpPr>
          <p:nvPr/>
        </p:nvSpPr>
        <p:spPr>
          <a:xfrm>
            <a:off x="520208" y="1124744"/>
            <a:ext cx="4104456"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smtClean="0"/>
              <a:t>どんなもの</a:t>
            </a:r>
            <a:r>
              <a:rPr lang="ja-JP" altLang="en-US" sz="1400" b="1" u="sng" dirty="0" smtClean="0"/>
              <a:t>？</a:t>
            </a:r>
            <a:endParaRPr lang="en-US" altLang="ja-JP" sz="1400" b="1" u="sng" dirty="0" smtClean="0"/>
          </a:p>
          <a:p>
            <a:pPr marL="0" indent="0">
              <a:buNone/>
            </a:pPr>
            <a:r>
              <a:rPr lang="ja-JP" altLang="en-US" sz="1400" dirty="0"/>
              <a:t>　</a:t>
            </a:r>
            <a:r>
              <a:rPr lang="en-US" altLang="ja-JP" sz="1400" dirty="0" smtClean="0"/>
              <a:t>DPM</a:t>
            </a:r>
            <a:r>
              <a:rPr lang="ja-JP" altLang="en-US" sz="1400" dirty="0" smtClean="0"/>
              <a:t>や</a:t>
            </a:r>
            <a:r>
              <a:rPr lang="en-US" altLang="ja-JP" sz="1400" dirty="0" smtClean="0"/>
              <a:t>R-CNN</a:t>
            </a:r>
            <a:r>
              <a:rPr lang="ja-JP" altLang="en-US" sz="1400" dirty="0" smtClean="0"/>
              <a:t>系は、領域推定と分類の２段階。</a:t>
            </a:r>
            <a:r>
              <a:rPr lang="en-US" altLang="ja-JP" sz="1400" dirty="0" smtClean="0"/>
              <a:t>YOLO</a:t>
            </a:r>
            <a:r>
              <a:rPr lang="ja-JP" altLang="en-US" sz="1400" dirty="0" smtClean="0"/>
              <a:t>は、画像認識を回帰問題に落とし込んで、１つの</a:t>
            </a:r>
            <a:r>
              <a:rPr lang="en-US" altLang="ja-JP" sz="1400" dirty="0" smtClean="0"/>
              <a:t>CNN</a:t>
            </a:r>
            <a:r>
              <a:rPr lang="ja-JP" altLang="en-US" sz="1400" dirty="0" smtClean="0"/>
              <a:t>で完結させている。</a:t>
            </a:r>
            <a:endParaRPr lang="en-US" altLang="ja-JP" sz="1400" u="sng" dirty="0"/>
          </a:p>
          <a:p>
            <a:pPr marL="0" indent="0">
              <a:buNone/>
            </a:pPr>
            <a:endParaRPr lang="en-US" altLang="ja-JP" sz="1400" b="1" u="sng" dirty="0"/>
          </a:p>
          <a:p>
            <a:pPr marL="0" indent="0">
              <a:buNone/>
            </a:pPr>
            <a:r>
              <a:rPr lang="ja-JP" altLang="en-US" sz="1400" b="1" u="sng" dirty="0" smtClean="0"/>
              <a:t>先行技術との比較）</a:t>
            </a:r>
            <a:endParaRPr lang="en-US" altLang="ja-JP" sz="1400" b="1" u="sng" dirty="0" smtClean="0"/>
          </a:p>
          <a:p>
            <a:pPr marL="0" indent="0">
              <a:buNone/>
            </a:pPr>
            <a:r>
              <a:rPr lang="ja-JP" altLang="en-US" sz="1400" dirty="0" smtClean="0"/>
              <a:t>・処理速度が速い。</a:t>
            </a:r>
            <a:endParaRPr lang="en-US" altLang="ja-JP" sz="1400" dirty="0" smtClean="0"/>
          </a:p>
          <a:p>
            <a:pPr marL="0" indent="0">
              <a:buNone/>
            </a:pPr>
            <a:r>
              <a:rPr lang="ja-JP" altLang="en-US" sz="1400" dirty="0" smtClean="0"/>
              <a:t>・画像全体を見て予測する。</a:t>
            </a:r>
            <a:r>
              <a:rPr lang="en-US" altLang="ja-JP" sz="1400" dirty="0" smtClean="0"/>
              <a:t>FR-CNN</a:t>
            </a:r>
            <a:r>
              <a:rPr lang="ja-JP" altLang="en-US" sz="1400" dirty="0" smtClean="0"/>
              <a:t>は、背景を物体として認識することが多い。</a:t>
            </a:r>
            <a:endParaRPr lang="en-US" altLang="ja-JP" sz="1400" dirty="0" smtClean="0"/>
          </a:p>
          <a:p>
            <a:pPr marL="0" indent="0">
              <a:buNone/>
            </a:pPr>
            <a:r>
              <a:rPr lang="ja-JP" altLang="en-US" sz="1400" dirty="0" smtClean="0"/>
              <a:t>・鳥の群れなど、小さいものや多いものの検出が苦手。</a:t>
            </a:r>
            <a:endParaRPr lang="en-US" altLang="ja-JP" sz="1400" u="sng" dirty="0" smtClean="0"/>
          </a:p>
          <a:p>
            <a:pPr marL="0" indent="0">
              <a:buNone/>
            </a:pPr>
            <a:endParaRPr lang="en-US" altLang="ja-JP" sz="1400" u="sng" dirty="0" smtClean="0"/>
          </a:p>
          <a:p>
            <a:pPr marL="0" indent="0">
              <a:buNone/>
            </a:pPr>
            <a:r>
              <a:rPr lang="ja-JP" altLang="en-US" sz="1400" b="1" u="sng" dirty="0" smtClean="0"/>
              <a:t>技術や</a:t>
            </a:r>
            <a:r>
              <a:rPr lang="ja-JP" altLang="en-US" sz="1400" b="1" u="sng" dirty="0" smtClean="0"/>
              <a:t>手法</a:t>
            </a:r>
            <a:endParaRPr lang="en-US" altLang="ja-JP" sz="1400" b="1" u="sng" dirty="0" smtClean="0"/>
          </a:p>
          <a:p>
            <a:pPr marL="0" indent="0">
              <a:buNone/>
            </a:pPr>
            <a:r>
              <a:rPr lang="ja-JP" altLang="en-US" sz="1400" dirty="0" smtClean="0"/>
              <a:t>　入力画像を</a:t>
            </a:r>
            <a:r>
              <a:rPr lang="en-US" altLang="ja-JP" sz="1400" dirty="0" smtClean="0"/>
              <a:t>448×448</a:t>
            </a:r>
            <a:r>
              <a:rPr lang="ja-JP" altLang="en-US" sz="1400" dirty="0" smtClean="0"/>
              <a:t>に変換し、</a:t>
            </a:r>
            <a:r>
              <a:rPr lang="en-US" altLang="ja-JP" sz="1400" dirty="0" smtClean="0"/>
              <a:t>S×S</a:t>
            </a:r>
            <a:r>
              <a:rPr lang="ja-JP" altLang="en-US" sz="1400" dirty="0" smtClean="0"/>
              <a:t>のグリッドに分割。各グリッドでは、</a:t>
            </a:r>
            <a:r>
              <a:rPr lang="en-US" altLang="ja-JP" sz="1400" dirty="0" smtClean="0"/>
              <a:t>B</a:t>
            </a:r>
            <a:r>
              <a:rPr lang="ja-JP" altLang="en-US" sz="1400" dirty="0"/>
              <a:t>個</a:t>
            </a:r>
            <a:r>
              <a:rPr lang="ja-JP" altLang="en-US" sz="1400" dirty="0" smtClean="0"/>
              <a:t>の「</a:t>
            </a:r>
            <a:r>
              <a:rPr lang="en-US" altLang="ja-JP" sz="1400" dirty="0" smtClean="0"/>
              <a:t>Bounding</a:t>
            </a:r>
            <a:r>
              <a:rPr lang="ja-JP" altLang="en-US" sz="1400" dirty="0" smtClean="0"/>
              <a:t> </a:t>
            </a:r>
            <a:r>
              <a:rPr lang="en-US" altLang="ja-JP" sz="1400" dirty="0" smtClean="0"/>
              <a:t>Box</a:t>
            </a:r>
            <a:r>
              <a:rPr lang="ja-JP" altLang="en-US" sz="1400" dirty="0" smtClean="0"/>
              <a:t>（領域候補）」と「</a:t>
            </a:r>
            <a:r>
              <a:rPr lang="en-US" altLang="ja-JP" sz="1400" dirty="0" smtClean="0"/>
              <a:t>Bounding</a:t>
            </a:r>
            <a:r>
              <a:rPr lang="ja-JP" altLang="en-US" sz="1400" dirty="0" smtClean="0"/>
              <a:t> </a:t>
            </a:r>
            <a:r>
              <a:rPr lang="en-US" altLang="ja-JP" sz="1400" dirty="0" smtClean="0"/>
              <a:t>Box</a:t>
            </a:r>
            <a:r>
              <a:rPr lang="ja-JP" altLang="en-US" sz="1400" dirty="0" smtClean="0"/>
              <a:t>の信頼度」を計算する。</a:t>
            </a:r>
            <a:endParaRPr lang="en-US" altLang="ja-JP" sz="1400" dirty="0" smtClean="0"/>
          </a:p>
          <a:p>
            <a:pPr marL="0" indent="0">
              <a:buNone/>
            </a:pPr>
            <a:r>
              <a:rPr lang="ja-JP" altLang="en-US" sz="1400" dirty="0"/>
              <a:t>　</a:t>
            </a:r>
            <a:r>
              <a:rPr lang="ja-JP" altLang="en-US" sz="1400" dirty="0" smtClean="0"/>
              <a:t>最適化関数は、物体がある場合の</a:t>
            </a:r>
            <a:r>
              <a:rPr lang="en-US" altLang="ja-JP" sz="1400" dirty="0" smtClean="0"/>
              <a:t>BB</a:t>
            </a:r>
            <a:r>
              <a:rPr lang="ja-JP" altLang="en-US" sz="1400" dirty="0" smtClean="0"/>
              <a:t>との誤差（</a:t>
            </a:r>
            <a:r>
              <a:rPr lang="en-US" altLang="ja-JP" sz="1400" dirty="0" smtClean="0"/>
              <a:t>XY</a:t>
            </a:r>
            <a:r>
              <a:rPr lang="ja-JP" altLang="en-US" sz="1400" dirty="0" smtClean="0"/>
              <a:t>座標、高さ、幅のズレなど）や、物体の分類誤差、</a:t>
            </a:r>
            <a:r>
              <a:rPr lang="en-US" altLang="ja-JP" sz="1400" dirty="0" smtClean="0"/>
              <a:t>BB</a:t>
            </a:r>
            <a:r>
              <a:rPr lang="ja-JP" altLang="en-US" sz="1400" dirty="0" smtClean="0"/>
              <a:t>に物体がなかった場合の</a:t>
            </a:r>
            <a:r>
              <a:rPr lang="en-US" altLang="ja-JP" sz="1400" dirty="0" smtClean="0"/>
              <a:t>BB</a:t>
            </a:r>
            <a:r>
              <a:rPr lang="ja-JP" altLang="en-US" sz="1400" dirty="0" smtClean="0"/>
              <a:t>の信頼度誤差などの合計であり、これを最小化するように学習させる</a:t>
            </a:r>
            <a:r>
              <a:rPr lang="ja-JP" altLang="en-US" sz="1400" dirty="0"/>
              <a:t>　</a:t>
            </a:r>
            <a:endParaRPr lang="en-US" altLang="ja-JP" sz="1400" dirty="0"/>
          </a:p>
          <a:p>
            <a:pPr marL="0" indent="0">
              <a:buNone/>
            </a:pPr>
            <a:r>
              <a:rPr lang="ja-JP" altLang="en-US" sz="1400" dirty="0" smtClean="0"/>
              <a:t>　また</a:t>
            </a:r>
            <a:r>
              <a:rPr lang="en-US" altLang="ja-JP" sz="1400" dirty="0" err="1" smtClean="0"/>
              <a:t>NonMaximum</a:t>
            </a:r>
            <a:r>
              <a:rPr lang="ja-JP" altLang="en-US" sz="1400" dirty="0" smtClean="0"/>
              <a:t> </a:t>
            </a:r>
            <a:r>
              <a:rPr lang="en-US" altLang="ja-JP" sz="1400" dirty="0" err="1" smtClean="0"/>
              <a:t>Supression</a:t>
            </a:r>
            <a:r>
              <a:rPr lang="ja-JP" altLang="en-US" sz="1400" dirty="0" smtClean="0"/>
              <a:t>などにより、グリッド間にまたがる物体の帰属を</a:t>
            </a:r>
            <a:r>
              <a:rPr lang="en-US" altLang="ja-JP" sz="1400" dirty="0" smtClean="0"/>
              <a:t>IOU</a:t>
            </a:r>
            <a:r>
              <a:rPr lang="ja-JP" altLang="en-US" sz="1400" dirty="0" smtClean="0"/>
              <a:t>で調整している。</a:t>
            </a:r>
            <a:endParaRPr lang="en-US" altLang="ja-JP"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720" y="980728"/>
            <a:ext cx="4292525" cy="1705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サブタイトル 2"/>
          <p:cNvSpPr txBox="1">
            <a:spLocks/>
          </p:cNvSpPr>
          <p:nvPr/>
        </p:nvSpPr>
        <p:spPr>
          <a:xfrm>
            <a:off x="4834789" y="2924944"/>
            <a:ext cx="1609419" cy="3600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b="1" u="sng" dirty="0"/>
              <a:t>有効性の</a:t>
            </a:r>
            <a:r>
              <a:rPr lang="ja-JP" altLang="en-US" sz="1400" b="1" u="sng" dirty="0" smtClean="0"/>
              <a:t>検証</a:t>
            </a:r>
            <a:endParaRPr lang="en-US" altLang="ja-JP" sz="1400" b="1" u="sng" dirty="0" smtClean="0"/>
          </a:p>
          <a:p>
            <a:pPr marL="0" indent="0">
              <a:buNone/>
            </a:pPr>
            <a:r>
              <a:rPr lang="ja-JP" altLang="en-US" sz="1400" b="1" u="sng" dirty="0" smtClean="0"/>
              <a:t>議論（省略）</a:t>
            </a:r>
            <a:endParaRPr lang="en-US" altLang="ja-JP" sz="1400" b="1" u="sng" dirty="0" smtClean="0"/>
          </a:p>
          <a:p>
            <a:pPr marL="0" indent="0">
              <a:buNone/>
            </a:pPr>
            <a:r>
              <a:rPr lang="ja-JP" altLang="en-US" sz="1400" b="1" u="sng" dirty="0"/>
              <a:t>次</a:t>
            </a:r>
            <a:r>
              <a:rPr lang="ja-JP" altLang="en-US" sz="1400" b="1" u="sng" dirty="0" smtClean="0"/>
              <a:t>の論文（省略）</a:t>
            </a:r>
            <a:endParaRPr lang="en-US" altLang="ja-JP" sz="1400" b="1" u="sng" dirty="0" smtClean="0"/>
          </a:p>
          <a:p>
            <a:pPr marL="0" indent="0">
              <a:buNone/>
            </a:pPr>
            <a:endParaRPr lang="en-US" altLang="ja-JP" sz="1400" dirty="0" smtClean="0"/>
          </a:p>
          <a:p>
            <a:pPr marL="0" indent="0">
              <a:buNone/>
            </a:pPr>
            <a:endParaRPr lang="en-US" altLang="ja-JP" sz="1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25" y="4365104"/>
            <a:ext cx="2427101" cy="157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784551"/>
            <a:ext cx="2200870" cy="1967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814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234</Words>
  <Application>Microsoft Office PowerPoint</Application>
  <PresentationFormat>画面に合わせる (4:3)</PresentationFormat>
  <Paragraphs>85</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Geometry Aware Neural Rendering (2019 NIPS)</vt:lpstr>
      <vt:lpstr>PowerPoint プレゼンテーション</vt:lpstr>
      <vt:lpstr>PowerPoint プレゼンテーション</vt:lpstr>
      <vt:lpstr>PowerPoint プレゼンテーション</vt:lpstr>
      <vt:lpstr>You Only Look Once Unified  Real‐Time Object Detection （2016）</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吉井啓人</dc:creator>
  <cp:lastModifiedBy>吉井啓人</cp:lastModifiedBy>
  <cp:revision>24</cp:revision>
  <dcterms:created xsi:type="dcterms:W3CDTF">2020-03-17T03:44:28Z</dcterms:created>
  <dcterms:modified xsi:type="dcterms:W3CDTF">2020-03-19T04:59:09Z</dcterms:modified>
</cp:coreProperties>
</file>