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6/21/2017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515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E451C3-0FF4-47C4-B829-773ADF60F88C}" type="datetimeFigureOut">
              <a:rPr lang="en-US" smtClean="0"/>
              <a:t>6/21/2017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693888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6/21/2017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35473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6/21/2017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08536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6/21/2017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771024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6/21/2017</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608460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6/21/2017</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973719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6/21/2017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7153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6/21/2017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4681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6/21/2017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768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smtClean="0"/>
              <a:t>6/21/2017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75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6/21/2017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7636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6/21/2017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6121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6/21/2017</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1042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6/21/2017</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8919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76E86A4C-8E40-4F87-A4F0-01A0687C5742}" type="datetimeFigureOut">
              <a:rPr lang="en-US" smtClean="0"/>
              <a:t>6/21/2017</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2403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smtClean="0"/>
              <a:t>6/21/2017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5057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6/21/2017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19259492"/>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es.wikipedia.org/wiki/Volc%C3%A1n" TargetMode="External"/><Relationship Id="rId7" Type="http://schemas.openxmlformats.org/officeDocument/2006/relationships/hyperlink" Target="https://es.wikipedia.org/wiki/Hidrocarburo" TargetMode="External"/><Relationship Id="rId2" Type="http://schemas.openxmlformats.org/officeDocument/2006/relationships/hyperlink" Target="https://es.wikipedia.org/wiki/Superficie_terrestre" TargetMode="External"/><Relationship Id="rId1" Type="http://schemas.openxmlformats.org/officeDocument/2006/relationships/slideLayout" Target="../slideLayouts/slideLayout1.xml"/><Relationship Id="rId6" Type="http://schemas.openxmlformats.org/officeDocument/2006/relationships/hyperlink" Target="https://es.wikipedia.org/wiki/Volc%C3%A1n_de_lodo" TargetMode="External"/><Relationship Id="rId5" Type="http://schemas.openxmlformats.org/officeDocument/2006/relationships/hyperlink" Target="https://es.wikipedia.org/wiki/Agua" TargetMode="External"/><Relationship Id="rId4" Type="http://schemas.openxmlformats.org/officeDocument/2006/relationships/hyperlink" Target="https://es.wikipedia.org/wiki/G%C3%A9iser" TargetMode="External"/><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hyperlink" Target="https://es.wikipedia.org/wiki/Placa_tect%C3%B3nica" TargetMode="External"/><Relationship Id="rId13" Type="http://schemas.openxmlformats.org/officeDocument/2006/relationships/hyperlink" Target="https://es.wikipedia.org/wiki/Escala_sismol%C3%B3gica_de_Richter" TargetMode="External"/><Relationship Id="rId3" Type="http://schemas.openxmlformats.org/officeDocument/2006/relationships/hyperlink" Target="https://es.wikipedia.org/wiki/Terremoto#cite_note-definici.C3.B3nterremoto-1" TargetMode="External"/><Relationship Id="rId7" Type="http://schemas.openxmlformats.org/officeDocument/2006/relationships/hyperlink" Target="https://es.wikipedia.org/wiki/Falla" TargetMode="External"/><Relationship Id="rId12" Type="http://schemas.openxmlformats.org/officeDocument/2006/relationships/hyperlink" Target="https://es.wikipedia.org/wiki/Tsunami"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es.wikipedia.org/wiki/Onda_s%C3%ADsmica" TargetMode="External"/><Relationship Id="rId11" Type="http://schemas.openxmlformats.org/officeDocument/2006/relationships/hyperlink" Target="https://es.wikipedia.org/wiki/Epicentro" TargetMode="External"/><Relationship Id="rId5" Type="http://schemas.openxmlformats.org/officeDocument/2006/relationships/hyperlink" Target="https://es.wikipedia.org/wiki/Corteza_terrestre" TargetMode="External"/><Relationship Id="rId10" Type="http://schemas.openxmlformats.org/officeDocument/2006/relationships/hyperlink" Target="https://es.wikipedia.org/wiki/Hipocentro" TargetMode="External"/><Relationship Id="rId4" Type="http://schemas.openxmlformats.org/officeDocument/2006/relationships/hyperlink" Target="https://es.wikipedia.org/wiki/Lat%C3%ADn" TargetMode="External"/><Relationship Id="rId9" Type="http://schemas.openxmlformats.org/officeDocument/2006/relationships/hyperlink" Target="https://es.wikipedia.org/wiki/Volc%C3%A1n"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s.wikipedia.org/wiki/Baja_polar" TargetMode="External"/><Relationship Id="rId3" Type="http://schemas.openxmlformats.org/officeDocument/2006/relationships/hyperlink" Target="https://es.wikipedia.org/wiki/Tormenta" TargetMode="External"/><Relationship Id="rId7" Type="http://schemas.openxmlformats.org/officeDocument/2006/relationships/hyperlink" Target="https://es.wikipedia.org/wiki/Condensaci%C3%B3n_(cambio_de_estado)" TargetMode="External"/><Relationship Id="rId12" Type="http://schemas.openxmlformats.org/officeDocument/2006/relationships/image" Target="../media/image9.jpeg"/><Relationship Id="rId2" Type="http://schemas.openxmlformats.org/officeDocument/2006/relationships/hyperlink" Target="https://es.wikipedia.org/wiki/Meteorolog%C3%ADa" TargetMode="External"/><Relationship Id="rId1" Type="http://schemas.openxmlformats.org/officeDocument/2006/relationships/slideLayout" Target="../slideLayouts/slideLayout2.xml"/><Relationship Id="rId6" Type="http://schemas.openxmlformats.org/officeDocument/2006/relationships/hyperlink" Target="https://es.wikipedia.org/wiki/Lluvia" TargetMode="External"/><Relationship Id="rId11" Type="http://schemas.openxmlformats.org/officeDocument/2006/relationships/hyperlink" Target="https://es.wikipedia.org/wiki/China" TargetMode="External"/><Relationship Id="rId5" Type="http://schemas.openxmlformats.org/officeDocument/2006/relationships/hyperlink" Target="https://es.wikipedia.org/wiki/Viento" TargetMode="External"/><Relationship Id="rId10" Type="http://schemas.openxmlformats.org/officeDocument/2006/relationships/hyperlink" Target="https://es.wikipedia.org/wiki/Islas_Filipinas" TargetMode="External"/><Relationship Id="rId4" Type="http://schemas.openxmlformats.org/officeDocument/2006/relationships/hyperlink" Target="https://es.wikipedia.org/wiki/Borrasca" TargetMode="External"/><Relationship Id="rId9" Type="http://schemas.openxmlformats.org/officeDocument/2006/relationships/hyperlink" Target="https://es.wikipedia.org/wiki/Ciclog%C3%A9nesis#Modos_de_desarrollo"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s.wikipedia.org/wiki/Km/h" TargetMode="External"/><Relationship Id="rId3" Type="http://schemas.openxmlformats.org/officeDocument/2006/relationships/hyperlink" Target="https://es.wikipedia.org/wiki/Cumulonimbus" TargetMode="External"/><Relationship Id="rId7" Type="http://schemas.openxmlformats.org/officeDocument/2006/relationships/hyperlink" Target="https://es.wikipedia.org/wiki/Polvo" TargetMode="External"/><Relationship Id="rId12" Type="http://schemas.openxmlformats.org/officeDocument/2006/relationships/image" Target="../media/image10.jpeg"/><Relationship Id="rId2" Type="http://schemas.openxmlformats.org/officeDocument/2006/relationships/hyperlink" Target="https://es.wikipedia.org/wiki/Tierra" TargetMode="External"/><Relationship Id="rId1" Type="http://schemas.openxmlformats.org/officeDocument/2006/relationships/slideLayout" Target="../slideLayouts/slideLayout2.xml"/><Relationship Id="rId6" Type="http://schemas.openxmlformats.org/officeDocument/2006/relationships/hyperlink" Target="https://es.wikipedia.org/wiki/Desecho" TargetMode="External"/><Relationship Id="rId11" Type="http://schemas.openxmlformats.org/officeDocument/2006/relationships/hyperlink" Target="https://es.wikipedia.org/wiki/Vientos" TargetMode="External"/><Relationship Id="rId5" Type="http://schemas.openxmlformats.org/officeDocument/2006/relationships/hyperlink" Target="https://es.wikipedia.org/wiki/Nube_embudo" TargetMode="External"/><Relationship Id="rId10" Type="http://schemas.openxmlformats.org/officeDocument/2006/relationships/hyperlink" Target="https://es.wikipedia.org/wiki/Kil%C3%B3metro" TargetMode="External"/><Relationship Id="rId4" Type="http://schemas.openxmlformats.org/officeDocument/2006/relationships/hyperlink" Target="https://es.wikipedia.org/wiki/C%C3%BAmulus" TargetMode="External"/><Relationship Id="rId9" Type="http://schemas.openxmlformats.org/officeDocument/2006/relationships/hyperlink" Target="https://es.wikipedia.org/wiki/Metro"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s.wikipedia.org/wiki/Agua" TargetMode="External"/><Relationship Id="rId13" Type="http://schemas.openxmlformats.org/officeDocument/2006/relationships/hyperlink" Target="https://es.wikipedia.org/wiki/Onda_(f%C3%ADsica)" TargetMode="External"/><Relationship Id="rId3" Type="http://schemas.openxmlformats.org/officeDocument/2006/relationships/hyperlink" Target="https://es.wikipedia.org/wiki/Idioma_japon%C3%A9s" TargetMode="External"/><Relationship Id="rId7" Type="http://schemas.openxmlformats.org/officeDocument/2006/relationships/hyperlink" Target="https://es.wikipedia.org/wiki/Evento_extremo" TargetMode="External"/><Relationship Id="rId12" Type="http://schemas.openxmlformats.org/officeDocument/2006/relationships/hyperlink" Target="https://es.wikipedia.org/wiki/Altitud" TargetMode="External"/><Relationship Id="rId2" Type="http://schemas.openxmlformats.org/officeDocument/2006/relationships/hyperlink" Target="https://es.wikipedia.org/wiki/Tsunami#cite_note-definici.C3.B3ntsunami-1" TargetMode="External"/><Relationship Id="rId16"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hyperlink" Target="https://es.wikipedia.org/wiki/Ola" TargetMode="External"/><Relationship Id="rId11" Type="http://schemas.openxmlformats.org/officeDocument/2006/relationships/hyperlink" Target="https://es.wikipedia.org/wiki/Energ%C3%ADa" TargetMode="External"/><Relationship Id="rId5" Type="http://schemas.openxmlformats.org/officeDocument/2006/relationships/hyperlink" Target="https://es.wikipedia.org/wiki/Lat%C3%ADn" TargetMode="External"/><Relationship Id="rId15" Type="http://schemas.openxmlformats.org/officeDocument/2006/relationships/hyperlink" Target="https://es.wikipedia.org/wiki/Energ%C3%ADa_potencial" TargetMode="External"/><Relationship Id="rId10" Type="http://schemas.openxmlformats.org/officeDocument/2006/relationships/hyperlink" Target="https://es.wikipedia.org/wiki/Terremoto" TargetMode="External"/><Relationship Id="rId4" Type="http://schemas.openxmlformats.org/officeDocument/2006/relationships/hyperlink" Target="https://es.wikipedia.org/wiki/Tsunami#cite_note-definici.C3.B3nmaremoto-2" TargetMode="External"/><Relationship Id="rId9" Type="http://schemas.openxmlformats.org/officeDocument/2006/relationships/hyperlink" Target="https://es.wikipedia.org/wiki/Viento" TargetMode="External"/><Relationship Id="rId14" Type="http://schemas.openxmlformats.org/officeDocument/2006/relationships/hyperlink" Target="https://es.wikipedia.org/wiki/Energ%C3%ADa_cin%C3%A9ti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Catástrofes Naturales:</a:t>
            </a:r>
            <a:endParaRPr lang="es-GT" dirty="0"/>
          </a:p>
        </p:txBody>
      </p:sp>
      <p:sp>
        <p:nvSpPr>
          <p:cNvPr id="4" name="Marcador de contenido 3"/>
          <p:cNvSpPr txBox="1">
            <a:spLocks noGrp="1"/>
          </p:cNvSpPr>
          <p:nvPr>
            <p:ph idx="1"/>
          </p:nvPr>
        </p:nvSpPr>
        <p:spPr>
          <a:xfrm>
            <a:off x="1103312" y="2052918"/>
            <a:ext cx="8946541" cy="707886"/>
          </a:xfrm>
          <a:prstGeom prst="rect">
            <a:avLst/>
          </a:prstGeom>
          <a:noFill/>
        </p:spPr>
        <p:txBody>
          <a:bodyPr wrap="square" rtlCol="0">
            <a:spAutoFit/>
          </a:bodyPr>
          <a:lstStyle/>
          <a:p>
            <a:r>
              <a:rPr lang="es-GT" dirty="0"/>
              <a:t/>
            </a:r>
            <a:br>
              <a:rPr lang="es-GT" dirty="0"/>
            </a:br>
            <a:r>
              <a:rPr lang="es-GT" dirty="0" smtClean="0"/>
              <a:t>v:</a:t>
            </a:r>
            <a:endParaRPr lang="es-GT" dirty="0"/>
          </a:p>
        </p:txBody>
      </p:sp>
    </p:spTree>
    <p:extLst>
      <p:ext uri="{BB962C8B-B14F-4D97-AF65-F5344CB8AC3E}">
        <p14:creationId xmlns:p14="http://schemas.microsoft.com/office/powerpoint/2010/main" val="208073451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89973" y="16380"/>
            <a:ext cx="5173248" cy="2254855"/>
          </a:xfrm>
        </p:spPr>
        <p:txBody>
          <a:bodyPr/>
          <a:lstStyle/>
          <a:p>
            <a:r>
              <a:rPr lang="es-ES" dirty="0"/>
              <a:t>Erupción volcánica</a:t>
            </a:r>
            <a:br>
              <a:rPr lang="es-ES" dirty="0"/>
            </a:br>
            <a:endParaRPr lang="es-GT" dirty="0"/>
          </a:p>
        </p:txBody>
      </p:sp>
      <p:sp>
        <p:nvSpPr>
          <p:cNvPr id="3" name="Subtítulo 2"/>
          <p:cNvSpPr>
            <a:spLocks noGrp="1"/>
          </p:cNvSpPr>
          <p:nvPr>
            <p:ph type="subTitle" idx="1"/>
          </p:nvPr>
        </p:nvSpPr>
        <p:spPr>
          <a:xfrm>
            <a:off x="94827" y="1135617"/>
            <a:ext cx="8678771" cy="2271235"/>
          </a:xfrm>
        </p:spPr>
        <p:txBody>
          <a:bodyPr>
            <a:normAutofit/>
          </a:bodyPr>
          <a:lstStyle/>
          <a:p>
            <a:r>
              <a:rPr lang="es-GT" dirty="0"/>
              <a:t>Una </a:t>
            </a:r>
            <a:r>
              <a:rPr lang="es-GT" b="1" dirty="0"/>
              <a:t>erupción volcánica</a:t>
            </a:r>
            <a:r>
              <a:rPr lang="es-GT" dirty="0"/>
              <a:t> es una emisión violenta en la </a:t>
            </a:r>
            <a:r>
              <a:rPr lang="es-GT" dirty="0">
                <a:hlinkClick r:id="rId2" tooltip="Superficie terrestre"/>
              </a:rPr>
              <a:t>superficie terrestre</a:t>
            </a:r>
            <a:r>
              <a:rPr lang="es-GT" dirty="0"/>
              <a:t> de materias procedentes del interior del </a:t>
            </a:r>
            <a:r>
              <a:rPr lang="es-GT" dirty="0">
                <a:hlinkClick r:id="rId3" tooltip="Volcán"/>
              </a:rPr>
              <a:t>volcán</a:t>
            </a:r>
            <a:r>
              <a:rPr lang="es-GT" dirty="0"/>
              <a:t>. Exceptuando los </a:t>
            </a:r>
            <a:r>
              <a:rPr lang="es-GT" dirty="0">
                <a:hlinkClick r:id="rId4" tooltip="Géiser"/>
              </a:rPr>
              <a:t>géiseres</a:t>
            </a:r>
            <a:r>
              <a:rPr lang="es-GT" dirty="0"/>
              <a:t>, que emiten </a:t>
            </a:r>
            <a:r>
              <a:rPr lang="es-GT" dirty="0">
                <a:hlinkClick r:id="rId5" tooltip="Agua"/>
              </a:rPr>
              <a:t>agua</a:t>
            </a:r>
            <a:r>
              <a:rPr lang="es-GT" dirty="0"/>
              <a:t> caliente, y los </a:t>
            </a:r>
            <a:r>
              <a:rPr lang="es-GT" dirty="0">
                <a:hlinkClick r:id="rId6" tooltip="Volcán de lodo"/>
              </a:rPr>
              <a:t>volcanes de lodo</a:t>
            </a:r>
            <a:r>
              <a:rPr lang="es-GT" dirty="0"/>
              <a:t>, cuya materia, en gran parte orgánica, proviene de yacimientos de </a:t>
            </a:r>
            <a:r>
              <a:rPr lang="es-GT" dirty="0">
                <a:hlinkClick r:id="rId7" tooltip="Hidrocarburo"/>
              </a:rPr>
              <a:t>hidrocarburos</a:t>
            </a:r>
            <a:r>
              <a:rPr lang="es-GT" dirty="0"/>
              <a:t> relativamente cercanos a la superficie, las erupciones terrestres se deben a los volcanes.</a:t>
            </a:r>
            <a:endParaRPr lang="es-GT" dirty="0"/>
          </a:p>
        </p:txBody>
      </p:sp>
      <p:pic>
        <p:nvPicPr>
          <p:cNvPr id="1026" name="Picture 2" descr="Resultado de imagen para catastrofes naturales en guatemal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73599" y="0"/>
            <a:ext cx="3418401" cy="22712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erupcion volcanic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73598" y="2457276"/>
            <a:ext cx="3418401" cy="4143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5366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1026"/>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nodeType="clickEffect">
                                  <p:stCondLst>
                                    <p:cond delay="0"/>
                                  </p:stCondLst>
                                  <p:childTnLst>
                                    <p:animEffect transition="out" filter="fade">
                                      <p:cBhvr>
                                        <p:cTn id="19" dur="500" tmFilter="0, 0; .2, .5; .8, .5; 1, 0"/>
                                        <p:tgtEl>
                                          <p:spTgt spid="1028"/>
                                        </p:tgtEl>
                                      </p:cBhvr>
                                    </p:animEffect>
                                    <p:animScale>
                                      <p:cBhvr>
                                        <p:cTn id="20" dur="250" autoRev="1" fill="hold"/>
                                        <p:tgtEl>
                                          <p:spTgt spid="10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339" y="233745"/>
            <a:ext cx="9404723" cy="1400530"/>
          </a:xfrm>
        </p:spPr>
        <p:txBody>
          <a:bodyPr/>
          <a:lstStyle/>
          <a:p>
            <a:r>
              <a:rPr lang="es-GT" dirty="0" smtClean="0"/>
              <a:t>terremoto</a:t>
            </a:r>
            <a:endParaRPr lang="es-GT" dirty="0"/>
          </a:p>
        </p:txBody>
      </p:sp>
      <p:pic>
        <p:nvPicPr>
          <p:cNvPr id="2050" name="Picture 2" descr="Resultado de imagen para terremot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651" y="1027080"/>
            <a:ext cx="4585870" cy="539297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010411" y="233745"/>
            <a:ext cx="6901842" cy="6186309"/>
          </a:xfrm>
          <a:prstGeom prst="rect">
            <a:avLst/>
          </a:prstGeom>
          <a:noFill/>
        </p:spPr>
        <p:txBody>
          <a:bodyPr wrap="square" rtlCol="0">
            <a:spAutoFit/>
          </a:bodyPr>
          <a:lstStyle/>
          <a:p>
            <a:r>
              <a:rPr lang="es-GT" dirty="0"/>
              <a:t>Un </a:t>
            </a:r>
            <a:r>
              <a:rPr lang="es-GT" b="1" dirty="0"/>
              <a:t>terremoto</a:t>
            </a:r>
            <a:r>
              <a:rPr lang="es-GT" baseline="30000" dirty="0">
                <a:hlinkClick r:id="rId3"/>
              </a:rPr>
              <a:t>1</a:t>
            </a:r>
            <a:r>
              <a:rPr lang="es-GT" dirty="0"/>
              <a:t> (del </a:t>
            </a:r>
            <a:r>
              <a:rPr lang="es-GT" dirty="0">
                <a:hlinkClick r:id="rId4" tooltip="Latín"/>
              </a:rPr>
              <a:t>latín</a:t>
            </a:r>
            <a:r>
              <a:rPr lang="es-GT" dirty="0"/>
              <a:t> </a:t>
            </a:r>
            <a:r>
              <a:rPr lang="es-GT" i="1" dirty="0" err="1"/>
              <a:t>terra</a:t>
            </a:r>
            <a:r>
              <a:rPr lang="es-GT" dirty="0"/>
              <a:t> ‘tierra’, y </a:t>
            </a:r>
            <a:r>
              <a:rPr lang="es-GT" i="1" dirty="0" err="1"/>
              <a:t>motus</a:t>
            </a:r>
            <a:r>
              <a:rPr lang="es-GT" dirty="0"/>
              <a:t> ‘movimiento’), también llamado </a:t>
            </a:r>
            <a:r>
              <a:rPr lang="es-GT" b="1" dirty="0"/>
              <a:t>seísmo</a:t>
            </a:r>
            <a:r>
              <a:rPr lang="es-GT" dirty="0"/>
              <a:t>, </a:t>
            </a:r>
            <a:r>
              <a:rPr lang="es-GT" b="1" dirty="0"/>
              <a:t>sismo</a:t>
            </a:r>
            <a:r>
              <a:rPr lang="es-GT" dirty="0"/>
              <a:t> (del griego </a:t>
            </a:r>
            <a:r>
              <a:rPr lang="es-GT" dirty="0" err="1"/>
              <a:t>σεισμός</a:t>
            </a:r>
            <a:r>
              <a:rPr lang="es-GT" dirty="0"/>
              <a:t> [</a:t>
            </a:r>
            <a:r>
              <a:rPr lang="es-GT" i="1" dirty="0" err="1"/>
              <a:t>seismós</a:t>
            </a:r>
            <a:r>
              <a:rPr lang="es-GT" dirty="0"/>
              <a:t>]), </a:t>
            </a:r>
            <a:r>
              <a:rPr lang="es-GT" b="1" dirty="0"/>
              <a:t>temblor</a:t>
            </a:r>
            <a:r>
              <a:rPr lang="es-GT" dirty="0"/>
              <a:t>, </a:t>
            </a:r>
            <a:r>
              <a:rPr lang="es-GT" b="1" dirty="0"/>
              <a:t>temblor de tierra</a:t>
            </a:r>
            <a:r>
              <a:rPr lang="es-GT" dirty="0"/>
              <a:t> o </a:t>
            </a:r>
            <a:r>
              <a:rPr lang="es-GT" b="1" dirty="0"/>
              <a:t>movimiento telúrico</a:t>
            </a:r>
            <a:r>
              <a:rPr lang="es-GT" dirty="0"/>
              <a:t>, es un fenómeno de sacudida brusca y pasajera de la </a:t>
            </a:r>
            <a:r>
              <a:rPr lang="es-GT" dirty="0">
                <a:hlinkClick r:id="rId5" tooltip="Corteza terrestre"/>
              </a:rPr>
              <a:t>corteza terrestre</a:t>
            </a:r>
            <a:r>
              <a:rPr lang="es-GT" dirty="0"/>
              <a:t> producida por la liberación de energía acumulada en forma de </a:t>
            </a:r>
            <a:r>
              <a:rPr lang="es-GT" dirty="0">
                <a:hlinkClick r:id="rId6" tooltip="Onda sísmica"/>
              </a:rPr>
              <a:t>ondas sísmicas</a:t>
            </a:r>
            <a:r>
              <a:rPr lang="es-GT" dirty="0"/>
              <a:t>. Los más comunes se producen por la actividad de </a:t>
            </a:r>
            <a:r>
              <a:rPr lang="es-GT" dirty="0">
                <a:hlinkClick r:id="rId7" tooltip="Falla"/>
              </a:rPr>
              <a:t>fallas</a:t>
            </a:r>
            <a:r>
              <a:rPr lang="es-GT" dirty="0"/>
              <a:t> geológicas. También pueden ocurrir por otras causas como, por ejemplo, fricción en el borde de </a:t>
            </a:r>
            <a:r>
              <a:rPr lang="es-GT" dirty="0">
                <a:hlinkClick r:id="rId8" tooltip="Placa tectónica"/>
              </a:rPr>
              <a:t>placas tectónicas</a:t>
            </a:r>
            <a:r>
              <a:rPr lang="es-GT" dirty="0"/>
              <a:t>, procesos </a:t>
            </a:r>
            <a:r>
              <a:rPr lang="es-GT" dirty="0">
                <a:hlinkClick r:id="rId9" tooltip="Volcán"/>
              </a:rPr>
              <a:t>volcánicos</a:t>
            </a:r>
            <a:r>
              <a:rPr lang="es-GT" dirty="0"/>
              <a:t> o incluso pueden ser producidas por el hombre al realizar pruebas de detonaciones nucleares subterráneas.</a:t>
            </a:r>
          </a:p>
          <a:p>
            <a:r>
              <a:rPr lang="es-GT" dirty="0"/>
              <a:t>El punto de origen de un terremoto se denomina foco o </a:t>
            </a:r>
            <a:r>
              <a:rPr lang="es-GT" dirty="0">
                <a:hlinkClick r:id="rId10" tooltip="Hipocentro"/>
              </a:rPr>
              <a:t>hipocentro</a:t>
            </a:r>
            <a:r>
              <a:rPr lang="es-GT" dirty="0"/>
              <a:t>. El </a:t>
            </a:r>
            <a:r>
              <a:rPr lang="es-GT" dirty="0">
                <a:hlinkClick r:id="rId11" tooltip="Epicentro"/>
              </a:rPr>
              <a:t>epicentro</a:t>
            </a:r>
            <a:r>
              <a:rPr lang="es-GT" dirty="0"/>
              <a:t> es el punto de la superficie terrestre que se encuentra directamente sobre el hipocentro. Dependiendo de su intensidad y origen, un terremoto puede causar desplazamientos de la corteza terrestre, corrimientos de tierras, </a:t>
            </a:r>
            <a:r>
              <a:rPr lang="es-GT" dirty="0">
                <a:hlinkClick r:id="rId12" tooltip="Tsunami"/>
              </a:rPr>
              <a:t>maremotos</a:t>
            </a:r>
            <a:r>
              <a:rPr lang="es-GT" dirty="0"/>
              <a:t> (o también llamados tsunamis) o la actividad volcánica. Para medir la energía liberada por un terremoto se emplean diversas escalas, entre ellas, la </a:t>
            </a:r>
            <a:r>
              <a:rPr lang="es-GT" dirty="0">
                <a:hlinkClick r:id="rId13" tooltip="Escala sismológica de Richter"/>
              </a:rPr>
              <a:t>escala de Richter</a:t>
            </a:r>
            <a:r>
              <a:rPr lang="es-GT" dirty="0"/>
              <a:t> es la más conocida y utilizada por los medios de comunicación.</a:t>
            </a:r>
          </a:p>
          <a:p>
            <a:endParaRPr lang="es-GT" dirty="0"/>
          </a:p>
        </p:txBody>
      </p:sp>
    </p:spTree>
    <p:extLst>
      <p:ext uri="{BB962C8B-B14F-4D97-AF65-F5344CB8AC3E}">
        <p14:creationId xmlns:p14="http://schemas.microsoft.com/office/powerpoint/2010/main" val="2807959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2050"/>
                                        </p:tgtEl>
                                        <p:attrNameLst>
                                          <p:attrName>ppt_x</p:attrName>
                                        </p:attrNameLst>
                                      </p:cBhvr>
                                      <p:tavLst>
                                        <p:tav tm="0">
                                          <p:val>
                                            <p:strVal val="ppt_x"/>
                                          </p:val>
                                        </p:tav>
                                        <p:tav tm="100000">
                                          <p:val>
                                            <p:strVal val="ppt_x"/>
                                          </p:val>
                                        </p:tav>
                                      </p:tavLst>
                                    </p:anim>
                                    <p:anim calcmode="lin" valueType="num">
                                      <p:cBhvr additive="base">
                                        <p:cTn id="11" dur="500"/>
                                        <p:tgtEl>
                                          <p:spTgt spid="2050"/>
                                        </p:tgtEl>
                                        <p:attrNameLst>
                                          <p:attrName>ppt_y</p:attrName>
                                        </p:attrNameLst>
                                      </p:cBhvr>
                                      <p:tavLst>
                                        <p:tav tm="0">
                                          <p:val>
                                            <p:strVal val="ppt_y"/>
                                          </p:val>
                                        </p:tav>
                                        <p:tav tm="100000">
                                          <p:val>
                                            <p:strVal val="1+ppt_h/2"/>
                                          </p:val>
                                        </p:tav>
                                      </p:tavLst>
                                    </p:anim>
                                    <p:set>
                                      <p:cBhvr>
                                        <p:cTn id="12" dur="1" fill="hold">
                                          <p:stCondLst>
                                            <p:cond delay="499"/>
                                          </p:stCondLst>
                                        </p:cTn>
                                        <p:tgtEl>
                                          <p:spTgt spid="205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0" nodeType="clickEffect">
                                  <p:stCondLst>
                                    <p:cond delay="0"/>
                                  </p:stCondLst>
                                  <p:childTnLst>
                                    <p:anim calcmode="lin" valueType="num">
                                      <p:cBhvr>
                                        <p:cTn id="16" dur="500"/>
                                        <p:tgtEl>
                                          <p:spTgt spid="4"/>
                                        </p:tgtEl>
                                        <p:attrNameLst>
                                          <p:attrName>ppt_w</p:attrName>
                                        </p:attrNameLst>
                                      </p:cBhvr>
                                      <p:tavLst>
                                        <p:tav tm="0">
                                          <p:val>
                                            <p:strVal val="ppt_w"/>
                                          </p:val>
                                        </p:tav>
                                        <p:tav tm="100000">
                                          <p:val>
                                            <p:fltVal val="0"/>
                                          </p:val>
                                        </p:tav>
                                      </p:tavLst>
                                    </p:anim>
                                    <p:anim calcmode="lin" valueType="num">
                                      <p:cBhvr>
                                        <p:cTn id="17" dur="500"/>
                                        <p:tgtEl>
                                          <p:spTgt spid="4"/>
                                        </p:tgtEl>
                                        <p:attrNameLst>
                                          <p:attrName>ppt_h</p:attrName>
                                        </p:attrNameLst>
                                      </p:cBhvr>
                                      <p:tavLst>
                                        <p:tav tm="0">
                                          <p:val>
                                            <p:strVal val="ppt_h"/>
                                          </p:val>
                                        </p:tav>
                                        <p:tav tm="100000">
                                          <p:val>
                                            <p:fltVal val="0"/>
                                          </p:val>
                                        </p:tav>
                                      </p:tavLst>
                                    </p:anim>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Huracanes:</a:t>
            </a:r>
            <a:endParaRPr lang="es-GT" dirty="0"/>
          </a:p>
        </p:txBody>
      </p:sp>
      <p:sp>
        <p:nvSpPr>
          <p:cNvPr id="3" name="Marcador de contenido 2"/>
          <p:cNvSpPr>
            <a:spLocks noGrp="1"/>
          </p:cNvSpPr>
          <p:nvPr>
            <p:ph idx="1"/>
          </p:nvPr>
        </p:nvSpPr>
        <p:spPr/>
        <p:txBody>
          <a:bodyPr/>
          <a:lstStyle/>
          <a:p>
            <a:r>
              <a:rPr lang="es-GT" b="1" dirty="0"/>
              <a:t>Ciclón tropical</a:t>
            </a:r>
            <a:r>
              <a:rPr lang="es-GT" dirty="0"/>
              <a:t> es un término </a:t>
            </a:r>
            <a:r>
              <a:rPr lang="es-GT" dirty="0">
                <a:hlinkClick r:id="rId2" tooltip="Meteorología"/>
              </a:rPr>
              <a:t>meteorológico</a:t>
            </a:r>
            <a:r>
              <a:rPr lang="es-GT" dirty="0"/>
              <a:t> usado para referirse a un sistema </a:t>
            </a:r>
            <a:r>
              <a:rPr lang="es-GT" dirty="0">
                <a:hlinkClick r:id="rId3" tooltip="Tormenta"/>
              </a:rPr>
              <a:t>tormentoso</a:t>
            </a:r>
            <a:r>
              <a:rPr lang="es-GT" dirty="0"/>
              <a:t> caracterizado por una circulación cerrada alrededor de un centro de </a:t>
            </a:r>
            <a:r>
              <a:rPr lang="es-GT" dirty="0">
                <a:hlinkClick r:id="rId4" tooltip="Borrasca"/>
              </a:rPr>
              <a:t>baja presión</a:t>
            </a:r>
            <a:r>
              <a:rPr lang="es-GT" dirty="0"/>
              <a:t> y que produce fuertes </a:t>
            </a:r>
            <a:r>
              <a:rPr lang="es-GT" dirty="0">
                <a:hlinkClick r:id="rId5" tooltip="Viento"/>
              </a:rPr>
              <a:t>vientos</a:t>
            </a:r>
            <a:r>
              <a:rPr lang="es-GT" dirty="0"/>
              <a:t> y abundante </a:t>
            </a:r>
            <a:r>
              <a:rPr lang="es-GT" dirty="0">
                <a:hlinkClick r:id="rId6" tooltip="Lluvia"/>
              </a:rPr>
              <a:t>lluvia</a:t>
            </a:r>
            <a:r>
              <a:rPr lang="es-GT" dirty="0"/>
              <a:t>. Los ciclones tropicales extraen su energía de la </a:t>
            </a:r>
            <a:r>
              <a:rPr lang="es-GT" dirty="0">
                <a:hlinkClick r:id="rId7" tooltip="Condensación (cambio de estado)"/>
              </a:rPr>
              <a:t>condensación</a:t>
            </a:r>
            <a:r>
              <a:rPr lang="es-GT" dirty="0"/>
              <a:t> de aire húmedo, produciendo fuertes vientos. Se distinguen de otras tormentas ciclónicas, como las </a:t>
            </a:r>
            <a:r>
              <a:rPr lang="es-GT" dirty="0">
                <a:hlinkClick r:id="rId8" tooltip="Baja polar"/>
              </a:rPr>
              <a:t>bajas polares</a:t>
            </a:r>
            <a:r>
              <a:rPr lang="es-GT" dirty="0"/>
              <a:t>, por el mecanismo de calor que las alimenta, que las convierte en sistemas tormentosos de "</a:t>
            </a:r>
            <a:r>
              <a:rPr lang="es-GT" dirty="0">
                <a:hlinkClick r:id="rId9" tooltip="Ciclogénesis"/>
              </a:rPr>
              <a:t>núcleo cálido</a:t>
            </a:r>
            <a:r>
              <a:rPr lang="es-GT" dirty="0"/>
              <a:t>". Dependiendo de su fuerza un ciclón tropical puede llamarse </a:t>
            </a:r>
            <a:r>
              <a:rPr lang="es-GT" b="1" dirty="0"/>
              <a:t>depresión tropical</a:t>
            </a:r>
            <a:r>
              <a:rPr lang="es-GT" dirty="0"/>
              <a:t>, </a:t>
            </a:r>
            <a:r>
              <a:rPr lang="es-GT" b="1" dirty="0"/>
              <a:t>tormenta tropical</a:t>
            </a:r>
            <a:r>
              <a:rPr lang="es-GT" dirty="0"/>
              <a:t>, </a:t>
            </a:r>
            <a:r>
              <a:rPr lang="es-GT" b="1" dirty="0"/>
              <a:t>huracán</a:t>
            </a:r>
            <a:r>
              <a:rPr lang="es-GT" dirty="0"/>
              <a:t> y de su localización se pueden llamar </a:t>
            </a:r>
            <a:r>
              <a:rPr lang="es-GT" b="1" dirty="0"/>
              <a:t>tifón</a:t>
            </a:r>
            <a:r>
              <a:rPr lang="es-GT" dirty="0"/>
              <a:t> (especialmente en las </a:t>
            </a:r>
            <a:r>
              <a:rPr lang="es-GT" dirty="0">
                <a:hlinkClick r:id="rId10" tooltip="Islas Filipinas"/>
              </a:rPr>
              <a:t>Islas Filipinas</a:t>
            </a:r>
            <a:r>
              <a:rPr lang="es-GT" dirty="0"/>
              <a:t> y </a:t>
            </a:r>
            <a:r>
              <a:rPr lang="es-GT" dirty="0">
                <a:hlinkClick r:id="rId11" tooltip="China"/>
              </a:rPr>
              <a:t>China</a:t>
            </a:r>
            <a:r>
              <a:rPr lang="es-GT" dirty="0"/>
              <a:t>) o simplemente </a:t>
            </a:r>
            <a:r>
              <a:rPr lang="es-GT" b="1" dirty="0"/>
              <a:t>ciclón</a:t>
            </a:r>
            <a:r>
              <a:rPr lang="es-GT" dirty="0"/>
              <a:t>.</a:t>
            </a:r>
            <a:endParaRPr lang="es-GT" dirty="0"/>
          </a:p>
        </p:txBody>
      </p:sp>
      <p:pic>
        <p:nvPicPr>
          <p:cNvPr id="4098" name="Picture 2" descr="Resultado de imagen para huraca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47839" y="4755302"/>
            <a:ext cx="2857500"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2751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xit" presetSubtype="0" fill="hold" grpId="0" nodeType="clickEffect">
                                  <p:stCondLst>
                                    <p:cond delay="0"/>
                                  </p:stCondLst>
                                  <p:childTnLst>
                                    <p:anim calcmode="lin" valueType="num">
                                      <p:cBhvr>
                                        <p:cTn id="26" dur="1000"/>
                                        <p:tgtEl>
                                          <p:spTgt spid="3">
                                            <p:txEl>
                                              <p:pRg st="0" end="0"/>
                                            </p:txEl>
                                          </p:spTgt>
                                        </p:tgtEl>
                                        <p:attrNameLst>
                                          <p:attrName>ppt_w</p:attrName>
                                        </p:attrNameLst>
                                      </p:cBhvr>
                                      <p:tavLst>
                                        <p:tav tm="0">
                                          <p:val>
                                            <p:strVal val="ppt_w"/>
                                          </p:val>
                                        </p:tav>
                                        <p:tav tm="100000">
                                          <p:val>
                                            <p:fltVal val="0"/>
                                          </p:val>
                                        </p:tav>
                                      </p:tavLst>
                                    </p:anim>
                                    <p:anim calcmode="lin" valueType="num">
                                      <p:cBhvr>
                                        <p:cTn id="27" dur="1000"/>
                                        <p:tgtEl>
                                          <p:spTgt spid="3">
                                            <p:txEl>
                                              <p:pRg st="0" end="0"/>
                                            </p:txEl>
                                          </p:spTgt>
                                        </p:tgtEl>
                                        <p:attrNameLst>
                                          <p:attrName>ppt_h</p:attrName>
                                        </p:attrNameLst>
                                      </p:cBhvr>
                                      <p:tavLst>
                                        <p:tav tm="0">
                                          <p:val>
                                            <p:strVal val="ppt_h"/>
                                          </p:val>
                                        </p:tav>
                                        <p:tav tm="100000">
                                          <p:val>
                                            <p:fltVal val="0"/>
                                          </p:val>
                                        </p:tav>
                                      </p:tavLst>
                                    </p:anim>
                                    <p:anim calcmode="lin" valueType="num">
                                      <p:cBhvr>
                                        <p:cTn id="28" dur="1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29" dur="1000"/>
                                        <p:tgtEl>
                                          <p:spTgt spid="3">
                                            <p:txEl>
                                              <p:pRg st="0" end="0"/>
                                            </p:txEl>
                                          </p:spTgt>
                                        </p:tgtEl>
                                      </p:cBhvr>
                                    </p:animEffect>
                                    <p:set>
                                      <p:cBhvr>
                                        <p:cTn id="30"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1" presetClass="exit" presetSubtype="1" fill="hold" nodeType="clickEffect">
                                  <p:stCondLst>
                                    <p:cond delay="0"/>
                                  </p:stCondLst>
                                  <p:childTnLst>
                                    <p:animEffect transition="out" filter="wheel(1)">
                                      <p:cBhvr>
                                        <p:cTn id="34" dur="2000"/>
                                        <p:tgtEl>
                                          <p:spTgt spid="4098"/>
                                        </p:tgtEl>
                                      </p:cBhvr>
                                    </p:animEffect>
                                    <p:set>
                                      <p:cBhvr>
                                        <p:cTn id="35" dur="1" fill="hold">
                                          <p:stCondLst>
                                            <p:cond delay="19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134" y="24712"/>
            <a:ext cx="9404723" cy="1400530"/>
          </a:xfrm>
        </p:spPr>
        <p:txBody>
          <a:bodyPr/>
          <a:lstStyle/>
          <a:p>
            <a:r>
              <a:rPr lang="es-GT" dirty="0" smtClean="0"/>
              <a:t>Tornado:</a:t>
            </a:r>
            <a:endParaRPr lang="es-GT" dirty="0"/>
          </a:p>
        </p:txBody>
      </p:sp>
      <p:sp>
        <p:nvSpPr>
          <p:cNvPr id="3" name="Marcador de contenido 2"/>
          <p:cNvSpPr>
            <a:spLocks noGrp="1"/>
          </p:cNvSpPr>
          <p:nvPr>
            <p:ph idx="1"/>
          </p:nvPr>
        </p:nvSpPr>
        <p:spPr>
          <a:xfrm>
            <a:off x="80134" y="2253335"/>
            <a:ext cx="8946541" cy="4195481"/>
          </a:xfrm>
        </p:spPr>
        <p:txBody>
          <a:bodyPr>
            <a:normAutofit fontScale="92500" lnSpcReduction="20000"/>
          </a:bodyPr>
          <a:lstStyle/>
          <a:p>
            <a:r>
              <a:rPr lang="es-GT" dirty="0"/>
              <a:t>Un </a:t>
            </a:r>
            <a:r>
              <a:rPr lang="es-GT" b="1" dirty="0"/>
              <a:t>tornado</a:t>
            </a:r>
            <a:r>
              <a:rPr lang="es-GT" dirty="0"/>
              <a:t> es una masa de aire con alta velocidad angular cuyo extremo inferior está en contacto con la superficie de la </a:t>
            </a:r>
            <a:r>
              <a:rPr lang="es-GT" dirty="0">
                <a:hlinkClick r:id="rId2" tooltip="Tierra"/>
              </a:rPr>
              <a:t>Tierra</a:t>
            </a:r>
            <a:r>
              <a:rPr lang="es-GT" dirty="0"/>
              <a:t> y el superior con una </a:t>
            </a:r>
            <a:r>
              <a:rPr lang="es-GT" dirty="0">
                <a:hlinkClick r:id="rId3" tooltip="Cumulonimbus"/>
              </a:rPr>
              <a:t>nube </a:t>
            </a:r>
            <a:r>
              <a:rPr lang="es-GT" dirty="0" err="1">
                <a:hlinkClick r:id="rId3" tooltip="Cumulonimbus"/>
              </a:rPr>
              <a:t>cumulonimbus</a:t>
            </a:r>
            <a:r>
              <a:rPr lang="es-GT" dirty="0"/>
              <a:t> o, excepcionalmente, con la base de una </a:t>
            </a:r>
            <a:r>
              <a:rPr lang="es-GT" dirty="0">
                <a:hlinkClick r:id="rId4" tooltip="Cúmulus"/>
              </a:rPr>
              <a:t>nube </a:t>
            </a:r>
            <a:r>
              <a:rPr lang="es-GT" dirty="0" err="1">
                <a:hlinkClick r:id="rId4" tooltip="Cúmulus"/>
              </a:rPr>
              <a:t>cúmulus</a:t>
            </a:r>
            <a:r>
              <a:rPr lang="es-GT" dirty="0"/>
              <a:t>. Se trata del fenómeno atmosférico ciclónico de mayor densidad energética de la Tierra, aunque de poca extensión y de corta duración (desde segundos hasta más de una hora).</a:t>
            </a:r>
          </a:p>
          <a:p>
            <a:r>
              <a:rPr lang="es-GT" dirty="0"/>
              <a:t>Los tornados se presentan en diferentes tamaños y formas pero generalmente tienen la forma de una </a:t>
            </a:r>
            <a:r>
              <a:rPr lang="es-GT" dirty="0">
                <a:hlinkClick r:id="rId5" tooltip="Nube embudo"/>
              </a:rPr>
              <a:t>nube embudo</a:t>
            </a:r>
            <a:r>
              <a:rPr lang="es-GT" dirty="0"/>
              <a:t>, cuyo extremo más angosto toca el suelo y suele estar rodeado por una nube de </a:t>
            </a:r>
            <a:r>
              <a:rPr lang="es-GT" dirty="0">
                <a:hlinkClick r:id="rId6" tooltip="Desecho"/>
              </a:rPr>
              <a:t>desechos</a:t>
            </a:r>
            <a:r>
              <a:rPr lang="es-GT" dirty="0"/>
              <a:t> y </a:t>
            </a:r>
            <a:r>
              <a:rPr lang="es-GT" dirty="0">
                <a:hlinkClick r:id="rId7" tooltip="Polvo"/>
              </a:rPr>
              <a:t>polvo</a:t>
            </a:r>
            <a:r>
              <a:rPr lang="es-GT" dirty="0"/>
              <a:t>, al menos, en sus primeros instantes. La mayoría de los tornados cuentan con vientos que llegan a velocidades de entre 65 y 180 </a:t>
            </a:r>
            <a:r>
              <a:rPr lang="es-GT" dirty="0">
                <a:hlinkClick r:id="rId8" tooltip="Km/h"/>
              </a:rPr>
              <a:t>km/h</a:t>
            </a:r>
            <a:r>
              <a:rPr lang="es-GT" dirty="0"/>
              <a:t>, miden aproximadamente 75 </a:t>
            </a:r>
            <a:r>
              <a:rPr lang="es-GT" dirty="0">
                <a:hlinkClick r:id="rId9" tooltip="Metro"/>
              </a:rPr>
              <a:t>metros</a:t>
            </a:r>
            <a:r>
              <a:rPr lang="es-GT" dirty="0"/>
              <a:t> de ancho y se trasladan varios </a:t>
            </a:r>
            <a:r>
              <a:rPr lang="es-GT" dirty="0">
                <a:hlinkClick r:id="rId10" tooltip="Kilómetro"/>
              </a:rPr>
              <a:t>kilómetros</a:t>
            </a:r>
            <a:r>
              <a:rPr lang="es-GT" dirty="0"/>
              <a:t> antes de desaparecer. Los más extremos pueden tener </a:t>
            </a:r>
            <a:r>
              <a:rPr lang="es-GT" dirty="0">
                <a:hlinkClick r:id="rId11" tooltip="Vientos"/>
              </a:rPr>
              <a:t>vientos</a:t>
            </a:r>
            <a:r>
              <a:rPr lang="es-GT" dirty="0"/>
              <a:t> con velocidades que pueden girar a 450 km/h o más, medir hasta 2 km de ancho y permanecer tocando el suelo a lo largo de más de 100 km de recorrido.</a:t>
            </a:r>
          </a:p>
          <a:p>
            <a:endParaRPr lang="es-GT" dirty="0"/>
          </a:p>
        </p:txBody>
      </p:sp>
      <p:pic>
        <p:nvPicPr>
          <p:cNvPr id="5122" name="Picture 2" descr="Resultado de imagen para tornad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61679" y="234112"/>
            <a:ext cx="3176348" cy="288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625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5122"/>
                                        </p:tgtEl>
                                      </p:cBhvr>
                                    </p:animEffect>
                                    <p:set>
                                      <p:cBhvr>
                                        <p:cTn id="7" dur="1" fill="hold">
                                          <p:stCondLst>
                                            <p:cond delay="1999"/>
                                          </p:stCondLst>
                                        </p:cTn>
                                        <p:tgtEl>
                                          <p:spTgt spid="5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Tsunami:</a:t>
            </a:r>
            <a:endParaRPr lang="es-GT" dirty="0"/>
          </a:p>
        </p:txBody>
      </p:sp>
      <p:sp>
        <p:nvSpPr>
          <p:cNvPr id="3" name="Marcador de contenido 2"/>
          <p:cNvSpPr>
            <a:spLocks noGrp="1"/>
          </p:cNvSpPr>
          <p:nvPr>
            <p:ph idx="1"/>
          </p:nvPr>
        </p:nvSpPr>
        <p:spPr>
          <a:xfrm>
            <a:off x="126282" y="2386547"/>
            <a:ext cx="8946541" cy="4195481"/>
          </a:xfrm>
        </p:spPr>
        <p:txBody>
          <a:bodyPr>
            <a:normAutofit fontScale="77500" lnSpcReduction="20000"/>
          </a:bodyPr>
          <a:lstStyle/>
          <a:p>
            <a:r>
              <a:rPr lang="es-GT" dirty="0"/>
              <a:t>Un </a:t>
            </a:r>
            <a:r>
              <a:rPr lang="es-GT" b="1" dirty="0"/>
              <a:t>tsunami</a:t>
            </a:r>
            <a:r>
              <a:rPr lang="es-GT" baseline="30000" dirty="0">
                <a:hlinkClick r:id="rId2"/>
              </a:rPr>
              <a:t>1</a:t>
            </a:r>
            <a:r>
              <a:rPr lang="es-GT" dirty="0"/>
              <a:t> (del </a:t>
            </a:r>
            <a:r>
              <a:rPr lang="es-GT" dirty="0">
                <a:hlinkClick r:id="rId3" tooltip="Idioma japonés"/>
              </a:rPr>
              <a:t>japonés</a:t>
            </a:r>
            <a:r>
              <a:rPr lang="es-GT" dirty="0"/>
              <a:t> «津» </a:t>
            </a:r>
            <a:r>
              <a:rPr lang="es-GT" i="1" dirty="0" err="1"/>
              <a:t>tsu</a:t>
            </a:r>
            <a:r>
              <a:rPr lang="es-GT" dirty="0"/>
              <a:t>, puerto o bahía, y «波» </a:t>
            </a:r>
            <a:r>
              <a:rPr lang="es-GT" i="1" dirty="0" err="1"/>
              <a:t>nami</a:t>
            </a:r>
            <a:r>
              <a:rPr lang="es-GT" dirty="0"/>
              <a:t>, ola) o </a:t>
            </a:r>
            <a:r>
              <a:rPr lang="es-GT" b="1" dirty="0"/>
              <a:t>maremoto</a:t>
            </a:r>
            <a:r>
              <a:rPr lang="es-GT" baseline="30000" dirty="0">
                <a:hlinkClick r:id="rId4"/>
              </a:rPr>
              <a:t>2</a:t>
            </a:r>
            <a:r>
              <a:rPr lang="es-GT" dirty="0"/>
              <a:t> (del </a:t>
            </a:r>
            <a:r>
              <a:rPr lang="es-GT" dirty="0">
                <a:hlinkClick r:id="rId5" tooltip="Latín"/>
              </a:rPr>
              <a:t>latín</a:t>
            </a:r>
            <a:r>
              <a:rPr lang="es-GT" dirty="0"/>
              <a:t> </a:t>
            </a:r>
            <a:r>
              <a:rPr lang="es-GT" i="1" dirty="0"/>
              <a:t>mare</a:t>
            </a:r>
            <a:r>
              <a:rPr lang="es-GT" dirty="0"/>
              <a:t>, mar y </a:t>
            </a:r>
            <a:r>
              <a:rPr lang="es-GT" i="1" dirty="0" err="1"/>
              <a:t>motus</a:t>
            </a:r>
            <a:r>
              <a:rPr lang="es-GT" dirty="0"/>
              <a:t>, movimiento) es un evento complejo que involucra un grupo de </a:t>
            </a:r>
            <a:r>
              <a:rPr lang="es-GT" dirty="0">
                <a:hlinkClick r:id="rId6" tooltip="Ola"/>
              </a:rPr>
              <a:t>olas</a:t>
            </a:r>
            <a:r>
              <a:rPr lang="es-GT" dirty="0"/>
              <a:t> de gran energía y de tamaño variable que se producen cuando algún </a:t>
            </a:r>
            <a:r>
              <a:rPr lang="es-GT" dirty="0">
                <a:hlinkClick r:id="rId7" tooltip="Evento extremo"/>
              </a:rPr>
              <a:t>fenómeno extraordinario</a:t>
            </a:r>
            <a:r>
              <a:rPr lang="es-GT" dirty="0"/>
              <a:t> desplaza verticalmente una gran masa de </a:t>
            </a:r>
            <a:r>
              <a:rPr lang="es-GT" dirty="0">
                <a:hlinkClick r:id="rId8" tooltip="Agua"/>
              </a:rPr>
              <a:t>agua</a:t>
            </a:r>
            <a:r>
              <a:rPr lang="es-GT" dirty="0"/>
              <a:t>. Este tipo de olas remueven una cantidad de agua muy superior a las olas superficiales producidas por el </a:t>
            </a:r>
            <a:r>
              <a:rPr lang="es-GT" dirty="0">
                <a:hlinkClick r:id="rId9" tooltip="Viento"/>
              </a:rPr>
              <a:t>viento</a:t>
            </a:r>
            <a:r>
              <a:rPr lang="es-GT" dirty="0"/>
              <a:t>. Se calcula que el 90% de estos fenómenos son provocados por </a:t>
            </a:r>
            <a:r>
              <a:rPr lang="es-GT" dirty="0">
                <a:hlinkClick r:id="rId10" tooltip="Terremoto"/>
              </a:rPr>
              <a:t>terremotos</a:t>
            </a:r>
            <a:r>
              <a:rPr lang="es-GT" dirty="0"/>
              <a:t>, en cuyo caso reciben el nombre más correcto y preciso de «maremotos tectónicos». La </a:t>
            </a:r>
            <a:r>
              <a:rPr lang="es-GT" dirty="0">
                <a:hlinkClick r:id="rId11" tooltip="Energía"/>
              </a:rPr>
              <a:t>energía</a:t>
            </a:r>
            <a:r>
              <a:rPr lang="es-GT" dirty="0"/>
              <a:t> de un maremoto depende de su </a:t>
            </a:r>
            <a:r>
              <a:rPr lang="es-GT" dirty="0">
                <a:hlinkClick r:id="rId12" tooltip="Altitud"/>
              </a:rPr>
              <a:t>altura</a:t>
            </a:r>
            <a:r>
              <a:rPr lang="es-GT" dirty="0"/>
              <a:t>, de su longitud de </a:t>
            </a:r>
            <a:r>
              <a:rPr lang="es-GT" dirty="0">
                <a:hlinkClick r:id="rId13" tooltip="Onda (física)"/>
              </a:rPr>
              <a:t>onda</a:t>
            </a:r>
            <a:r>
              <a:rPr lang="es-GT" dirty="0"/>
              <a:t> y de la longitud de su frente. La energía total descargada sobre una zona costera también dependerá de la cantidad de picos que lleve el tren de ondas. Es frecuente que un tsunami que viaja grandes distancias, disminuya la altura de sus olas, pero siempre mantendrá una velocidad determinada por la profundidad sobre la cual el tsunami se desplaza. Normalmente, en el caso de los tsunamis tectónicos, la altura de la onda de tsunami en aguas profundas es del orden de 1.0 metros, pero la longitud de onda puede alcanzar algunos cientos de kilómetros. Esto es lo que permite que aún cuando la altura en océano abierto sea muy baja, esta altura crezca en forma abrupta al disminuir la profundidad, con lo cual, al disminuir la velocidad de la parte delantera del tsunami, necesariamente crezca la altura por transformación de </a:t>
            </a:r>
            <a:r>
              <a:rPr lang="es-GT" dirty="0">
                <a:hlinkClick r:id="rId14" tooltip="Energía cinética"/>
              </a:rPr>
              <a:t>energía cinética</a:t>
            </a:r>
            <a:r>
              <a:rPr lang="es-GT" dirty="0"/>
              <a:t> en </a:t>
            </a:r>
            <a:r>
              <a:rPr lang="es-GT" dirty="0">
                <a:hlinkClick r:id="rId15" tooltip="Energía potencial"/>
              </a:rPr>
              <a:t>energía potencial</a:t>
            </a:r>
            <a:r>
              <a:rPr lang="es-GT" dirty="0"/>
              <a:t>. De esta forma una masa de agua de algunos metros de altura puede arrasar a su paso hacia el interior.</a:t>
            </a:r>
            <a:endParaRPr lang="es-GT" dirty="0"/>
          </a:p>
        </p:txBody>
      </p:sp>
      <p:pic>
        <p:nvPicPr>
          <p:cNvPr id="6146" name="Picture 2" descr="Resultado de imagen para Tsunami"/>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48472" y="171092"/>
            <a:ext cx="3491166" cy="196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125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18</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Ion</vt:lpstr>
      <vt:lpstr>Catástrofes Naturales:</vt:lpstr>
      <vt:lpstr>Erupción volcánica </vt:lpstr>
      <vt:lpstr>terremoto</vt:lpstr>
      <vt:lpstr>Huracanes:</vt:lpstr>
      <vt:lpstr>Tornado:</vt:lpstr>
      <vt:lpstr>Tsunami: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Erupción volcánica</dc:title>
  <dc:creator>estudiante de Liceo Compu-market</dc:creator>
  <cp:lastModifiedBy>estudiante de Liceo Compu-market</cp:lastModifiedBy>
  <cp:revision>3</cp:revision>
  <dcterms:created xsi:type="dcterms:W3CDTF">2017-06-21T17:39:19Z</dcterms:created>
  <dcterms:modified xsi:type="dcterms:W3CDTF">2017-06-21T18:01:42Z</dcterms:modified>
</cp:coreProperties>
</file>