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7522C5CC-FDA3-476F-87E3-9522C2595A9C}" type="datetimeFigureOut">
              <a:rPr lang="es-ES" smtClean="0"/>
              <a:t>14/04/2017</a:t>
            </a:fld>
            <a:endParaRPr lang="es-ES"/>
          </a:p>
        </p:txBody>
      </p:sp>
      <p:sp>
        <p:nvSpPr>
          <p:cNvPr id="5" name="Footer Placeholder 4"/>
          <p:cNvSpPr>
            <a:spLocks noGrp="1"/>
          </p:cNvSpPr>
          <p:nvPr>
            <p:ph type="ftr" sz="quarter" idx="11"/>
          </p:nvPr>
        </p:nvSpPr>
        <p:spPr bwMode="white"/>
        <p:txBody>
          <a:bodyPr/>
          <a:lstStyle/>
          <a:p>
            <a:endParaRPr lang="es-ES"/>
          </a:p>
        </p:txBody>
      </p:sp>
      <p:sp>
        <p:nvSpPr>
          <p:cNvPr id="6" name="Slide Number Placeholder 5"/>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522C5CC-FDA3-476F-87E3-9522C2595A9C}" type="datetimeFigureOut">
              <a:rPr lang="es-ES" smtClean="0"/>
              <a:t>14/04/2017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22C5CC-FDA3-476F-87E3-9522C2595A9C}" type="datetimeFigureOut">
              <a:rPr lang="es-ES" smtClean="0"/>
              <a:t>14/04/2017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22C5CC-FDA3-476F-87E3-9522C2595A9C}" type="datetimeFigureOut">
              <a:rPr lang="es-ES" smtClean="0"/>
              <a:t>14/04/2017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403B0AD-78E0-467A-B505-A63AF8EB1337}" type="slidenum">
              <a:rPr lang="es-ES" smtClean="0"/>
              <a:t>‹Nº›</a:t>
            </a:fld>
            <a:endParaRPr lang="es-E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22C5CC-FDA3-476F-87E3-9522C2595A9C}" type="datetimeFigureOut">
              <a:rPr lang="es-ES" smtClean="0"/>
              <a:t>14/04/2017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403B0AD-78E0-467A-B505-A63AF8EB1337}" type="slidenum">
              <a:rPr lang="es-ES" smtClean="0"/>
              <a:t>‹Nº›</a:t>
            </a:fld>
            <a:endParaRPr lang="es-E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7522C5CC-FDA3-476F-87E3-9522C2595A9C}" type="datetimeFigureOut">
              <a:rPr lang="es-ES" smtClean="0"/>
              <a:t>14/04/2017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403B0AD-78E0-467A-B505-A63AF8EB1337}" type="slidenum">
              <a:rPr lang="es-ES" smtClean="0"/>
              <a:t>‹Nº›</a:t>
            </a:fld>
            <a:endParaRPr lang="es-ES"/>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7522C5CC-FDA3-476F-87E3-9522C2595A9C}" type="datetimeFigureOut">
              <a:rPr lang="es-ES" smtClean="0"/>
              <a:t>14/04/2017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522C5CC-FDA3-476F-87E3-9522C2595A9C}" type="datetimeFigureOut">
              <a:rPr lang="es-ES" smtClean="0"/>
              <a:t>14/04/2017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403B0AD-78E0-467A-B505-A63AF8EB1337}" type="slidenum">
              <a:rPr lang="es-ES" smtClean="0"/>
              <a:t>‹Nº›</a:t>
            </a:fld>
            <a:endParaRPr lang="es-E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22C5CC-FDA3-476F-87E3-9522C2595A9C}" type="datetimeFigureOut">
              <a:rPr lang="es-ES" smtClean="0"/>
              <a:t>14/04/2017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22C5CC-FDA3-476F-87E3-9522C2595A9C}" type="datetimeFigureOut">
              <a:rPr lang="es-ES" smtClean="0"/>
              <a:t>14/04/2017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403B0AD-78E0-467A-B505-A63AF8EB1337}" type="slidenum">
              <a:rPr lang="es-ES" smtClean="0"/>
              <a:t>‹Nº›</a:t>
            </a:fld>
            <a:endParaRPr lang="es-ES"/>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22C5CC-FDA3-476F-87E3-9522C2595A9C}" type="datetimeFigureOut">
              <a:rPr lang="es-ES" smtClean="0"/>
              <a:t>14/04/2017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403B0AD-78E0-467A-B505-A63AF8EB1337}"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522C5CC-FDA3-476F-87E3-9522C2595A9C}" type="datetimeFigureOut">
              <a:rPr lang="es-ES" smtClean="0"/>
              <a:t>14/04/2017</a:t>
            </a:fld>
            <a:endParaRPr lang="es-E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E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8403B0AD-78E0-467A-B505-A63AF8EB1337}"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Ada_Lovelace" TargetMode="Externa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es.wikipedia.org/wiki/Lenguaje_de_programaci%C3%B3n_Ada" TargetMode="External"/><Relationship Id="rId5" Type="http://schemas.openxmlformats.org/officeDocument/2006/relationships/hyperlink" Target="https://es.wikipedia.org/wiki/Charles_Babbage" TargetMode="External"/><Relationship Id="rId4" Type="http://schemas.openxmlformats.org/officeDocument/2006/relationships/hyperlink" Target="https://es.wikipedia.org/wiki/Lord_Byr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Correctitud"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es.wikipedia.org/wiki/C%C3%B3digo_ofuscado" TargetMode="External"/><Relationship Id="rId5" Type="http://schemas.openxmlformats.org/officeDocument/2006/relationships/hyperlink" Target="https://es.wikipedia.org/wiki/Arte_ASCII" TargetMode="External"/><Relationship Id="rId4" Type="http://schemas.openxmlformats.org/officeDocument/2006/relationships/hyperlink" Target="https://es.wikipedia.org/wiki/Programado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s.wikipedia.org/wiki/Windows" TargetMode="External"/><Relationship Id="rId3" Type="http://schemas.openxmlformats.org/officeDocument/2006/relationships/hyperlink" Target="https://es.wikipedia.org/wiki/Eficiencia" TargetMode="External"/><Relationship Id="rId7" Type="http://schemas.openxmlformats.org/officeDocument/2006/relationships/hyperlink" Target="https://es.wikipedia.org/wiki/GNU/Linux"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es.wikipedia.org/wiki/Software" TargetMode="External"/><Relationship Id="rId5" Type="http://schemas.openxmlformats.org/officeDocument/2006/relationships/hyperlink" Target="https://es.wikipedia.org/wiki/Hardware" TargetMode="External"/><Relationship Id="rId4" Type="http://schemas.openxmlformats.org/officeDocument/2006/relationships/hyperlink" Target="https://es.wikipedia.org/wiki/Portabilidad"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Lenguaje_de_programaci%C3%B3n" TargetMode="Externa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hyperlink" Target="https://es.wikipedia.org/wiki/Sistema_binario" TargetMode="External"/><Relationship Id="rId4" Type="http://schemas.openxmlformats.org/officeDocument/2006/relationships/hyperlink" Target="https://es.wikipedia.org/wiki/C%C3%B3digo_m%C3%A1quin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Idioma_ingl%C3%A9s" TargetMode="Externa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jpg"/><Relationship Id="rId4" Type="http://schemas.openxmlformats.org/officeDocument/2006/relationships/hyperlink" Target="https://es.wikipedia.org/wiki/Lenguaje_ensamblad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Lenguaje_de_alto_nivel"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Compilador" TargetMode="Externa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Enlazador" TargetMode="Externa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jpg"/><Relationship Id="rId4" Type="http://schemas.openxmlformats.org/officeDocument/2006/relationships/hyperlink" Target="https://es.wikipedia.org/wiki/Biblioteca_(inform%C3%A1tic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Int%C3%A9rprete_(inform%C3%A1tica)" TargetMode="Externa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hyperlink" Target="https://es.wikipedia.org/wiki/Instrucci%C3%B3n_inform%C3%A1ti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1196752"/>
            <a:ext cx="6552728" cy="2232248"/>
          </a:xfrm>
        </p:spPr>
        <p:txBody>
          <a:bodyPr>
            <a:normAutofit/>
          </a:bodyPr>
          <a:lstStyle/>
          <a:p>
            <a:r>
              <a:rPr lang="es-ES" dirty="0" smtClean="0"/>
              <a:t>Presentado por: Selvin Gustavo González rivera</a:t>
            </a:r>
            <a:endParaRPr lang="es-ES" dirty="0"/>
          </a:p>
        </p:txBody>
      </p:sp>
      <p:sp>
        <p:nvSpPr>
          <p:cNvPr id="3" name="2 Subtítulo"/>
          <p:cNvSpPr>
            <a:spLocks noGrp="1"/>
          </p:cNvSpPr>
          <p:nvPr>
            <p:ph type="subTitle" idx="1"/>
          </p:nvPr>
        </p:nvSpPr>
        <p:spPr>
          <a:xfrm>
            <a:off x="1371600" y="3429000"/>
            <a:ext cx="6440760" cy="1584176"/>
          </a:xfrm>
        </p:spPr>
        <p:txBody>
          <a:bodyPr>
            <a:noAutofit/>
          </a:bodyPr>
          <a:lstStyle/>
          <a:p>
            <a:r>
              <a:rPr lang="es-ES" sz="3600" dirty="0" smtClean="0"/>
              <a:t>5to </a:t>
            </a:r>
            <a:r>
              <a:rPr lang="es-ES" sz="3600" dirty="0" err="1" smtClean="0"/>
              <a:t>baco</a:t>
            </a:r>
            <a:r>
              <a:rPr lang="es-ES" sz="3600" dirty="0" smtClean="0"/>
              <a:t> «B» </a:t>
            </a:r>
            <a:endParaRPr lang="es-ES" sz="3600" dirty="0"/>
          </a:p>
        </p:txBody>
      </p:sp>
    </p:spTree>
    <p:custDataLst>
      <p:tags r:id="rId1"/>
    </p:custDataLst>
    <p:extLst>
      <p:ext uri="{BB962C8B-B14F-4D97-AF65-F5344CB8AC3E}">
        <p14:creationId xmlns:p14="http://schemas.microsoft.com/office/powerpoint/2010/main" val="1938540598"/>
      </p:ext>
    </p:extLst>
  </p:cSld>
  <p:clrMapOvr>
    <a:masterClrMapping/>
  </p:clrMapOvr>
  <mc:AlternateContent xmlns:mc="http://schemas.openxmlformats.org/markup-compatibility/2006">
    <mc:Choice xmlns:p14="http://schemas.microsoft.com/office/powerpoint/2010/main" Requires="p14">
      <p:transition spd="slow" p14:dur="2000" advTm="5858"/>
    </mc:Choice>
    <mc:Fallback>
      <p:transition spd="slow" advTm="58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1124744"/>
            <a:ext cx="3456384" cy="4464496"/>
          </a:xfrm>
        </p:spPr>
        <p:txBody>
          <a:bodyPr>
            <a:normAutofit fontScale="92500"/>
          </a:bodyPr>
          <a:lstStyle/>
          <a:p>
            <a:r>
              <a:rPr lang="es-ES" dirty="0"/>
              <a:t>Referencias </a:t>
            </a:r>
            <a:r>
              <a:rPr lang="es-ES" dirty="0" err="1" smtClean="0"/>
              <a:t>históricasEl</a:t>
            </a:r>
            <a:r>
              <a:rPr lang="es-ES" dirty="0" smtClean="0"/>
              <a:t> </a:t>
            </a:r>
            <a:r>
              <a:rPr lang="es-ES" dirty="0"/>
              <a:t>trabajo de </a:t>
            </a:r>
            <a:r>
              <a:rPr lang="es-ES" dirty="0">
                <a:hlinkClick r:id="rId3" tooltip="Ada Lovelace"/>
              </a:rPr>
              <a:t>Ada </a:t>
            </a:r>
            <a:r>
              <a:rPr lang="es-ES" dirty="0" err="1">
                <a:hlinkClick r:id="rId3" tooltip="Ada Lovelace"/>
              </a:rPr>
              <a:t>Lovelace</a:t>
            </a:r>
            <a:r>
              <a:rPr lang="es-ES" dirty="0"/>
              <a:t>, hija de </a:t>
            </a:r>
            <a:r>
              <a:rPr lang="es-ES" dirty="0" err="1"/>
              <a:t>Anabella</a:t>
            </a:r>
            <a:r>
              <a:rPr lang="es-ES" dirty="0"/>
              <a:t> </a:t>
            </a:r>
            <a:r>
              <a:rPr lang="es-ES" dirty="0" err="1"/>
              <a:t>Milbanke</a:t>
            </a:r>
            <a:r>
              <a:rPr lang="es-ES" dirty="0"/>
              <a:t> Byron y </a:t>
            </a:r>
            <a:r>
              <a:rPr lang="es-ES" dirty="0">
                <a:hlinkClick r:id="rId4" tooltip="Lord Byron"/>
              </a:rPr>
              <a:t>Lord Byron</a:t>
            </a:r>
            <a:r>
              <a:rPr lang="es-ES" dirty="0"/>
              <a:t>, que realizó para la máquina de </a:t>
            </a:r>
            <a:r>
              <a:rPr lang="es-ES" dirty="0">
                <a:hlinkClick r:id="rId5" tooltip="Charles Babbage"/>
              </a:rPr>
              <a:t>Babbage</a:t>
            </a:r>
            <a:r>
              <a:rPr lang="es-ES" dirty="0"/>
              <a:t> le hizo ganarse el título de </a:t>
            </a:r>
            <a:r>
              <a:rPr lang="es-ES" i="1" dirty="0"/>
              <a:t>primera programadora de computadoras</a:t>
            </a:r>
            <a:r>
              <a:rPr lang="es-ES" dirty="0"/>
              <a:t> del mundo, aunque Babbage nunca completó la construcción de la máquina. El nombre del </a:t>
            </a:r>
            <a:r>
              <a:rPr lang="es-ES" dirty="0">
                <a:hlinkClick r:id="rId6" tooltip="Lenguaje de programación Ada"/>
              </a:rPr>
              <a:t>lenguaje de programación Ada</a:t>
            </a:r>
            <a:r>
              <a:rPr lang="es-ES" dirty="0"/>
              <a:t> fue escogido como homenaje a esta programadora.</a:t>
            </a:r>
          </a:p>
          <a:p>
            <a:endParaRPr lang="es-ES" dirty="0"/>
          </a:p>
        </p:txBody>
      </p:sp>
      <p:pic>
        <p:nvPicPr>
          <p:cNvPr id="4" name="3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2125" y="1052736"/>
            <a:ext cx="2794000" cy="4432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351877573"/>
      </p:ext>
    </p:extLst>
  </p:cSld>
  <p:clrMapOvr>
    <a:masterClrMapping/>
  </p:clrMapOvr>
  <mc:AlternateContent xmlns:mc="http://schemas.openxmlformats.org/markup-compatibility/2006">
    <mc:Choice xmlns:p14="http://schemas.microsoft.com/office/powerpoint/2010/main" Requires="p14">
      <p:transition spd="slow" p14:dur="2000" advTm="9378"/>
    </mc:Choice>
    <mc:Fallback>
      <p:transition spd="slow" advTm="9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908720"/>
            <a:ext cx="6400800" cy="1648544"/>
          </a:xfrm>
        </p:spPr>
        <p:txBody>
          <a:bodyPr>
            <a:normAutofit fontScale="90000"/>
          </a:bodyPr>
          <a:lstStyle/>
          <a:p>
            <a:r>
              <a:rPr lang="es-ES" dirty="0"/>
              <a:t>Objetivos de la programación</a:t>
            </a:r>
            <a:br>
              <a:rPr lang="es-ES" dirty="0"/>
            </a:br>
            <a:endParaRPr lang="es-ES" dirty="0"/>
          </a:p>
        </p:txBody>
      </p:sp>
      <p:sp>
        <p:nvSpPr>
          <p:cNvPr id="3" name="2 Marcador de contenido"/>
          <p:cNvSpPr>
            <a:spLocks noGrp="1"/>
          </p:cNvSpPr>
          <p:nvPr>
            <p:ph idx="1"/>
          </p:nvPr>
        </p:nvSpPr>
        <p:spPr>
          <a:xfrm>
            <a:off x="1371600" y="2438401"/>
            <a:ext cx="6512768" cy="3006824"/>
          </a:xfrm>
        </p:spPr>
        <p:txBody>
          <a:bodyPr>
            <a:normAutofit fontScale="55000" lnSpcReduction="20000"/>
          </a:bodyPr>
          <a:lstStyle/>
          <a:p>
            <a:r>
              <a:rPr lang="es-ES" dirty="0"/>
              <a:t>La programación debe perseguir la obtención de programas de calidad. Para ello se establece una serie de factores que determinan la calidad de un programa. Algunos de los factores de calidad más importantes son los siguientes:</a:t>
            </a:r>
          </a:p>
          <a:p>
            <a:r>
              <a:rPr lang="es-ES" i="1" dirty="0" err="1">
                <a:hlinkClick r:id="rId3" tooltip="Correctitud"/>
              </a:rPr>
              <a:t>Correctitud</a:t>
            </a:r>
            <a:r>
              <a:rPr lang="es-ES" dirty="0"/>
              <a:t>. Un programa es correcto si hace lo que debe hacer tal y como se estableció en las fases previas a su desarrollo. Para determinar si un programa hace lo que debe, es muy importante especificar claramente qué debe hacer el programa antes de su desarrollo y, una vez acabado, compararlo con lo que realmente hace.</a:t>
            </a:r>
          </a:p>
          <a:p>
            <a:r>
              <a:rPr lang="es-ES" i="1" dirty="0"/>
              <a:t>Claridad</a:t>
            </a:r>
            <a:r>
              <a:rPr lang="es-ES" dirty="0"/>
              <a:t>. Es muy importante que el programa sea lo más claro y legible posible, para facilitar tanto su desarrollo como su posterior mantenimiento. Al elaborar un programa se debe intentar que su estructura sea sencilla y coherente, así como cuidar el estilo de programación. De esta forma se ve facilitado el trabajo del </a:t>
            </a:r>
            <a:r>
              <a:rPr lang="es-ES" dirty="0">
                <a:hlinkClick r:id="rId4" tooltip="Programador"/>
              </a:rPr>
              <a:t>programador</a:t>
            </a:r>
            <a:r>
              <a:rPr lang="es-ES" dirty="0"/>
              <a:t>, tanto en la fase de creación como en las fases posteriores de corrección de errores, ampliaciones, modificaciones, etc. Fases que pueden ser realizadas incluso por otro programador, con lo cual la claridad es aún más necesaria para que otros puedan continuar el trabajo fácilmente. Algunos programadores llegan incluso a utilizar </a:t>
            </a:r>
            <a:r>
              <a:rPr lang="es-ES" dirty="0">
                <a:hlinkClick r:id="rId5" tooltip="Arte ASCII"/>
              </a:rPr>
              <a:t>Arte ASCII</a:t>
            </a:r>
            <a:r>
              <a:rPr lang="es-ES" dirty="0"/>
              <a:t> para delimitar secciones de código; una práctica común es realizar aclaraciones en el código fuente utilizando </a:t>
            </a:r>
            <a:r>
              <a:rPr lang="es-ES" i="1" dirty="0"/>
              <a:t>líneas de comentarios</a:t>
            </a:r>
            <a:r>
              <a:rPr lang="es-ES" dirty="0"/>
              <a:t>. Contrariamente, algunos por diversión o para impedirle un análisis cómodo a otros programadores, recurren al uso de </a:t>
            </a:r>
            <a:r>
              <a:rPr lang="es-ES" dirty="0">
                <a:hlinkClick r:id="rId6" tooltip="Código ofuscado"/>
              </a:rPr>
              <a:t>código ofuscado</a:t>
            </a:r>
            <a:r>
              <a:rPr lang="es-ES" dirty="0"/>
              <a:t>.</a:t>
            </a:r>
          </a:p>
          <a:p>
            <a:endParaRPr lang="es-ES" dirty="0"/>
          </a:p>
        </p:txBody>
      </p:sp>
    </p:spTree>
    <p:custDataLst>
      <p:tags r:id="rId1"/>
    </p:custDataLst>
    <p:extLst>
      <p:ext uri="{BB962C8B-B14F-4D97-AF65-F5344CB8AC3E}">
        <p14:creationId xmlns:p14="http://schemas.microsoft.com/office/powerpoint/2010/main" val="3455211086"/>
      </p:ext>
    </p:extLst>
  </p:cSld>
  <p:clrMapOvr>
    <a:masterClrMapping/>
  </p:clrMapOvr>
  <mc:AlternateContent xmlns:mc="http://schemas.openxmlformats.org/markup-compatibility/2006">
    <mc:Choice xmlns:p14="http://schemas.microsoft.com/office/powerpoint/2010/main" Requires="p14">
      <p:transition spd="slow" p14:dur="2000" advTm="16561"/>
    </mc:Choice>
    <mc:Fallback>
      <p:transition spd="slow" advTm="165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0" end="0"/>
                                            </p:txEl>
                                          </p:spTgt>
                                        </p:tgtEl>
                                        <p:attrNameLst>
                                          <p:attrName>r</p:attrName>
                                        </p:attrNameLst>
                                      </p:cBhvr>
                                    </p:animRot>
                                    <p:animRot by="-240000">
                                      <p:cBhvr>
                                        <p:cTn id="15" dur="200" fill="hold">
                                          <p:stCondLst>
                                            <p:cond delay="200"/>
                                          </p:stCondLst>
                                        </p:cTn>
                                        <p:tgtEl>
                                          <p:spTgt spid="3">
                                            <p:txEl>
                                              <p:pRg st="0" end="0"/>
                                            </p:txEl>
                                          </p:spTgt>
                                        </p:tgtEl>
                                        <p:attrNameLst>
                                          <p:attrName>r</p:attrName>
                                        </p:attrNameLst>
                                      </p:cBhvr>
                                    </p:animRot>
                                    <p:animRot by="240000">
                                      <p:cBhvr>
                                        <p:cTn id="16" dur="200" fill="hold">
                                          <p:stCondLst>
                                            <p:cond delay="400"/>
                                          </p:stCondLst>
                                        </p:cTn>
                                        <p:tgtEl>
                                          <p:spTgt spid="3">
                                            <p:txEl>
                                              <p:pRg st="0" end="0"/>
                                            </p:txEl>
                                          </p:spTgt>
                                        </p:tgtEl>
                                        <p:attrNameLst>
                                          <p:attrName>r</p:attrName>
                                        </p:attrNameLst>
                                      </p:cBhvr>
                                    </p:animRot>
                                    <p:animRot by="-240000">
                                      <p:cBhvr>
                                        <p:cTn id="17" dur="200" fill="hold">
                                          <p:stCondLst>
                                            <p:cond delay="600"/>
                                          </p:stCondLst>
                                        </p:cTn>
                                        <p:tgtEl>
                                          <p:spTgt spid="3">
                                            <p:txEl>
                                              <p:pRg st="0" end="0"/>
                                            </p:txEl>
                                          </p:spTgt>
                                        </p:tgtEl>
                                        <p:attrNameLst>
                                          <p:attrName>r</p:attrName>
                                        </p:attrNameLst>
                                      </p:cBhvr>
                                    </p:animRot>
                                    <p:animRot by="120000">
                                      <p:cBhvr>
                                        <p:cTn id="18" dur="200" fill="hold">
                                          <p:stCondLst>
                                            <p:cond delay="800"/>
                                          </p:stCondLst>
                                        </p:cTn>
                                        <p:tgtEl>
                                          <p:spTgt spid="3">
                                            <p:txEl>
                                              <p:pRg st="0" end="0"/>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1" end="1"/>
                                            </p:txEl>
                                          </p:spTgt>
                                        </p:tgtEl>
                                        <p:attrNameLst>
                                          <p:attrName>r</p:attrName>
                                        </p:attrNameLst>
                                      </p:cBhvr>
                                    </p:animRot>
                                    <p:animRot by="-240000">
                                      <p:cBhvr>
                                        <p:cTn id="23" dur="200" fill="hold">
                                          <p:stCondLst>
                                            <p:cond delay="200"/>
                                          </p:stCondLst>
                                        </p:cTn>
                                        <p:tgtEl>
                                          <p:spTgt spid="3">
                                            <p:txEl>
                                              <p:pRg st="1" end="1"/>
                                            </p:txEl>
                                          </p:spTgt>
                                        </p:tgtEl>
                                        <p:attrNameLst>
                                          <p:attrName>r</p:attrName>
                                        </p:attrNameLst>
                                      </p:cBhvr>
                                    </p:animRot>
                                    <p:animRot by="240000">
                                      <p:cBhvr>
                                        <p:cTn id="24" dur="200" fill="hold">
                                          <p:stCondLst>
                                            <p:cond delay="400"/>
                                          </p:stCondLst>
                                        </p:cTn>
                                        <p:tgtEl>
                                          <p:spTgt spid="3">
                                            <p:txEl>
                                              <p:pRg st="1" end="1"/>
                                            </p:txEl>
                                          </p:spTgt>
                                        </p:tgtEl>
                                        <p:attrNameLst>
                                          <p:attrName>r</p:attrName>
                                        </p:attrNameLst>
                                      </p:cBhvr>
                                    </p:animRot>
                                    <p:animRot by="-240000">
                                      <p:cBhvr>
                                        <p:cTn id="25" dur="200" fill="hold">
                                          <p:stCondLst>
                                            <p:cond delay="600"/>
                                          </p:stCondLst>
                                        </p:cTn>
                                        <p:tgtEl>
                                          <p:spTgt spid="3">
                                            <p:txEl>
                                              <p:pRg st="1" end="1"/>
                                            </p:txEl>
                                          </p:spTgt>
                                        </p:tgtEl>
                                        <p:attrNameLst>
                                          <p:attrName>r</p:attrName>
                                        </p:attrNameLst>
                                      </p:cBhvr>
                                    </p:animRot>
                                    <p:animRot by="120000">
                                      <p:cBhvr>
                                        <p:cTn id="26" dur="200" fill="hold">
                                          <p:stCondLst>
                                            <p:cond delay="800"/>
                                          </p:stCondLst>
                                        </p:cTn>
                                        <p:tgtEl>
                                          <p:spTgt spid="3">
                                            <p:txEl>
                                              <p:pRg st="1" end="1"/>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2" end="2"/>
                                            </p:txEl>
                                          </p:spTgt>
                                        </p:tgtEl>
                                        <p:attrNameLst>
                                          <p:attrName>r</p:attrName>
                                        </p:attrNameLst>
                                      </p:cBhvr>
                                    </p:animRot>
                                    <p:animRot by="-240000">
                                      <p:cBhvr>
                                        <p:cTn id="31" dur="200" fill="hold">
                                          <p:stCondLst>
                                            <p:cond delay="200"/>
                                          </p:stCondLst>
                                        </p:cTn>
                                        <p:tgtEl>
                                          <p:spTgt spid="3">
                                            <p:txEl>
                                              <p:pRg st="2" end="2"/>
                                            </p:txEl>
                                          </p:spTgt>
                                        </p:tgtEl>
                                        <p:attrNameLst>
                                          <p:attrName>r</p:attrName>
                                        </p:attrNameLst>
                                      </p:cBhvr>
                                    </p:animRot>
                                    <p:animRot by="240000">
                                      <p:cBhvr>
                                        <p:cTn id="32" dur="200" fill="hold">
                                          <p:stCondLst>
                                            <p:cond delay="400"/>
                                          </p:stCondLst>
                                        </p:cTn>
                                        <p:tgtEl>
                                          <p:spTgt spid="3">
                                            <p:txEl>
                                              <p:pRg st="2" end="2"/>
                                            </p:txEl>
                                          </p:spTgt>
                                        </p:tgtEl>
                                        <p:attrNameLst>
                                          <p:attrName>r</p:attrName>
                                        </p:attrNameLst>
                                      </p:cBhvr>
                                    </p:animRot>
                                    <p:animRot by="-240000">
                                      <p:cBhvr>
                                        <p:cTn id="33" dur="200" fill="hold">
                                          <p:stCondLst>
                                            <p:cond delay="600"/>
                                          </p:stCondLst>
                                        </p:cTn>
                                        <p:tgtEl>
                                          <p:spTgt spid="3">
                                            <p:txEl>
                                              <p:pRg st="2" end="2"/>
                                            </p:txEl>
                                          </p:spTgt>
                                        </p:tgtEl>
                                        <p:attrNameLst>
                                          <p:attrName>r</p:attrName>
                                        </p:attrNameLst>
                                      </p:cBhvr>
                                    </p:animRot>
                                    <p:animRot by="120000">
                                      <p:cBhvr>
                                        <p:cTn id="34"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980728"/>
            <a:ext cx="6400800" cy="1360512"/>
          </a:xfrm>
        </p:spPr>
        <p:txBody>
          <a:bodyPr>
            <a:normAutofit/>
          </a:bodyPr>
          <a:lstStyle/>
          <a:p>
            <a:r>
              <a:rPr lang="es-ES" dirty="0" smtClean="0"/>
              <a:t>Objetivos de la programación</a:t>
            </a:r>
            <a:endParaRPr lang="es-ES" dirty="0"/>
          </a:p>
        </p:txBody>
      </p:sp>
      <p:sp>
        <p:nvSpPr>
          <p:cNvPr id="3" name="2 Marcador de contenido"/>
          <p:cNvSpPr>
            <a:spLocks noGrp="1"/>
          </p:cNvSpPr>
          <p:nvPr>
            <p:ph idx="1"/>
          </p:nvPr>
        </p:nvSpPr>
        <p:spPr/>
        <p:txBody>
          <a:bodyPr>
            <a:normAutofit fontScale="62500" lnSpcReduction="20000"/>
          </a:bodyPr>
          <a:lstStyle/>
          <a:p>
            <a:r>
              <a:rPr lang="es-ES" i="1" dirty="0"/>
              <a:t>Eficiencia</a:t>
            </a:r>
            <a:r>
              <a:rPr lang="es-ES" dirty="0"/>
              <a:t>. Se trata de que el programa, además de realizar aquello para lo que fue creado (es decir, que sea correcto), lo haga gestionando de la mejor forma posible los recursos que utiliza. Normalmente, al hablar de eficiencia de un programa, se suele hacer referencia al tiempo que tarda en realizar la tarea para la que ha sido creado y a la cantidad de memoria que necesita, pero hay otros recursos que también pueden ser de consideración para mejorar la </a:t>
            </a:r>
            <a:r>
              <a:rPr lang="es-ES" dirty="0">
                <a:hlinkClick r:id="rId3" tooltip="Eficiencia"/>
              </a:rPr>
              <a:t>eficiencia</a:t>
            </a:r>
            <a:r>
              <a:rPr lang="es-ES" dirty="0"/>
              <a:t> de un programa, dependiendo de su naturaleza (espacio en disco que utiliza, tráfico en la red que genera, etc.).</a:t>
            </a:r>
          </a:p>
          <a:p>
            <a:r>
              <a:rPr lang="es-ES" i="1" dirty="0">
                <a:hlinkClick r:id="rId4" tooltip="Portabilidad"/>
              </a:rPr>
              <a:t>Portabilidad</a:t>
            </a:r>
            <a:r>
              <a:rPr lang="es-ES" dirty="0"/>
              <a:t>. Un programa es portable cuando tiene la capacidad de poder ejecutarse en una plataforma, ya sea </a:t>
            </a:r>
            <a:r>
              <a:rPr lang="es-ES" dirty="0">
                <a:hlinkClick r:id="rId5" tooltip="Hardware"/>
              </a:rPr>
              <a:t>hardware</a:t>
            </a:r>
            <a:r>
              <a:rPr lang="es-ES" dirty="0"/>
              <a:t> o </a:t>
            </a:r>
            <a:r>
              <a:rPr lang="es-ES" dirty="0">
                <a:hlinkClick r:id="rId6" tooltip="Software"/>
              </a:rPr>
              <a:t>software</a:t>
            </a:r>
            <a:r>
              <a:rPr lang="es-ES" dirty="0"/>
              <a:t>, diferente a aquella en la que se desarrolló. La portabilidad es una característica muy deseable para un programa, ya que permite, por ejemplo, a un programa que se ha elaborado para el sistema </a:t>
            </a:r>
            <a:r>
              <a:rPr lang="es-ES" dirty="0">
                <a:hlinkClick r:id="rId7" tooltip="GNU/Linux"/>
              </a:rPr>
              <a:t>GNU/Linux</a:t>
            </a:r>
            <a:r>
              <a:rPr lang="es-ES" dirty="0"/>
              <a:t> ejecutarse también en la familia de sistemas operativos </a:t>
            </a:r>
            <a:r>
              <a:rPr lang="es-ES" dirty="0">
                <a:hlinkClick r:id="rId8" tooltip="Windows"/>
              </a:rPr>
              <a:t>Windows</a:t>
            </a:r>
            <a:r>
              <a:rPr lang="es-ES" dirty="0"/>
              <a:t>. Esto permite que el programa pueda llegar a más usuarios más fácilmente.</a:t>
            </a:r>
          </a:p>
          <a:p>
            <a:endParaRPr lang="es-ES" dirty="0"/>
          </a:p>
        </p:txBody>
      </p:sp>
    </p:spTree>
    <p:custDataLst>
      <p:tags r:id="rId1"/>
    </p:custDataLst>
    <p:extLst>
      <p:ext uri="{BB962C8B-B14F-4D97-AF65-F5344CB8AC3E}">
        <p14:creationId xmlns:p14="http://schemas.microsoft.com/office/powerpoint/2010/main" val="368473833"/>
      </p:ext>
    </p:extLst>
  </p:cSld>
  <p:clrMapOvr>
    <a:masterClrMapping/>
  </p:clrMapOvr>
  <mc:AlternateContent xmlns:mc="http://schemas.openxmlformats.org/markup-compatibility/2006">
    <mc:Choice xmlns:p14="http://schemas.microsoft.com/office/powerpoint/2010/main" Requires="p14">
      <p:transition spd="slow" p14:dur="2000" advTm="11378"/>
    </mc:Choice>
    <mc:Fallback>
      <p:transition spd="slow" advTm="11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indent="0" algn="ctr">
              <a:buNone/>
            </a:pPr>
            <a:r>
              <a:rPr lang="es-ES" sz="6000" dirty="0" smtClean="0"/>
              <a:t>Gracias por su atención </a:t>
            </a:r>
            <a:r>
              <a:rPr lang="es-ES" sz="6000" dirty="0" smtClean="0">
                <a:sym typeface="Wingdings" pitchFamily="2" charset="2"/>
              </a:rPr>
              <a:t> </a:t>
            </a:r>
            <a:r>
              <a:rPr lang="es-ES" sz="8000" dirty="0" smtClean="0">
                <a:sym typeface="Wingdings" pitchFamily="2" charset="2"/>
              </a:rPr>
              <a:t>.</a:t>
            </a:r>
            <a:endParaRPr lang="es-ES" sz="8000" dirty="0"/>
          </a:p>
        </p:txBody>
      </p:sp>
    </p:spTree>
    <p:custDataLst>
      <p:tags r:id="rId1"/>
    </p:custDataLst>
    <p:extLst>
      <p:ext uri="{BB962C8B-B14F-4D97-AF65-F5344CB8AC3E}">
        <p14:creationId xmlns:p14="http://schemas.microsoft.com/office/powerpoint/2010/main" val="978472862"/>
      </p:ext>
    </p:extLst>
  </p:cSld>
  <p:clrMapOvr>
    <a:masterClrMapping/>
  </p:clrMapOvr>
  <mc:AlternateContent xmlns:mc="http://schemas.openxmlformats.org/markup-compatibility/2006">
    <mc:Choice xmlns:p14="http://schemas.microsoft.com/office/powerpoint/2010/main" Requires="p14">
      <p:transition spd="slow" p14:dur="2000" advTm="5323"/>
    </mc:Choice>
    <mc:Fallback>
      <p:transition spd="slow" advTm="53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0156 -0.03469 -0.00868 -0.0613 -0.01684 -0.09461 C -0.02136 -0.11288 -0.02309 -0.13115 -0.02813 -0.14943 C -0.03264 -0.18251 -0.03889 -0.21559 -0.04202 -0.2489 C -0.04167 -0.2637 -0.04115 -0.27874 -0.04115 -0.29354 C -0.04115 -0.29609 -0.04011 -0.30187 -0.04202 -0.30141 C -0.04844 -0.29932 -0.05139 -0.28868 -0.05625 -0.28244 C -0.05781 -0.28012 -0.06077 -0.27966 -0.06267 -0.27735 C -0.07361 -0.26509 -0.08021 -0.25052 -0.08976 -0.23641 C -0.10625 -0.21212 -0.12656 -0.19107 -0.14115 -0.164 C -0.14913 -0.14943 -0.15521 -0.13185 -0.16354 -0.11797 C -0.16424 -0.11381 -0.16476 -0.10918 -0.16632 -0.10571 C -0.16754 -0.10293 -0.17014 -0.09808 -0.17014 -0.09808 C -0.17188 -0.08859 -0.16927 -0.09715 -0.17483 -0.09067 C -0.17639 -0.08882 -0.17708 -0.08628 -0.17847 -0.08443 C -0.18438 -0.07726 -0.19549 -0.06962 -0.20104 -0.06453 C -0.20278 -0.06338 -0.20382 -0.06083 -0.20556 -0.05944 C -0.20642 -0.05875 -0.20955 -0.05829 -0.20851 -0.05829 C -0.20469 -0.05921 -0.20104 -0.05991 -0.19722 -0.06083 C -0.18021 -0.07032 -0.16163 -0.07772 -0.14392 -0.08443 C -0.1316 -0.08905 -0.11736 -0.08998 -0.10556 -0.09553 C -0.06181 -0.11751 -0.00243 -0.12098 0.04392 -0.12445 C 0.08316 -0.13046 0.12222 -0.13578 0.16163 -0.14179 C 0.17552 -0.14411 0.1901 -0.1448 0.20364 -0.15035 C 0.19896 -0.1522 0.19705 -0.1529 0.19149 -0.15405 C 0.18594 -0.15521 0.17465 -0.1566 0.17465 -0.1566 C 0.15573 -0.16308 0.13437 -0.16516 0.11493 -0.16655 C 0.10469 -0.16863 0.09427 -0.16886 0.08403 -0.17025 C 0.05017 -0.18366 0.01146 -0.19199 -0.02344 -0.19523 C -0.04583 -0.19963 -0.06754 -0.20656 -0.08976 -0.2105 C -0.10174 -0.21489 -0.09653 -0.21327 -0.10556 -0.21535 C -0.11458 -0.21998 -0.12396 -0.22299 -0.13368 -0.22507 C -0.15382 -0.23548 -0.18004 -0.23108 -0.20191 -0.2327 C -0.20469 -0.23317 -0.20747 -0.2334 -0.21024 -0.23386 C -0.21233 -0.23432 -0.22118 -0.24011 -0.21215 -0.23386 C -0.20781 -0.22808 -0.20261 -0.22322 -0.19809 -0.2179 C -0.19202 -0.2105 -0.18733 -0.20194 -0.17969 -0.19777 C -0.17622 -0.19338 -0.1724 -0.1906 -0.16927 -0.18644 C -0.16424 -0.17973 -0.16111 -0.17002 -0.15521 -0.164 C -0.15417 -0.16308 -0.15261 -0.16285 -0.15139 -0.16169 C -0.14965 -0.16053 -0.14827 -0.15868 -0.1467 -0.1566 C -0.1408 -0.14966 -0.13698 -0.13948 -0.1309 -0.13324 C -0.11979 -0.12098 -0.10695 -0.11381 -0.09445 -0.10571 C -0.08264 -0.09761 -0.07101 -0.08859 -0.05816 -0.08443 C -0.04688 -0.06962 -0.03229 -0.05621 -0.01875 -0.0458 C -0.01129 -0.04025 -0.00313 -0.03562 0.00364 -0.02845 C 0.01128 -0.03099 0.0118 -0.03978 0.0158 -0.04695 C 0.01858 -0.05204 0.02153 -0.05667 0.0243 -0.06199 C 0.02621 -0.06985 0.03021 -0.07726 0.03455 -0.08327 C 0.03663 -0.05713 0.03368 -0.0953 0.03646 -0.0458 C 0.03715 -0.03354 0.04149 -0.02128 0.04288 -0.00879 C 0.04392 0.00093 0.04444 0.00972 0.0467 0.01897 C 0.05173 0.00926 0.04948 0.01435 0.0533 0.00394 C 0.05503 -0.00578 0.05746 -0.01411 0.06163 -0.0222 C 0.06285 -0.02891 0.06319 -0.03145 0.06632 -0.03724 C 0.06719 -0.04325 0.0684 -0.04695 0.07101 -0.05204 C 0.07309 -0.06083 0.07673 -0.07032 0.08021 -0.07841 C 0.08108 -0.08003 0.08212 -0.08142 0.08316 -0.08327 C 0.08437 -0.08558 0.0868 -0.09067 0.0868 -0.09067 C 0.08715 -0.08767 0.08663 -0.0835 0.08785 -0.08096 C 0.09184 -0.0717 0.10798 -0.06962 0.11302 -0.06823 C 0.12882 -0.06407 0.1434 -0.0613 0.15972 -0.05944 C 0.16371 -0.05921 0.16788 -0.05921 0.17187 -0.05829 C 0.17621 -0.05783 0.18507 -0.05574 0.18507 -0.05574 C 0.18316 -0.04695 0.17778 -0.04742 0.17292 -0.04233 C 0.16528 -0.034 0.17153 -0.03678 0.16423 -0.03469 C 0.1533 -0.02683 0.14028 -0.02382 0.12899 -0.01596 C 0.12569 -0.01387 0.12205 -0.01249 0.11875 -0.01087 C 0.11684 -0.00994 0.11302 -0.00879 0.11302 -0.00879 C 0.10989 -0.00578 0.10781 -0.00532 0.11493 -0.00462 C 0.1276 -0.00416 0.14045 -0.00416 0.1533 -0.0037 C 0.14792 0.00602 0.13767 0.01273 0.12899 0.01643 C 0.12483 0.02013 0.12378 0.02267 0.11875 0.02614 C 0.1184 0.0273 0.1184 0.02915 0.11771 0.02985 C 0.11597 0.03239 0.11319 0.03239 0.11111 0.03401 C 0.10746 0.03655 0.10382 0.04002 0.1 0.04257 C 0.09705 0.04419 0.09149 0.04881 0.09149 0.04881 C 0.08871 0.06015 0.10486 0.05344 0.11493 0.05251 C 0.12969 0.04719 0.14427 0.04372 0.15885 0.03748 C 0.16771 0.03378 0.175 0.02314 0.18316 0.01782 C 0.19392 0.01018 0.20503 0 0.21493 -0.00994 C 0.21858 -0.01341 0.22135 -0.01758 0.22517 -0.02081 C 0.22778 -0.03007 0.22604 -0.04533 0.21962 -0.05112 C 0.20538 -0.03608 0.20017 -0.01596 0.1934 0.00509 C 0.19236 0.01435 0.18871 0.02013 0.1868 0.02869 C 0.18802 0.03331 0.18785 0.0391 0.19062 0.04257 C 0.19201 0.04419 0.19236 0.0384 0.1934 0.03609 C 0.19496 0.03331 0.19653 0.03031 0.19809 0.02776 C 0.2066 0.01342 0.21927 -0.00416 0.2243 -0.0222 C 0.22309 0.00556 0.2191 0.0236 0.21111 0.04881 C 0.20677 0.06269 0.20364 0.07611 0.19531 0.08744 C 0.18698 0.09878 0.17986 0.10341 0.16823 0.10595 C 0.16267 0.10757 0.15139 0.10965 0.15139 0.10965 C 0.14444 0.10919 0.1375 0.11011 0.13073 0.10849 C 0.12864 0.10803 0.12361 0.0997 0.12222 0.09716 C 0.11441 0.08027 0.11302 0.06316 0.10746 0.04511 C 0.10608 0.03447 0.10816 0.03401 0.1 0.03748 C 0.09045 0.05437 0.08177 0.06986 0.07465 0.0886 C 0.07396 0.08999 0.07656 0.08374 0.07656 0.08374 C 0.07864 0.06986 0.07795 0.06269 0.07656 0.04766 C 0.0717 0.05251 0.0684 0.05807 0.06632 0.06593 C 0.06562 0.06894 0.0651 0.07195 0.06441 0.07495 C 0.06406 0.07611 0.06354 0.07865 0.06354 0.07865 C 0.06285 0.06524 0.06285 0.05205 0.06163 0.03864 C 0.05937 0.01897 0.04358 -0.0074 0.02986 -0.01457 C 0.02361 -0.01804 0.01614 -0.0185 0.00937 -0.01966 C -0.0316 -0.00832 -0.05903 0.01944 -0.09063 0.05506 C -0.09601 0.04419 -0.09271 0.05251 -0.09167 0.02614 C -0.09132 0.01851 -0.09097 0.01065 -0.09063 0.00255 C -0.08993 -0.01341 -0.08941 -0.02984 -0.08889 -0.0458 C -0.08958 -0.08697 -0.08976 -0.12445 -0.10191 -0.16308 C -0.10573 -0.17464 -0.10938 -0.18598 -0.11771 -0.19269 C -0.12031 -0.19245 -0.12309 -0.19292 -0.12552 -0.19153 C -0.13177 -0.1876 -0.13247 -0.17418 -0.13368 -0.16655 C -0.13472 -0.15244 -0.13646 -0.13925 -0.13941 -0.1256 C -0.13958 -0.12098 -0.13993 -0.11635 -0.14028 -0.11172 C -0.14115 -0.1027 -0.14202 -0.08443 -0.14202 -0.08443 C -0.14167 -0.06754 -0.14306 -0.05042 -0.14115 -0.03354 C -0.14115 -0.03099 -0.13854 -0.03654 -0.13733 -0.03863 C -0.13507 -0.04186 -0.13316 -0.04533 -0.1309 -0.04834 C -0.12847 -0.05204 -0.12587 -0.05482 -0.12361 -0.05829 C -0.11771 -0.06638 -0.11215 -0.07471 -0.1066 -0.08327 C -0.10399 -0.08674 -0.10139 -0.09021 -0.09913 -0.09461 C -0.09757 -0.09738 -0.09254 -0.10594 -0.09445 -0.10316 C -0.11146 -0.08073 -0.1283 -0.05621 -0.13281 -0.02336 C -0.12031 0.00926 -0.08629 0.00255 -0.06267 0.00509 C -0.00347 -0.00624 0.06024 -0.00832 0.1158 -0.04071 C 0.13489 -0.05204 0.15608 -0.06847 0.16354 -0.09553 C 0.16423 -0.10178 0.16614 -0.10825 0.16614 -0.11427 C 0.16649 -0.12005 0.16684 -0.1263 0.16545 -0.13162 C 0.15729 -0.16585 0.13976 -0.1647 0.11684 -0.16909 C 0.07135 -0.16076 0.02847 -0.12815 -0.00938 -0.09461 C -0.03698 -0.06985 -0.07587 -0.03608 -0.10191 -0.00254 C -0.12778 0.03123 -0.16059 0.06894 -0.17379 0.1159 C -0.17448 0.11983 -0.17691 0.13833 -0.17674 0.14319 C -0.17552 0.17974 -0.15486 0.17697 -0.13368 0.18067 C -0.10035 0.17812 -0.06945 0.16979 -0.04045 0.14712 C -0.02813 0.13741 -0.02361 0.12862 -0.0132 0.11358 C -0.01129 0.11058 -0.00747 0.10456 -0.00747 0.10456 C 0.00035 0.08074 -0.00122 0.05437 0.00087 0.02869 C 0.00052 0.01226 0.00087 -0.00416 0 -0.02081 C 0 -0.0222 -0.00087 -0.02475 -0.00191 -0.02475 C -0.01163 -0.02475 -0.02014 -0.01665 -0.02813 -0.01087 C -0.03958 -0.00254 -0.05156 0.00556 -0.06267 0.01527 C -0.08264 0.03239 -0.09809 0.05506 -0.12153 0.06385 C -0.12917 0.06269 -0.13941 0.06316 -0.1467 0.0576 C -0.1849 0.02823 -0.20729 -0.02428 -0.22535 -0.07564 C -0.22761 -0.08211 -0.22761 -0.08905 -0.22986 -0.09553 C -0.23021 -0.09761 -0.2309 -0.09969 -0.2309 -0.10178 C -0.23004 -0.12398 -0.22882 -0.12028 -0.21493 -0.1256 C -0.1875 -0.12213 -0.1599 -0.12121 -0.13281 -0.11542 C 0.02118 -0.08211 0.1776 0.03193 0.23542 0.23318 C 0.23958 0.26602 0.24583 0.29864 0.22986 0.32779 C 0.23489 0.29864 0.23403 0.30003 0.25208 0.25677 C 0.28871 0.16979 0.3283 0.08444 0.36163 -0.00462 C 0.36927 -0.0259 0.3776 -0.04649 0.38403 -0.06823 C 0.41163 -0.16099 0.42795 -0.1647 0.39809 -0.15174 C 0.27083 -0.03909 0.14097 0.06848 0.01389 0.18205 C -0.00764 0.20125 -0.03056 0.21814 -0.05052 0.24035 C -0.11806 0.31553 -0.14497 0.32247 -0.11215 0.31275 C -0.05521 0.23109 -0.03368 0.11775 -0.01129 0.01388 C -0.00886 -0.01457 -0.00556 -0.04279 -0.00382 -0.07078 C -0.00035 -0.13046 0.01094 -0.23617 -0.04583 -0.25746 C -0.07205 -0.24936 -0.07361 -0.25468 -0.07761 -0.2216 C -0.06945 -0.13694 0.02656 -0.09322 0.07934 -0.07448 C 0.08368 -0.08998 0.06423 -0.10131 0.05399 -0.1108 C 0.00017 -0.16076 -0.05208 -0.19777 -0.11215 -0.23641 C -0.20347 -0.29516 -0.29983 -0.34836 -0.39531 -0.39324 C -0.48611 -0.4358 -0.57795 -0.47467 -0.66927 -0.51538 C -0.75261 -0.55239 -0.71945 -0.5325 -0.75799 -0.55632 C -0.71302 -0.57436 -0.56667 -0.53944 -0.54861 -0.53643 C -0.24809 -0.486 0.05243 -0.43604 0.34948 -0.35461 C 0.33941 -0.34119 0.34444 -0.34698 0.31493 -0.34096 C 0.25399 -0.3294 0.17587 -0.32338 0.11684 -0.32107 C -0.13993 -0.31089 -0.3974 -0.31205 -0.65417 -0.30626 C -0.67188 -0.30441 -0.68976 -0.30395 -0.70747 -0.30141 C -0.70886 -0.30117 -0.70521 -0.29909 -0.70382 -0.29886 C -0.69323 -0.29701 -0.68264 -0.29585 -0.67205 -0.29516 C -0.64618 -0.29285 -0.62031 -0.29053 -0.59445 -0.28868 C -0.47205 -0.28151 -0.34965 -0.27989 -0.22708 -0.27735 C -0.16233 -0.27781 -0.0974 -0.28359 -0.03281 -0.27897 C -0.01372 -0.27735 -0.07083 -0.2711 -0.08976 -0.26763 C -0.10677 -0.26393 -0.12379 -0.25954 -0.14028 -0.25399 C -0.22049 -0.226 -0.31007 -0.19708 -0.37847 -0.13046 C -0.38108 -0.12537 -0.38611 -0.12144 -0.38594 -0.11542 C -0.38524 -0.08558 -0.35278 -0.09275 -0.34202 -0.09206 C -0.31632 -0.08998 -0.29045 -0.08929 -0.26458 -0.08813 C -0.13594 -0.09715 -0.01806 -0.09275 0.10191 -0.15544 C 0.1276 -0.16886 0.15625 -0.18436 0.17101 -0.2179 C 0.15608 -0.23664 0.07309 -0.17094 0.0691 -0.16793 C -0.02847 -0.09275 -0.18698 0.01435 -0.2309 0.16471 C -0.23125 0.17026 -0.23299 0.1765 -0.23177 0.18205 C -0.22761 0.2001 -0.20104 0.20079 -0.19445 0.20172 C -0.17205 0.20542 -0.14948 0.20588 -0.12726 0.20796 C 0.03576 0.18321 0.21319 0.12954 0.31406 -0.06199 C 0.3283 -0.08882 0.33576 -0.12098 0.34653 -0.15035 C 0.35417 -0.21281 0.36528 -0.25375 0.34948 -0.31598 C 0.30903 -0.47652 0.15035 -0.5008 0.04479 -0.51306 C -0.00764 -0.51908 -0.06059 -0.51885 -0.1132 -0.52139 C -0.31285 -0.50566 -0.5382 -0.49063 -0.69809 -0.30719 C -0.72518 -0.27619 -0.74479 -0.23525 -0.76823 -0.19893 C -0.79462 -0.10687 -0.81788 -0.05783 -0.81129 0.04372 C -0.79323 0.31876 -0.5592 0.45316 -0.38507 0.50081 C -0.32865 0.51631 -0.27083 0.5251 -0.2132 0.53204 C -0.15139 0.53968 -0.08906 0.54014 -0.02708 0.5443 C 0.14392 0.52464 0.30885 0.50729 0.45868 0.38261 C 0.54149 0.31391 0.55312 0.27597 0.60555 0.18067 C 0.61337 0.15013 0.62708 0.12099 0.62899 0.0886 C 0.63368 0.00879 0.60434 -0.05713 0.56545 -0.11311 C 0.4717 -0.24936 0.32986 -0.32037 0.19896 -0.36363 C 0.13941 -0.38329 0.07864 -0.39625 0.01771 -0.40689 C -0.04531 -0.41776 -0.10886 -0.421 -0.17205 -0.42817 C -0.35017 -0.421 -0.56615 -0.42817 -0.71215 -0.2637 C -0.73021 -0.24334 -0.74219 -0.21489 -0.75712 -0.19037 C -0.76458 -0.16446 -0.77622 -0.14041 -0.77952 -0.11311 C -0.80313 0.07703 -0.60469 0.19547 -0.49913 0.23156 C -0.45868 0.24544 -0.41736 0.25585 -0.37587 0.26163 C -0.32865 0.26857 -0.28125 0.26764 -0.23368 0.27019 C -0.18785 0.2651 -0.14149 0.2651 -0.09636 0.25423 C 0.04305 0.22022 0.19375 0.12561 0.2776 -0.03354 C 0.28871 -0.05482 0.29444 -0.08096 0.3026 -0.10432 C 0.30451 -0.12144 0.30955 -0.13833 0.30833 -0.15544 C 0.3026 -0.23455 0.21701 -0.22692 0.17934 -0.2327 C -0.02674 -0.22368 -0.20695 -0.1721 -0.38698 -0.03215 C -0.44879 0.01573 -0.47327 0.04257 -0.52431 0.10341 C -0.5382 0.11983 -0.55174 0.13695 -0.56458 0.15453 C -0.59653 0.19825 -0.58976 0.19084 -0.57761 0.17951 C -0.52361 0.07565 -0.47535 -0.02775 -0.41875 -0.13162 C -0.35764 -0.24381 -0.2875 -0.34582 -0.21962 -0.45061 C -0.19983 -0.48137 -0.18142 -0.51422 -0.1599 -0.54267 C -0.17361 -0.49387 -0.23976 -0.4018 -0.26458 -0.35715 C -0.31892 -0.25907 -0.37136 -0.15776 -0.40851 -0.0458 C -0.42396 0.00047 -0.44132 0.0731 -0.45139 0.12446 C -0.45382 0.13695 -0.46007 0.15013 -0.45712 0.16216 C -0.45556 0.16817 -0.44844 0.15545 -0.44497 0.15083 C -0.36181 0.03447 -0.3342 -0.00925 -0.26077 -0.12792 C -0.15313 -0.3021 -0.04844 -0.48022 0.03923 -0.67337 C 0.04062 -0.67661 0.03663 -0.66666 0.03542 -0.66342 C 0.01823 -0.62502 0.00052 -0.58709 -0.01684 -0.54892 C -0.03281 -0.51376 -0.04861 -0.47837 -0.06458 -0.44297 C -0.12847 -0.30164 -0.18316 -0.11913 -0.22066 0.04002 C -0.23229 0.08906 -0.25608 0.17026 -0.25608 0.22554 C -0.25608 0.22809 -0.25382 0.22138 -0.25243 0.2193 C -0.22604 0.18576 -0.20104 0.14967 -0.17292 0.11844 C -0.14861 0.09161 -0.12552 0.06269 -0.1 0.03748 C 0.00347 -0.06407 0.04861 -0.10155 0.14288 -0.18158 C 0.16649 -0.20194 0.20798 -0.24543 0.23837 -0.25884 C 0.17656 -0.16053 0.08108 -0.10501 0.00278 -0.03215 C -0.00139 -0.02845 0.0125 -0.03654 0.01684 -0.03978 C 0.04983 -0.065 0.08073 -0.09576 0.11493 -0.11797 C 0.20208 -0.17464 0.26476 -0.21744 0.3533 -0.25399 C 0.25278 -0.12468 0.13403 -0.02521 0.01493 0.06986 C -0.00729 0.08791 -0.03056 0.10294 -0.05417 0.11728 C -0.07986 0.13232 -0.13281 0.15846 -0.13281 0.15846 C -0.08785 0.0509 -0.02952 -0.04441 0.02517 -0.14295 C 0.03871 -0.1677 0.06024 -0.195 0.07014 -0.22415 C 0.07083 -0.22646 0.0684 -0.21975 0.06719 -0.2179 C 0.06493 -0.21374 0.06215 -0.2105 0.05972 -0.20633 C 0.05312 -0.19523 0.0467 -0.1839 0.0401 -0.17279 C 0.03316 -0.16099 0.01788 -0.14573 0.01024 -0.13671 C -0.01233 -0.10987 -0.02847 -0.08489 -0.05625 -0.06962 C -0.06337 -0.07656 -0.06094 -0.08651 -0.0599 -0.09808 C -0.05938 -0.10363 -0.05816 -0.11427 -0.05816 -0.11427 " pathEditMode="relative" ptsTypes="ffffffffffffffffffffffffffffffffffffffffffffffffffffffffffffffffffffffffffffffffffffffffffffffffffffffffffffffffffffffffffffffffffffffffffffffffffffffffffffffffffffffffffffffffffffffffffffffffffffffffffffffffffffffffffffffffffffffffffffffffffffffffffffffffffffffA">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71600" y="908720"/>
            <a:ext cx="6656784" cy="1072480"/>
          </a:xfrm>
        </p:spPr>
        <p:txBody>
          <a:bodyPr>
            <a:normAutofit fontScale="90000"/>
          </a:bodyPr>
          <a:lstStyle/>
          <a:p>
            <a:r>
              <a:rPr lang="es-ES" dirty="0" smtClean="0"/>
              <a:t>Historia de la programación:</a:t>
            </a:r>
            <a:endParaRPr lang="es-ES"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100" y="2438400"/>
            <a:ext cx="4495800" cy="3048000"/>
          </a:xfrm>
        </p:spPr>
      </p:pic>
    </p:spTree>
    <p:custDataLst>
      <p:tags r:id="rId1"/>
    </p:custDataLst>
    <p:extLst>
      <p:ext uri="{BB962C8B-B14F-4D97-AF65-F5344CB8AC3E}">
        <p14:creationId xmlns:p14="http://schemas.microsoft.com/office/powerpoint/2010/main" val="2353628945"/>
      </p:ext>
    </p:extLst>
  </p:cSld>
  <p:clrMapOvr>
    <a:masterClrMapping/>
  </p:clrMapOvr>
  <mc:AlternateContent xmlns:mc="http://schemas.openxmlformats.org/markup-compatibility/2006">
    <mc:Choice xmlns:p14="http://schemas.microsoft.com/office/powerpoint/2010/main" Requires="p14">
      <p:transition spd="slow" p14:dur="2000" advTm="7556"/>
    </mc:Choice>
    <mc:Fallback>
      <p:transition spd="slow" advTm="75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71600" y="836712"/>
            <a:ext cx="6400800" cy="1144488"/>
          </a:xfrm>
        </p:spPr>
        <p:txBody>
          <a:bodyPr>
            <a:normAutofit fontScale="90000"/>
          </a:bodyPr>
          <a:lstStyle/>
          <a:p>
            <a:r>
              <a:rPr lang="es-ES" dirty="0"/>
              <a:t>Historia</a:t>
            </a:r>
            <a:br>
              <a:rPr lang="es-ES" dirty="0"/>
            </a:br>
            <a:endParaRPr lang="es-ES" dirty="0"/>
          </a:p>
        </p:txBody>
      </p:sp>
      <p:sp>
        <p:nvSpPr>
          <p:cNvPr id="3" name="2 Marcador de contenido"/>
          <p:cNvSpPr>
            <a:spLocks noGrp="1"/>
          </p:cNvSpPr>
          <p:nvPr>
            <p:ph idx="1"/>
          </p:nvPr>
        </p:nvSpPr>
        <p:spPr/>
        <p:txBody>
          <a:bodyPr/>
          <a:lstStyle/>
          <a:p>
            <a:pPr indent="0" algn="ctr">
              <a:buNone/>
            </a:pPr>
            <a:r>
              <a:rPr lang="es-ES" dirty="0"/>
              <a:t>Para crear un </a:t>
            </a:r>
            <a:r>
              <a:rPr lang="es-ES" dirty="0" smtClean="0"/>
              <a:t>programa, </a:t>
            </a:r>
            <a:r>
              <a:rPr lang="es-ES" dirty="0"/>
              <a:t>y que la computadora lo interprete y ejecute las instrucciones escritas en él, debe escribirse en un </a:t>
            </a:r>
            <a:r>
              <a:rPr lang="es-ES" dirty="0">
                <a:hlinkClick r:id="rId3" tooltip="Lenguaje de programación"/>
              </a:rPr>
              <a:t>lenguaje de programación</a:t>
            </a:r>
            <a:r>
              <a:rPr lang="es-ES" dirty="0"/>
              <a:t>. En sus inicios las computadoras interpretaban solo instrucciones en un lenguaje específico, del más bajo nivel, conocido como </a:t>
            </a:r>
            <a:r>
              <a:rPr lang="es-ES" dirty="0">
                <a:hlinkClick r:id="rId4" tooltip="Código máquina"/>
              </a:rPr>
              <a:t>código máquina</a:t>
            </a:r>
            <a:r>
              <a:rPr lang="es-ES" dirty="0"/>
              <a:t>, siendo éste excesivamente complicado para programar. De hecho solo consiste en cadenas de números 1 y 0 (</a:t>
            </a:r>
            <a:r>
              <a:rPr lang="es-ES" dirty="0">
                <a:hlinkClick r:id="rId5" tooltip="Sistema binario"/>
              </a:rPr>
              <a:t>sistema binario</a:t>
            </a:r>
            <a:r>
              <a:rPr lang="es-ES" dirty="0"/>
              <a:t>).</a:t>
            </a:r>
            <a:endParaRPr lang="es-ES" dirty="0"/>
          </a:p>
        </p:txBody>
      </p:sp>
    </p:spTree>
    <p:custDataLst>
      <p:tags r:id="rId1"/>
    </p:custDataLst>
    <p:extLst>
      <p:ext uri="{BB962C8B-B14F-4D97-AF65-F5344CB8AC3E}">
        <p14:creationId xmlns:p14="http://schemas.microsoft.com/office/powerpoint/2010/main" val="4213304113"/>
      </p:ext>
    </p:extLst>
  </p:cSld>
  <p:clrMapOvr>
    <a:masterClrMapping/>
  </p:clrMapOvr>
  <mc:AlternateContent xmlns:mc="http://schemas.openxmlformats.org/markup-compatibility/2006">
    <mc:Choice xmlns:p14="http://schemas.microsoft.com/office/powerpoint/2010/main" Requires="p14">
      <p:transition spd="slow" p14:dur="2000" advTm="8038"/>
    </mc:Choice>
    <mc:Fallback>
      <p:transition spd="slow" advTm="80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Para facilitar el trabajo de programación, los primeros científicos, que trabajaban en el área, decidieron reemplazar las instrucciones, secuencias de unos y ceros, por palabras o abreviaturas provenientes del </a:t>
            </a:r>
            <a:r>
              <a:rPr lang="es-ES" dirty="0">
                <a:hlinkClick r:id="rId3" tooltip="Idioma inglés"/>
              </a:rPr>
              <a:t>inglés</a:t>
            </a:r>
            <a:r>
              <a:rPr lang="es-ES" dirty="0"/>
              <a:t>; las codificaron y crearon así un lenguaje de mayor nivel, que se conoce como </a:t>
            </a:r>
            <a:r>
              <a:rPr lang="es-ES" dirty="0" err="1"/>
              <a:t>Assembly</a:t>
            </a:r>
            <a:r>
              <a:rPr lang="es-ES" dirty="0"/>
              <a:t> o </a:t>
            </a:r>
            <a:r>
              <a:rPr lang="es-ES" dirty="0">
                <a:hlinkClick r:id="rId4" tooltip="Lenguaje ensamblador"/>
              </a:rPr>
              <a:t>lenguaje ensamblador</a:t>
            </a:r>
            <a:r>
              <a:rPr lang="es-ES" dirty="0"/>
              <a:t>. Por ejemplo, para sumar se podría usar la letra A de la palabra inglesa </a:t>
            </a:r>
            <a:r>
              <a:rPr lang="es-ES" i="1" dirty="0" err="1"/>
              <a:t>add</a:t>
            </a:r>
            <a:r>
              <a:rPr lang="es-ES" dirty="0"/>
              <a:t> (sumar)</a:t>
            </a:r>
            <a:endParaRPr lang="es-ES"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836712"/>
            <a:ext cx="2520280" cy="16678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2885981425"/>
      </p:ext>
    </p:extLst>
  </p:cSld>
  <p:clrMapOvr>
    <a:masterClrMapping/>
  </p:clrMapOvr>
  <mc:AlternateContent xmlns:mc="http://schemas.openxmlformats.org/markup-compatibility/2006">
    <mc:Choice xmlns:p14="http://schemas.microsoft.com/office/powerpoint/2010/main" Requires="p14">
      <p:transition spd="slow" p14:dur="2000" advTm="4933"/>
    </mc:Choice>
    <mc:Fallback>
      <p:transition spd="slow" advTm="4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3">
                                            <p:txEl>
                                              <p:pRg st="0" end="0"/>
                                            </p:txEl>
                                          </p:spTgt>
                                        </p:tgtEl>
                                        <p:attrNameLst>
                                          <p:attrName>style.opacity</p:attrName>
                                        </p:attrNameLst>
                                      </p:cBhvr>
                                      <p:to>
                                        <p:strVal val="0.5"/>
                                      </p:to>
                                    </p:set>
                                    <p:animEffect filter="image" prLst="opacity: 0.5">
                                      <p:cBhvr rctx="IE">
                                        <p:cTn id="12"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En realidad escribir en lenguaje ensamblador es básicamente lo mismo que hacerlo en lenguaje máquina, pero las letras y palabras son bastante más fáciles de recordar y entender que secuencias de números </a:t>
            </a:r>
            <a:r>
              <a:rPr lang="es-ES" dirty="0" smtClean="0"/>
              <a:t>binarios</a:t>
            </a:r>
            <a:r>
              <a:rPr lang="es-ES" dirty="0"/>
              <a:t> A medida que la complejidad de las tareas que realizaban las computadoras aumentaba, se hizo necesario disponer de un método sencillo para programar</a:t>
            </a:r>
            <a:endParaRPr lang="es-E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980728"/>
            <a:ext cx="2310904" cy="156679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ustDataLst>
      <p:tags r:id="rId1"/>
    </p:custDataLst>
    <p:extLst>
      <p:ext uri="{BB962C8B-B14F-4D97-AF65-F5344CB8AC3E}">
        <p14:creationId xmlns:p14="http://schemas.microsoft.com/office/powerpoint/2010/main" val="857638726"/>
      </p:ext>
    </p:extLst>
  </p:cSld>
  <p:clrMapOvr>
    <a:masterClrMapping/>
  </p:clrMapOvr>
  <mc:AlternateContent xmlns:mc="http://schemas.openxmlformats.org/markup-compatibility/2006">
    <mc:Choice xmlns:p14="http://schemas.microsoft.com/office/powerpoint/2010/main" Requires="p14">
      <p:transition spd="slow" p14:dur="2000" advTm="9770"/>
    </mc:Choice>
    <mc:Fallback>
      <p:transition spd="slow" advTm="97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grpId="0" nodeType="clickEffect">
                                  <p:stCondLst>
                                    <p:cond delay="0"/>
                                  </p:stCondLst>
                                  <p:iterate type="lt">
                                    <p:tmPct val="4000"/>
                                  </p:iterate>
                                  <p:childTnLst>
                                    <p:set>
                                      <p:cBhvr override="childStyle">
                                        <p:cTn id="14" dur="500" fill="hold"/>
                                        <p:tgtEl>
                                          <p:spTgt spid="3">
                                            <p:txEl>
                                              <p:pRg st="0" end="0"/>
                                            </p:txEl>
                                          </p:spTgt>
                                        </p:tgtEl>
                                        <p:attrNameLst>
                                          <p:attrName>style.color</p:attrName>
                                        </p:attrNameLst>
                                      </p:cBhvr>
                                      <p:to>
                                        <p:clrVal>
                                          <a:schemeClr val="accent2"/>
                                        </p:clrVal>
                                      </p:to>
                                    </p:set>
                                    <p:set>
                                      <p:cBhvr>
                                        <p:cTn id="15" dur="500" fill="hold"/>
                                        <p:tgtEl>
                                          <p:spTgt spid="3">
                                            <p:txEl>
                                              <p:pRg st="0" end="0"/>
                                            </p:txEl>
                                          </p:spTgt>
                                        </p:tgtEl>
                                        <p:attrNameLst>
                                          <p:attrName>fillcolor</p:attrName>
                                        </p:attrNameLst>
                                      </p:cBhvr>
                                      <p:to>
                                        <p:clrVal>
                                          <a:schemeClr val="accent2"/>
                                        </p:clrVal>
                                      </p:to>
                                    </p:set>
                                    <p:set>
                                      <p:cBhvr>
                                        <p:cTn id="16"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Entonces, se crearon los </a:t>
            </a:r>
            <a:r>
              <a:rPr lang="es-ES" dirty="0">
                <a:hlinkClick r:id="rId3" tooltip="Lenguaje de alto nivel"/>
              </a:rPr>
              <a:t>lenguajes de alto nivel</a:t>
            </a:r>
            <a:r>
              <a:rPr lang="es-ES" dirty="0"/>
              <a:t>. Mientras que una tarea tan trivial como multiplicar dos números puede necesitar un conjunto de instrucciones en lenguaje ensamblador, en un lenguaje de alto nivel bastará con solo una</a:t>
            </a:r>
            <a:endParaRPr lang="es-ES" dirty="0"/>
          </a:p>
        </p:txBody>
      </p:sp>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790739"/>
            <a:ext cx="2736304" cy="20693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ustDataLst>
      <p:tags r:id="rId1"/>
    </p:custDataLst>
    <p:extLst>
      <p:ext uri="{BB962C8B-B14F-4D97-AF65-F5344CB8AC3E}">
        <p14:creationId xmlns:p14="http://schemas.microsoft.com/office/powerpoint/2010/main" val="1268251876"/>
      </p:ext>
    </p:extLst>
  </p:cSld>
  <p:clrMapOvr>
    <a:masterClrMapping/>
  </p:clrMapOvr>
  <mc:AlternateContent xmlns:mc="http://schemas.openxmlformats.org/markup-compatibility/2006">
    <mc:Choice xmlns:p14="http://schemas.microsoft.com/office/powerpoint/2010/main" Requires="p14">
      <p:transition spd="slow" p14:dur="2000" advTm="5999"/>
    </mc:Choice>
    <mc:Fallback>
      <p:transition spd="slow" advTm="59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1412776"/>
            <a:ext cx="6400800" cy="3048001"/>
          </a:xfrm>
        </p:spPr>
        <p:txBody>
          <a:bodyPr/>
          <a:lstStyle/>
          <a:p>
            <a:pPr indent="0">
              <a:buNone/>
            </a:pPr>
            <a:r>
              <a:rPr lang="es-ES" dirty="0"/>
              <a:t> Una vez que se termina de escribir un programa, sea en ensamblador o en algunos lenguajes de alto nivel, es necesario </a:t>
            </a:r>
            <a:r>
              <a:rPr lang="es-ES" dirty="0">
                <a:hlinkClick r:id="rId3" tooltip="Compilador"/>
              </a:rPr>
              <a:t>compilarlo</a:t>
            </a:r>
            <a:r>
              <a:rPr lang="es-ES" dirty="0"/>
              <a:t>, es decir, traducirlo completo a lenguaje máquina</a:t>
            </a:r>
            <a:endParaRPr lang="es-ES" dirty="0"/>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1219" y="3179374"/>
            <a:ext cx="3045497" cy="22658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ustDataLst>
      <p:tags r:id="rId1"/>
    </p:custDataLst>
    <p:extLst>
      <p:ext uri="{BB962C8B-B14F-4D97-AF65-F5344CB8AC3E}">
        <p14:creationId xmlns:p14="http://schemas.microsoft.com/office/powerpoint/2010/main" val="4095807225"/>
      </p:ext>
    </p:extLst>
  </p:cSld>
  <p:clrMapOvr>
    <a:masterClrMapping/>
  </p:clrMapOvr>
  <mc:AlternateContent xmlns:mc="http://schemas.openxmlformats.org/markup-compatibility/2006">
    <mc:Choice xmlns:p14="http://schemas.microsoft.com/office/powerpoint/2010/main" Requires="p14">
      <p:transition spd="slow" p14:dur="2000" advTm="12481"/>
    </mc:Choice>
    <mc:Fallback>
      <p:transition spd="slow" advTm="12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xEl>
                                              <p:pRg st="0" end="0"/>
                                            </p:txEl>
                                          </p:spTgt>
                                        </p:tgtEl>
                                        <p:attrNameLst>
                                          <p:attrName>ppt_x</p:attrName>
                                          <p:attrName>ppt_y</p:attrName>
                                        </p:attrNameLst>
                                      </p:cBhvr>
                                    </p:animMotion>
                                    <p:animRot by="1500000">
                                      <p:cBhvr>
                                        <p:cTn id="14" dur="125" fill="hold">
                                          <p:stCondLst>
                                            <p:cond delay="0"/>
                                          </p:stCondLst>
                                        </p:cTn>
                                        <p:tgtEl>
                                          <p:spTgt spid="3">
                                            <p:txEl>
                                              <p:pRg st="0" end="0"/>
                                            </p:txEl>
                                          </p:spTgt>
                                        </p:tgtEl>
                                        <p:attrNameLst>
                                          <p:attrName>r</p:attrName>
                                        </p:attrNameLst>
                                      </p:cBhvr>
                                    </p:animRot>
                                    <p:animRot by="-1500000">
                                      <p:cBhvr>
                                        <p:cTn id="15" dur="125" fill="hold">
                                          <p:stCondLst>
                                            <p:cond delay="125"/>
                                          </p:stCondLst>
                                        </p:cTn>
                                        <p:tgtEl>
                                          <p:spTgt spid="3">
                                            <p:txEl>
                                              <p:pRg st="0" end="0"/>
                                            </p:txEl>
                                          </p:spTgt>
                                        </p:tgtEl>
                                        <p:attrNameLst>
                                          <p:attrName>r</p:attrName>
                                        </p:attrNameLst>
                                      </p:cBhvr>
                                    </p:animRot>
                                    <p:animRot by="-1500000">
                                      <p:cBhvr>
                                        <p:cTn id="16" dur="125" fill="hold">
                                          <p:stCondLst>
                                            <p:cond delay="250"/>
                                          </p:stCondLst>
                                        </p:cTn>
                                        <p:tgtEl>
                                          <p:spTgt spid="3">
                                            <p:txEl>
                                              <p:pRg st="0" end="0"/>
                                            </p:txEl>
                                          </p:spTgt>
                                        </p:tgtEl>
                                        <p:attrNameLst>
                                          <p:attrName>r</p:attrName>
                                        </p:attrNameLst>
                                      </p:cBhvr>
                                    </p:animRot>
                                    <p:animRot by="1500000">
                                      <p:cBhvr>
                                        <p:cTn id="17"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1124744"/>
            <a:ext cx="6400800" cy="3048001"/>
          </a:xfrm>
        </p:spPr>
        <p:txBody>
          <a:bodyPr/>
          <a:lstStyle/>
          <a:p>
            <a:r>
              <a:rPr lang="es-ES" dirty="0"/>
              <a:t>Eventualmente será necesaria otra fase denominada comúnmente </a:t>
            </a:r>
            <a:r>
              <a:rPr lang="es-ES" i="1" dirty="0">
                <a:hlinkClick r:id="rId3" tooltip="Enlazador"/>
              </a:rPr>
              <a:t>link</a:t>
            </a:r>
            <a:r>
              <a:rPr lang="es-ES" dirty="0">
                <a:hlinkClick r:id="rId3" tooltip="Enlazador"/>
              </a:rPr>
              <a:t> o enlace</a:t>
            </a:r>
            <a:r>
              <a:rPr lang="es-ES" dirty="0"/>
              <a:t>, durante la cual se anexan al código, generado durante la compilación, los recursos necesarios de alguna </a:t>
            </a:r>
            <a:r>
              <a:rPr lang="es-ES" dirty="0">
                <a:hlinkClick r:id="rId4" tooltip="Biblioteca (informática)"/>
              </a:rPr>
              <a:t>biblioteca</a:t>
            </a:r>
            <a:r>
              <a:rPr lang="es-ES" dirty="0"/>
              <a:t>.</a:t>
            </a:r>
            <a:endParaRPr lang="es-ES"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2564904"/>
            <a:ext cx="3903960" cy="30185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ustDataLst>
      <p:tags r:id="rId1"/>
    </p:custDataLst>
    <p:extLst>
      <p:ext uri="{BB962C8B-B14F-4D97-AF65-F5344CB8AC3E}">
        <p14:creationId xmlns:p14="http://schemas.microsoft.com/office/powerpoint/2010/main" val="2226581323"/>
      </p:ext>
    </p:extLst>
  </p:cSld>
  <p:clrMapOvr>
    <a:masterClrMapping/>
  </p:clrMapOvr>
  <mc:AlternateContent xmlns:mc="http://schemas.openxmlformats.org/markup-compatibility/2006">
    <mc:Choice xmlns:p14="http://schemas.microsoft.com/office/powerpoint/2010/main" Requires="p14">
      <p:transition spd="slow" p14:dur="2000" advTm="4201"/>
    </mc:Choice>
    <mc:Fallback>
      <p:transition spd="slow" advTm="4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gtEl>
                                        <p:attrNameLst>
                                          <p:attrName>r</p:attrName>
                                        </p:attrNameLst>
                                      </p:cBhvr>
                                    </p:animRot>
                                    <p:animRot by="-240000">
                                      <p:cBhvr>
                                        <p:cTn id="12" dur="200" fill="hold">
                                          <p:stCondLst>
                                            <p:cond delay="200"/>
                                          </p:stCondLst>
                                        </p:cTn>
                                        <p:tgtEl>
                                          <p:spTgt spid="3"/>
                                        </p:tgtEl>
                                        <p:attrNameLst>
                                          <p:attrName>r</p:attrName>
                                        </p:attrNameLst>
                                      </p:cBhvr>
                                    </p:animRot>
                                    <p:animRot by="240000">
                                      <p:cBhvr>
                                        <p:cTn id="13" dur="200" fill="hold">
                                          <p:stCondLst>
                                            <p:cond delay="400"/>
                                          </p:stCondLst>
                                        </p:cTn>
                                        <p:tgtEl>
                                          <p:spTgt spid="3"/>
                                        </p:tgtEl>
                                        <p:attrNameLst>
                                          <p:attrName>r</p:attrName>
                                        </p:attrNameLst>
                                      </p:cBhvr>
                                    </p:animRot>
                                    <p:animRot by="-240000">
                                      <p:cBhvr>
                                        <p:cTn id="14" dur="200" fill="hold">
                                          <p:stCondLst>
                                            <p:cond delay="600"/>
                                          </p:stCondLst>
                                        </p:cTn>
                                        <p:tgtEl>
                                          <p:spTgt spid="3"/>
                                        </p:tgtEl>
                                        <p:attrNameLst>
                                          <p:attrName>r</p:attrName>
                                        </p:attrNameLst>
                                      </p:cBhvr>
                                    </p:animRot>
                                    <p:animRot by="120000">
                                      <p:cBhvr>
                                        <p:cTn id="15"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1196752"/>
            <a:ext cx="6400800" cy="3048001"/>
          </a:xfrm>
        </p:spPr>
        <p:txBody>
          <a:bodyPr/>
          <a:lstStyle/>
          <a:p>
            <a:pPr indent="0">
              <a:buNone/>
            </a:pPr>
            <a:r>
              <a:rPr lang="es-ES" dirty="0"/>
              <a:t>En algunos lenguajes de programación, puede no ser requerido el proceso de compilación y enlace, ya que pueden trabajar en modo </a:t>
            </a:r>
            <a:r>
              <a:rPr lang="es-ES" dirty="0">
                <a:hlinkClick r:id="rId3" tooltip="Intérprete (informática)"/>
              </a:rPr>
              <a:t>intérprete</a:t>
            </a:r>
            <a:r>
              <a:rPr lang="es-ES" dirty="0"/>
              <a:t>. Esta modalidad de trabajo es equivalente pero se realiza </a:t>
            </a:r>
            <a:r>
              <a:rPr lang="es-ES" dirty="0">
                <a:hlinkClick r:id="rId4" tooltip="Instrucción informática"/>
              </a:rPr>
              <a:t>instrucción</a:t>
            </a:r>
            <a:r>
              <a:rPr lang="es-ES" dirty="0"/>
              <a:t> por instrucción, a medida que es ejecutado el programa.</a:t>
            </a:r>
            <a:endParaRPr lang="es-ES"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744" y="2924944"/>
            <a:ext cx="4406765" cy="2764492"/>
          </a:xfrm>
          <a:prstGeom prst="rect">
            <a:avLst/>
          </a:prstGeom>
        </p:spPr>
      </p:pic>
    </p:spTree>
    <p:custDataLst>
      <p:tags r:id="rId1"/>
    </p:custDataLst>
    <p:extLst>
      <p:ext uri="{BB962C8B-B14F-4D97-AF65-F5344CB8AC3E}">
        <p14:creationId xmlns:p14="http://schemas.microsoft.com/office/powerpoint/2010/main" val="1686631961"/>
      </p:ext>
    </p:extLst>
  </p:cSld>
  <p:clrMapOvr>
    <a:masterClrMapping/>
  </p:clrMapOvr>
  <mc:AlternateContent xmlns:mc="http://schemas.openxmlformats.org/markup-compatibility/2006">
    <mc:Choice xmlns:p14="http://schemas.microsoft.com/office/powerpoint/2010/main" Requires="p14">
      <p:transition spd="slow" p14:dur="2000" advTm="9443"/>
    </mc:Choice>
    <mc:Fallback>
      <p:transition spd="slow" advTm="94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2.5E-6 6.02359E-6 L 0.2776 -0.13462 L -0.39445 -0.11473 L -0.40556 0.04095 L -0.16441 -0.16331 L -0.09618 -0.02012 L -0.09063 -0.03006 L 0.07378 -0.04857 L 0.11684 0.03471 L -0.10087 0.01481 L -0.29341 0.05229 L -0.42622 0.06478 L -0.44584 -0.01757 L -0.39341 -0.11473 L -0.35886 -0.15451 " pathEditMode="relative" ptsTypes="AAAAAAAAAAAAAAA">
                                      <p:cBhvr>
                                        <p:cTn id="1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2"/>
</p:tagLst>
</file>

<file path=ppt/tags/tag10.xml><?xml version="1.0" encoding="utf-8"?>
<p:tagLst xmlns:a="http://schemas.openxmlformats.org/drawingml/2006/main" xmlns:r="http://schemas.openxmlformats.org/officeDocument/2006/relationships" xmlns:p="http://schemas.openxmlformats.org/presentationml/2006/main">
  <p:tag name="TIMING" val="|1.8|3.2"/>
</p:tagLst>
</file>

<file path=ppt/tags/tag11.xml><?xml version="1.0" encoding="utf-8"?>
<p:tagLst xmlns:a="http://schemas.openxmlformats.org/drawingml/2006/main" xmlns:r="http://schemas.openxmlformats.org/officeDocument/2006/relationships" xmlns:p="http://schemas.openxmlformats.org/presentationml/2006/main">
  <p:tag name="TIMING" val="|1.5|1.9|2.1|3"/>
</p:tagLst>
</file>

<file path=ppt/tags/tag12.xml><?xml version="1.0" encoding="utf-8"?>
<p:tagLst xmlns:a="http://schemas.openxmlformats.org/drawingml/2006/main" xmlns:r="http://schemas.openxmlformats.org/officeDocument/2006/relationships" xmlns:p="http://schemas.openxmlformats.org/presentationml/2006/main">
  <p:tag name="TIMING" val="|1.3|1.4|4.1"/>
</p:tagLst>
</file>

<file path=ppt/tags/tag13.xml><?xml version="1.0" encoding="utf-8"?>
<p:tagLst xmlns:a="http://schemas.openxmlformats.org/drawingml/2006/main" xmlns:r="http://schemas.openxmlformats.org/officeDocument/2006/relationships" xmlns:p="http://schemas.openxmlformats.org/presentationml/2006/main">
  <p:tag name="TIMING" val="|2.2"/>
</p:tagLst>
</file>

<file path=ppt/tags/tag2.xml><?xml version="1.0" encoding="utf-8"?>
<p:tagLst xmlns:a="http://schemas.openxmlformats.org/drawingml/2006/main" xmlns:r="http://schemas.openxmlformats.org/officeDocument/2006/relationships" xmlns:p="http://schemas.openxmlformats.org/presentationml/2006/main">
  <p:tag name="TIMING" val="|1.9|2"/>
</p:tagLst>
</file>

<file path=ppt/tags/tag3.xml><?xml version="1.0" encoding="utf-8"?>
<p:tagLst xmlns:a="http://schemas.openxmlformats.org/drawingml/2006/main" xmlns:r="http://schemas.openxmlformats.org/officeDocument/2006/relationships" xmlns:p="http://schemas.openxmlformats.org/presentationml/2006/main">
  <p:tag name="TIMING" val="|1.6|1"/>
</p:tagLst>
</file>

<file path=ppt/tags/tag4.xml><?xml version="1.0" encoding="utf-8"?>
<p:tagLst xmlns:a="http://schemas.openxmlformats.org/drawingml/2006/main" xmlns:r="http://schemas.openxmlformats.org/officeDocument/2006/relationships" xmlns:p="http://schemas.openxmlformats.org/presentationml/2006/main">
  <p:tag name="TIMING" val="|0.9|0.8"/>
</p:tagLst>
</file>

<file path=ppt/tags/tag5.xml><?xml version="1.0" encoding="utf-8"?>
<p:tagLst xmlns:a="http://schemas.openxmlformats.org/drawingml/2006/main" xmlns:r="http://schemas.openxmlformats.org/officeDocument/2006/relationships" xmlns:p="http://schemas.openxmlformats.org/presentationml/2006/main">
  <p:tag name="TIMING" val="|1.2|1.4"/>
</p:tagLst>
</file>

<file path=ppt/tags/tag6.xml><?xml version="1.0" encoding="utf-8"?>
<p:tagLst xmlns:a="http://schemas.openxmlformats.org/drawingml/2006/main" xmlns:r="http://schemas.openxmlformats.org/officeDocument/2006/relationships" xmlns:p="http://schemas.openxmlformats.org/presentationml/2006/main">
  <p:tag name="TIMING" val="|0.8|1.4"/>
</p:tagLst>
</file>

<file path=ppt/tags/tag7.xml><?xml version="1.0" encoding="utf-8"?>
<p:tagLst xmlns:a="http://schemas.openxmlformats.org/drawingml/2006/main" xmlns:r="http://schemas.openxmlformats.org/officeDocument/2006/relationships" xmlns:p="http://schemas.openxmlformats.org/presentationml/2006/main">
  <p:tag name="TIMING" val="|1.6|2.8"/>
</p:tagLst>
</file>

<file path=ppt/tags/tag8.xml><?xml version="1.0" encoding="utf-8"?>
<p:tagLst xmlns:a="http://schemas.openxmlformats.org/drawingml/2006/main" xmlns:r="http://schemas.openxmlformats.org/officeDocument/2006/relationships" xmlns:p="http://schemas.openxmlformats.org/presentationml/2006/main">
  <p:tag name="TIMING" val="|1.3|1.3"/>
</p:tagLst>
</file>

<file path=ppt/tags/tag9.xml><?xml version="1.0" encoding="utf-8"?>
<p:tagLst xmlns:a="http://schemas.openxmlformats.org/drawingml/2006/main" xmlns:r="http://schemas.openxmlformats.org/officeDocument/2006/relationships" xmlns:p="http://schemas.openxmlformats.org/presentationml/2006/main">
  <p:tag name="TIMING" val="|1.9|4.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43</TotalTime>
  <Words>351</Words>
  <Application>Microsoft Office PowerPoint</Application>
  <PresentationFormat>Presentación en pantalla (4:3)</PresentationFormat>
  <Paragraphs>20</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Alta costura</vt:lpstr>
      <vt:lpstr>Presentado por: Selvin Gustavo González rivera</vt:lpstr>
      <vt:lpstr>Historia de la programación:</vt:lpstr>
      <vt:lpstr>Historia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Objetivos de la programación </vt:lpstr>
      <vt:lpstr>Objetivos de la programación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Presentado por: Selvin Gustavo González rivera</dc:title>
  <dc:creator>COMAPQ</dc:creator>
  <cp:lastModifiedBy>COMAPQ</cp:lastModifiedBy>
  <cp:revision>5</cp:revision>
  <dcterms:created xsi:type="dcterms:W3CDTF">2017-04-14T21:54:21Z</dcterms:created>
  <dcterms:modified xsi:type="dcterms:W3CDTF">2017-04-14T22:38:07Z</dcterms:modified>
</cp:coreProperties>
</file>