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16" r:id="rId3"/>
    <p:sldId id="438" r:id="rId4"/>
    <p:sldId id="439" r:id="rId5"/>
    <p:sldId id="415" r:id="rId6"/>
    <p:sldId id="380" r:id="rId7"/>
    <p:sldId id="432" r:id="rId8"/>
    <p:sldId id="434" r:id="rId9"/>
    <p:sldId id="435" r:id="rId10"/>
    <p:sldId id="381" r:id="rId11"/>
    <p:sldId id="411" r:id="rId12"/>
    <p:sldId id="407" r:id="rId13"/>
    <p:sldId id="408" r:id="rId14"/>
    <p:sldId id="409" r:id="rId15"/>
    <p:sldId id="443" r:id="rId16"/>
    <p:sldId id="442" r:id="rId17"/>
    <p:sldId id="437" r:id="rId18"/>
    <p:sldId id="410" r:id="rId19"/>
    <p:sldId id="413" r:id="rId20"/>
    <p:sldId id="417" r:id="rId21"/>
    <p:sldId id="419" r:id="rId22"/>
    <p:sldId id="414" r:id="rId23"/>
    <p:sldId id="436" r:id="rId24"/>
    <p:sldId id="421" r:id="rId25"/>
    <p:sldId id="422" r:id="rId26"/>
    <p:sldId id="423" r:id="rId27"/>
    <p:sldId id="418" r:id="rId28"/>
    <p:sldId id="420" r:id="rId29"/>
    <p:sldId id="440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37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3863" userDrawn="1">
          <p15:clr>
            <a:srgbClr val="A4A3A4"/>
          </p15:clr>
        </p15:guide>
        <p15:guide id="4" pos="6992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  <p15:guide id="7" orient="horz" pos="2976" userDrawn="1">
          <p15:clr>
            <a:srgbClr val="A4A3A4"/>
          </p15:clr>
        </p15:guide>
        <p15:guide id="8" orient="horz" pos="3339" userDrawn="1">
          <p15:clr>
            <a:srgbClr val="A4A3A4"/>
          </p15:clr>
        </p15:guide>
        <p15:guide id="9" orient="horz" pos="3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729"/>
    <a:srgbClr val="F69E47"/>
    <a:srgbClr val="2DCDE3"/>
    <a:srgbClr val="BCEFFD"/>
    <a:srgbClr val="10100D"/>
    <a:srgbClr val="E89898"/>
    <a:srgbClr val="FEAC40"/>
    <a:srgbClr val="000667"/>
    <a:srgbClr val="FA5454"/>
    <a:srgbClr val="84C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805" autoAdjust="0"/>
  </p:normalViewPr>
  <p:slideViewPr>
    <p:cSldViewPr snapToGrid="0" showGuides="1">
      <p:cViewPr varScale="1">
        <p:scale>
          <a:sx n="74" d="100"/>
          <a:sy n="74" d="100"/>
        </p:scale>
        <p:origin x="965" y="77"/>
      </p:cViewPr>
      <p:guideLst>
        <p:guide orient="horz" pos="1457"/>
        <p:guide pos="529"/>
        <p:guide pos="3863"/>
        <p:guide pos="6992"/>
        <p:guide pos="211"/>
        <p:guide orient="horz" pos="913"/>
        <p:guide orient="horz" pos="2976"/>
        <p:guide orient="horz" pos="3339"/>
        <p:guide orient="horz" pos="336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0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링크로 접속해서 공식 문서에 나와 </a:t>
            </a:r>
            <a:r>
              <a:rPr lang="ko-KR" altLang="en-US" dirty="0" err="1" smtClean="0"/>
              <a:t>있는대로</a:t>
            </a:r>
            <a:r>
              <a:rPr lang="ko-KR" altLang="en-US" dirty="0" smtClean="0"/>
              <a:t> 우분투 환경에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설치합시다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도커를</a:t>
            </a:r>
            <a:r>
              <a:rPr lang="ko-KR" altLang="en-US" dirty="0" smtClean="0"/>
              <a:t> 설치하셨다면 </a:t>
            </a:r>
            <a:r>
              <a:rPr lang="en-US" altLang="ko-KR" dirty="0" smtClean="0"/>
              <a:t>sudo docker –v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도커가</a:t>
            </a:r>
            <a:r>
              <a:rPr lang="ko-KR" altLang="en-US" dirty="0" smtClean="0"/>
              <a:t> 정상적으로 설치되었는지 확인해봅시다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6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간단한 </a:t>
            </a:r>
            <a:r>
              <a:rPr lang="en-US" altLang="ko-KR" dirty="0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연결을 위해 </a:t>
            </a:r>
            <a:r>
              <a:rPr lang="en-US" altLang="ko-KR" baseline="0" dirty="0" smtClean="0"/>
              <a:t>MySQL</a:t>
            </a:r>
            <a:r>
              <a:rPr lang="ko-KR" altLang="en-US" baseline="0" dirty="0" smtClean="0"/>
              <a:t>을 우분투 환경에 직접 설치합니다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7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2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3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62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3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8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4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9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8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99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16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19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server {</a:t>
            </a:r>
          </a:p>
          <a:p>
            <a:r>
              <a:rPr lang="en-US" altLang="ko-KR" dirty="0" smtClean="0"/>
              <a:t>        # </a:t>
            </a:r>
            <a:r>
              <a:rPr lang="ko-KR" altLang="en-US" dirty="0" smtClean="0"/>
              <a:t>프론트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 번호는 본인의 프론트 포트번호를 입력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location /{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proxy_pass</a:t>
            </a:r>
            <a:r>
              <a:rPr lang="en-US" altLang="ko-KR" dirty="0" smtClean="0"/>
              <a:t> http://localhost:3000;</a:t>
            </a:r>
          </a:p>
          <a:p>
            <a:r>
              <a:rPr lang="en-US" altLang="ko-KR" dirty="0" smtClean="0"/>
              <a:t>   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#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 번호는 본인의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포트번호를 입력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location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proxy_pass</a:t>
            </a:r>
            <a:r>
              <a:rPr lang="en-US" altLang="ko-KR" dirty="0" smtClean="0"/>
              <a:t> http://localhost:8080/api;</a:t>
            </a:r>
          </a:p>
          <a:p>
            <a:r>
              <a:rPr lang="en-US" altLang="ko-KR" dirty="0" smtClean="0"/>
              <a:t>   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listen 443 </a:t>
            </a:r>
            <a:r>
              <a:rPr lang="en-US" altLang="ko-KR" dirty="0" err="1" smtClean="0"/>
              <a:t>ssl</a:t>
            </a:r>
            <a:r>
              <a:rPr lang="en-US" altLang="ko-KR" dirty="0" smtClean="0"/>
              <a:t>;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도메인 이름을 </a:t>
            </a:r>
            <a:r>
              <a:rPr lang="ko-KR" altLang="en-US" dirty="0" err="1" smtClean="0"/>
              <a:t>써줘야함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ssl_certificate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letsencrypt</a:t>
            </a:r>
            <a:r>
              <a:rPr lang="en-US" altLang="ko-KR" dirty="0" smtClean="0"/>
              <a:t>/live/[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]/</a:t>
            </a:r>
            <a:r>
              <a:rPr lang="en-US" altLang="ko-KR" dirty="0" err="1" smtClean="0"/>
              <a:t>fullchain.pem</a:t>
            </a:r>
            <a:r>
              <a:rPr lang="en-US" altLang="ko-KR" dirty="0" smtClean="0"/>
              <a:t>;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도메인 이름을 </a:t>
            </a:r>
            <a:r>
              <a:rPr lang="ko-KR" altLang="en-US" dirty="0" err="1" smtClean="0"/>
              <a:t>써줘야함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ssl_certificate_key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letsencrypt</a:t>
            </a:r>
            <a:r>
              <a:rPr lang="en-US" altLang="ko-KR" dirty="0" smtClean="0"/>
              <a:t>/live/[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]/</a:t>
            </a:r>
            <a:r>
              <a:rPr lang="en-US" altLang="ko-KR" dirty="0" err="1" smtClean="0"/>
              <a:t>privkey.pem</a:t>
            </a:r>
            <a:r>
              <a:rPr lang="en-US" altLang="ko-KR" dirty="0" smtClean="0"/>
              <a:t>;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r>
              <a:rPr lang="en-US" altLang="ko-KR" dirty="0" smtClean="0"/>
              <a:t>    # include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letsencrypt</a:t>
            </a:r>
            <a:r>
              <a:rPr lang="en-US" altLang="ko-KR" dirty="0" smtClean="0"/>
              <a:t>/options-</a:t>
            </a:r>
            <a:r>
              <a:rPr lang="en-US" altLang="ko-KR" dirty="0" err="1" smtClean="0"/>
              <a:t>ssl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nginx.conf</a:t>
            </a:r>
            <a:r>
              <a:rPr lang="en-US" altLang="ko-KR" dirty="0" smtClean="0"/>
              <a:t>;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r>
              <a:rPr lang="en-US" altLang="ko-KR" dirty="0" smtClean="0"/>
              <a:t>    # </a:t>
            </a:r>
            <a:r>
              <a:rPr lang="en-US" altLang="ko-KR" dirty="0" err="1" smtClean="0"/>
              <a:t>ssl_dhparam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letsencrypt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ssl-dhparams.pem</a:t>
            </a:r>
            <a:r>
              <a:rPr lang="en-US" altLang="ko-KR" dirty="0" smtClean="0"/>
              <a:t>;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server {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도메인 이름을 입력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if ($host = [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]) {</a:t>
            </a:r>
          </a:p>
          <a:p>
            <a:r>
              <a:rPr lang="en-US" altLang="ko-KR" dirty="0" smtClean="0"/>
              <a:t>        return 301 https://$host$request_uri;</a:t>
            </a:r>
          </a:p>
          <a:p>
            <a:r>
              <a:rPr lang="en-US" altLang="ko-KR" dirty="0" smtClean="0"/>
              <a:t>    }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listen 80;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server_name</a:t>
            </a:r>
            <a:r>
              <a:rPr lang="en-US" altLang="ko-KR" dirty="0" smtClean="0"/>
              <a:t> [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    return 404; # managed by </a:t>
            </a:r>
            <a:r>
              <a:rPr lang="en-US" altLang="ko-KR" dirty="0" err="1" smtClean="0"/>
              <a:t>Certbot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1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1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85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대세는 </a:t>
            </a:r>
            <a:r>
              <a:rPr lang="en-US" altLang="ko-KR" dirty="0" smtClean="0"/>
              <a:t>TDD</a:t>
            </a:r>
            <a:r>
              <a:rPr lang="ko-KR" altLang="en-US" dirty="0" smtClean="0"/>
              <a:t>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이 순간만큼은 </a:t>
            </a:r>
            <a:r>
              <a:rPr lang="en-US" altLang="ko-KR" dirty="0" smtClean="0"/>
              <a:t>PDD, HDD, JDD</a:t>
            </a:r>
            <a:r>
              <a:rPr lang="ko-KR" altLang="en-US" dirty="0" smtClean="0"/>
              <a:t>에 제 운명을 맡기겠습니다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3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4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2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라이브 코딩에 앞서 다음과 같은 자세로 임하겠습니다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여러분이 직접 </a:t>
            </a:r>
            <a:r>
              <a:rPr lang="ko-KR" altLang="en-US" dirty="0" err="1" smtClean="0"/>
              <a:t>젠킨스가</a:t>
            </a:r>
            <a:r>
              <a:rPr lang="ko-KR" altLang="en-US" dirty="0" smtClean="0"/>
              <a:t> 되어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이미지를 빌드하고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허브로 </a:t>
            </a:r>
            <a:r>
              <a:rPr lang="ko-KR" altLang="en-US" dirty="0" err="1" smtClean="0"/>
              <a:t>푸시한</a:t>
            </a:r>
            <a:r>
              <a:rPr lang="ko-KR" altLang="en-US" dirty="0" smtClean="0"/>
              <a:t> 다음</a:t>
            </a:r>
            <a:r>
              <a:rPr lang="en-US" altLang="ko-KR" dirty="0" smtClean="0"/>
              <a:t>, ec2</a:t>
            </a:r>
            <a:r>
              <a:rPr lang="ko-KR" altLang="en-US" dirty="0" smtClean="0"/>
              <a:t>에서 해당 이미지를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프로젝트를 배포할 예정입니다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 과정에서 다양한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명령어를 활용해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사용에 조금 더 익숙해지면서 수동 배포 흐름을 익히는 것이 본 코치 세션의 목적입니다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7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도커를</a:t>
            </a:r>
            <a:r>
              <a:rPr lang="ko-KR" altLang="en-US" dirty="0" smtClean="0"/>
              <a:t> 쓰는 가장 큰 이유는 바로 개발 환경 때문입니다</a:t>
            </a:r>
            <a:r>
              <a:rPr lang="en-US" altLang="ko-KR" i="1" dirty="0" smtClean="0"/>
              <a:t>.</a:t>
            </a:r>
            <a:endParaRPr lang="en-US" altLang="ko-KR" i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개발 환경을 갖는다는 것은 굉장히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곳에서는 해당 버전에 맞는 런타임 환경이 구축되어 있어서 바로 실행이 가능한 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곳은 그렇지 못한 곳이 있을 수도 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추가적으로 버전을 맞추는 작업을 해야하거나 때로는 프로그램을 설치해야 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여러분의 작업 환경에서는 정상 실행되었던 프로젝트가 다른 사람의 컴퓨터에서는 실행되지 않는다면 그만큼 큰 낭패가 아닐 수가 없죠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컨테이너 환경을 구축한다면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100%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실행 환경을 보장할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컨테이너를 통해서 배포를 한다면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어디서든 해당 프로젝트에 접근했을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여러분의 작업 환경과 동일한 환경에서 실행 및 운영이 가능합니다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6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5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9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1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929" b="17664"/>
          <a:stretch/>
        </p:blipFill>
        <p:spPr>
          <a:xfrm>
            <a:off x="9008533" y="438647"/>
            <a:ext cx="1317496" cy="319636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F69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5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89" b="16707"/>
          <a:stretch/>
        </p:blipFill>
        <p:spPr>
          <a:xfrm>
            <a:off x="9008533" y="438647"/>
            <a:ext cx="1287992" cy="323353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6469" b="21006"/>
          <a:stretch/>
        </p:blipFill>
        <p:spPr>
          <a:xfrm>
            <a:off x="10307053" y="1026837"/>
            <a:ext cx="1408697" cy="306663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7" r:id="rId2"/>
    <p:sldLayoutId id="2147483713" r:id="rId3"/>
    <p:sldLayoutId id="2147483714" r:id="rId4"/>
    <p:sldLayoutId id="2147483715" r:id="rId5"/>
    <p:sldLayoutId id="214748371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도커를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활용한 </a:t>
            </a:r>
            <a:r>
              <a:rPr lang="ko-KR" alt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수동 배포 실습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" name="텍스트 개체 틀 13"/>
          <p:cNvSpPr txBox="1">
            <a:spLocks/>
          </p:cNvSpPr>
          <p:nvPr/>
        </p:nvSpPr>
        <p:spPr>
          <a:xfrm>
            <a:off x="1518617" y="3464499"/>
            <a:ext cx="6203907" cy="40397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indent="0" defTabSz="914354">
              <a:spcBef>
                <a:spcPct val="20000"/>
              </a:spcBef>
              <a:buFont typeface="Arial" pitchFamily="34" charset="0"/>
              <a:buNone/>
              <a:defRPr kumimoji="0" sz="60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100" b="0" dirty="0" smtClean="0"/>
              <a:t>2023.02.02  </a:t>
            </a:r>
            <a:r>
              <a:rPr lang="ko-KR" altLang="en-US" sz="1600" b="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대전 </a:t>
            </a:r>
            <a:r>
              <a:rPr lang="ko-KR" altLang="en-US" sz="1600" b="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실습코치</a:t>
            </a:r>
            <a:r>
              <a:rPr lang="ko-KR" altLang="en-US" sz="1600" b="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박시원</a:t>
            </a:r>
            <a:endParaRPr lang="en-US" altLang="ko-KR" sz="1600" b="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3" y="797351"/>
            <a:ext cx="7113165" cy="511955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– Docker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9788" y="1568589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먼저 공식 문서를 참고해서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EC2 Ubuntu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환경에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설치해봅시다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</a:p>
          <a:p>
            <a:pPr latinLnBrk="0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https://docs.docker.com/engine/install/ubuntu/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95" y="3098465"/>
            <a:ext cx="8335538" cy="1329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95" y="4660801"/>
            <a:ext cx="8354591" cy="495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395" y="5388831"/>
            <a:ext cx="8373644" cy="65731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9788" y="2384661"/>
            <a:ext cx="104968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레포지토리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셋업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gpg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키를 추가하고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레포지토리를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셋업합니다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먼저 공식 문서를 참고해서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EC2 Ubuntu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환경에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설치해봅시다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</a:p>
          <a:p>
            <a:pPr latinLnBrk="0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https://docs.docker.com/engine/install/ubuntu/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58" y="2892957"/>
            <a:ext cx="8335538" cy="314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788" y="2384661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설치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58" y="3397806"/>
            <a:ext cx="8268854" cy="2667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788" y="4289365"/>
            <a:ext cx="104968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설치 확인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sudo docker –v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명령어를 입력하여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정상적으로 설치되었는지 확인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13" y="5169137"/>
            <a:ext cx="8459583" cy="11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– MySQL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사각형: 둥근 모서리 26"/>
          <p:cNvSpPr/>
          <p:nvPr/>
        </p:nvSpPr>
        <p:spPr>
          <a:xfrm>
            <a:off x="832249" y="4340739"/>
            <a:ext cx="10539267" cy="1916741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8" y="4421946"/>
            <a:ext cx="10033744" cy="17543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여기서 잠깐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</a:p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Q) DB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직접 설치해야 할지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컨테이너로 실행해야 할지 모르겠습니다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A)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두 방법 모두 올바른 방법입니다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다만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DB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컨테이너 환경으로 구성할 경우 컨테이너가 종료되면 컨테이너의 모든 데이터는 사라지므로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추가적인 볼륨 설정을 통해서 데이터를 따로 </a:t>
            </a:r>
            <a:r>
              <a:rPr lang="ko-KR" altLang="en-US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백업해둬야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합니다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endParaRPr lang="en-US" altLang="ko-KR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본 수동 배포 실습에서는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EC2 Ubuntu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환경에 직접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설치합니다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9" name="Google Shape;4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4967" y="2489048"/>
            <a:ext cx="2242066" cy="160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2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먼저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EC2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서버 업데이트를 진행하고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MySQL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설치한 다음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상태를 확인해 봅시다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39786" y="2312988"/>
            <a:ext cx="5256213" cy="917718"/>
            <a:chOff x="839786" y="2384661"/>
            <a:chExt cx="5256213" cy="91771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39786" y="287037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apt update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1. EC2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서버 업데이트 진행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9786" y="3726045"/>
            <a:ext cx="5256213" cy="919240"/>
            <a:chOff x="839786" y="3723540"/>
            <a:chExt cx="5256213" cy="91924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39786" y="421078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apt install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-server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788" y="372354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2. MySQL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설치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9786" y="5140624"/>
            <a:ext cx="5256213" cy="913510"/>
            <a:chOff x="839786" y="5275700"/>
            <a:chExt cx="5256213" cy="91351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39786" y="575721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systemctl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status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788" y="527570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3. MySQL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상태 확인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7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9786" y="2647571"/>
            <a:ext cx="5256213" cy="919240"/>
            <a:chOff x="839786" y="3723540"/>
            <a:chExt cx="5256213" cy="91924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39786" y="421078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–u root -p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788" y="372354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4.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oot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계정 접속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9787" y="1568589"/>
            <a:ext cx="10786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그리고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root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계정으로 접속하고 비밀번호를 만들어 봅시다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root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계정으로 접속 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비밀번호를 입력하라고 하나 아직 설정하지 않았으므로 아무거나 입력해도 접속이 됩니다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프로젝트에서는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계정이 아니라 계정을 만들어서 사용하셔도 됩니다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39788" y="3872868"/>
            <a:ext cx="5256213" cy="913510"/>
            <a:chOff x="839788" y="3648979"/>
            <a:chExt cx="5256213" cy="91351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839788" y="413048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use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9790" y="3648979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</a:t>
              </a:r>
              <a:r>
                <a:rPr lang="en-US" altLang="ko-KR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로 </a:t>
              </a:r>
              <a:r>
                <a:rPr lang="en-US" altLang="ko-KR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변경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9788" y="5092436"/>
            <a:ext cx="9969726" cy="1307561"/>
            <a:chOff x="839788" y="4874722"/>
            <a:chExt cx="9969726" cy="1307561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839788" y="5356232"/>
              <a:ext cx="9969726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CREATE USER 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</a:t>
              </a:r>
              <a:r>
                <a:rPr lang="ko-KR" altLang="en-US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아이디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'@‘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호스트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 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identified with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mysql_native_password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by '</a:t>
              </a:r>
              <a:r>
                <a:rPr lang="ko-KR" altLang="en-US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비밀번호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9790" y="4874722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6.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아이디 생성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9790" y="5812951"/>
              <a:ext cx="996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예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 CREATE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user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‘</a:t>
              </a:r>
              <a:r>
                <a:rPr lang="en-US" altLang="ko-KR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testuser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'@‘%'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IDENTIFIED WITH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mysql_native_password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BY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‘1234';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4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9787" y="1568589"/>
            <a:ext cx="1078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이제 변경 사항을 적용하고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새로 만들어 봅시다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39788" y="5202691"/>
            <a:ext cx="5256213" cy="913510"/>
            <a:chOff x="839786" y="5275700"/>
            <a:chExt cx="5256213" cy="91351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39786" y="575721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show databases;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9788" y="527570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9. DB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생성 확인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9788" y="3447502"/>
            <a:ext cx="5256213" cy="1307561"/>
            <a:chOff x="839788" y="3648979"/>
            <a:chExt cx="5256213" cy="130756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39788" y="413048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create databases [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사용할 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명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];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9790" y="3648979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8.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사용할 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생성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9790" y="4587208"/>
              <a:ext cx="303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예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 create databases </a:t>
              </a:r>
              <a:r>
                <a:rPr lang="en-US" altLang="ko-KR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test_db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;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39788" y="2086365"/>
            <a:ext cx="5256213" cy="913510"/>
            <a:chOff x="839788" y="3648979"/>
            <a:chExt cx="5256213" cy="91351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839788" y="413048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FLUSH PRIVILEGES;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9790" y="3648979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7.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변경 사항 적용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8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9787" y="1568589"/>
            <a:ext cx="1078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생성한 계정에 대해서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접근 권한을 부여해봅시다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9786" y="2274757"/>
            <a:ext cx="9969728" cy="1313024"/>
            <a:chOff x="839786" y="2274757"/>
            <a:chExt cx="9969728" cy="13130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39786" y="2761997"/>
              <a:ext cx="9969728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GRANT ALL PRIVILEGES ON [DB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스키마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].[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권한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] 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to '</a:t>
              </a:r>
              <a:r>
                <a:rPr lang="ko-KR" altLang="en-US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아이디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'@‘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호스트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788" y="2274757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10.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oot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계정 접속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9790" y="3218449"/>
              <a:ext cx="996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예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GRANT ALL PRIVILEGES ON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test_db.*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to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‘</a:t>
              </a:r>
              <a:r>
                <a:rPr lang="en-US" altLang="ko-KR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testuser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'@‘%';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39788" y="4169673"/>
            <a:ext cx="5256213" cy="913510"/>
            <a:chOff x="839788" y="3648979"/>
            <a:chExt cx="5256213" cy="91351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39788" y="413048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FLUSH PRIVILEGES;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9790" y="3648979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11.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변경 사항 적용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9786" y="2869758"/>
            <a:ext cx="5256213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vi 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mysql.conf.d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mysqld.cnf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788" y="2382518"/>
            <a:ext cx="303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외부 접속 허용하기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87" y="1568589"/>
            <a:ext cx="1078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마지막으로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SSH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접속 뿐만 아니라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외부 접속이 되게 끔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설정해야 합니다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789" y="3388888"/>
            <a:ext cx="52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bind-address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 값을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0.0.0.0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수정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39788" y="4724400"/>
            <a:ext cx="5256213" cy="913510"/>
            <a:chOff x="839786" y="5275700"/>
            <a:chExt cx="5256213" cy="91351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39786" y="575721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service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mysql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restart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788" y="527570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MySQL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재실행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64" y="2483886"/>
            <a:ext cx="5164479" cy="20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준비</a:t>
            </a:r>
            <a:r>
              <a:rPr lang="en-US" altLang="ko-KR" dirty="0"/>
              <a:t> </a:t>
            </a:r>
            <a:r>
              <a:rPr lang="en-US" altLang="ko-KR" dirty="0" smtClean="0"/>
              <a:t>– Docker Hub(1)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그전에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...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허브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ocker Hub)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 뭐죠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42" y="2059272"/>
            <a:ext cx="2947516" cy="2630203"/>
          </a:xfrm>
          <a:prstGeom prst="rect">
            <a:avLst/>
          </a:prstGeom>
        </p:spPr>
      </p:pic>
      <p:sp>
        <p:nvSpPr>
          <p:cNvPr id="7" name="사각형: 둥근 모서리 26"/>
          <p:cNvSpPr/>
          <p:nvPr/>
        </p:nvSpPr>
        <p:spPr>
          <a:xfrm>
            <a:off x="832249" y="4779647"/>
            <a:ext cx="10539267" cy="1620000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85010" y="4870220"/>
            <a:ext cx="10033744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lvl="0" algn="ctr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Docker Hub is the world’s largest library and community for container images</a:t>
            </a:r>
            <a:br>
              <a:rPr lang="en-US" altLang="ko-KR" sz="2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=&gt; </a:t>
            </a:r>
            <a:r>
              <a:rPr lang="ko-KR" altLang="en-US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쉽게 말해</a:t>
            </a:r>
            <a: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en-US" altLang="ko-KR" sz="20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</a:t>
            </a:r>
            <a: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Hub</a:t>
            </a:r>
            <a:r>
              <a:rPr lang="ko-KR" altLang="en-US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같이 완성된 </a:t>
            </a:r>
            <a:r>
              <a:rPr lang="ko-KR" altLang="en-US" sz="20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도커</a:t>
            </a:r>
            <a:r>
              <a:rPr lang="ko-KR" altLang="en-US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이미지들이 모여있는 저장소</a:t>
            </a:r>
            <a: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  <a:b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Push, Pull</a:t>
            </a:r>
            <a:r>
              <a:rPr lang="ko-KR" altLang="en-US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통해서 이미지를 저장소에 업로드하거나</a:t>
            </a:r>
            <a:r>
              <a:rPr lang="en-US" altLang="ko-KR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불러올 수 있습니다</a:t>
            </a:r>
            <a:endParaRPr lang="en-US" altLang="ko-KR" sz="20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3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Hub(2)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11" y="2991853"/>
            <a:ext cx="3817308" cy="3298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788" y="1568589"/>
            <a:ext cx="104968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허브에 가입하고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레포지토리를 생성해봅시다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push, pull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받기 위해서 레포지토리는 공개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(public)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생성합시다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8" y="2434109"/>
            <a:ext cx="303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Docker Hub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434109"/>
            <a:ext cx="303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레포지토리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생성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1853"/>
            <a:ext cx="5518287" cy="1459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57418"/>
            <a:ext cx="5518287" cy="16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839788" y="1298662"/>
            <a:ext cx="10474656" cy="2911596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해당 수동 배포 실습은 정답을 이야기 하는 것이 아니며</a:t>
            </a:r>
            <a:r>
              <a:rPr lang="en-US" altLang="ko-KR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다른 여러 방법이 존재합니다</a:t>
            </a:r>
            <a:endParaRPr lang="en-US" altLang="ko-KR" sz="28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 latinLnBrk="0">
              <a:buNone/>
            </a:pPr>
            <a:r>
              <a:rPr lang="ko-KR" altLang="en-US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본 </a:t>
            </a:r>
            <a:r>
              <a:rPr lang="ko-KR" altLang="en-US" sz="2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실습의 목적은 수동 배포의 </a:t>
            </a:r>
            <a:r>
              <a:rPr lang="ko-KR" altLang="en-US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방법을 자세히 알려주는 것보다는 흐름을 </a:t>
            </a:r>
            <a:r>
              <a:rPr lang="ko-KR" altLang="en-US" sz="2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알려주는 </a:t>
            </a:r>
            <a:r>
              <a:rPr lang="ko-KR" altLang="en-US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것에 집중하고 있습니다</a:t>
            </a:r>
            <a:endParaRPr lang="en-US" altLang="ko-KR" sz="2800" dirty="0" smtClean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 latinLnBrk="0">
              <a:buNone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또한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실습에서 보여준 파일 내용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8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옵션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생각없이 그대로 사용한다면 에러가 발생할 수도 있으니 유의하시길 바랍니다</a:t>
            </a:r>
            <a:endParaRPr kumimoji="0" lang="en-US" altLang="ko-KR" sz="28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2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Hub(3)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EC2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Login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미리 진행합시다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로컬 환경에서도 미리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로그인을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진행해 두시면 좋습니다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079631"/>
            <a:ext cx="10645478" cy="22809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39786" y="2375381"/>
            <a:ext cx="5256213" cy="919240"/>
            <a:chOff x="839786" y="3723540"/>
            <a:chExt cx="5256213" cy="91924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39786" y="421078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docker login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9788" y="372354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3.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Docker Hub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로그인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9788" y="3381751"/>
            <a:ext cx="1049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Username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Password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Hub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가입했던 계정과 비밀번호를 입력합니다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0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 </a:t>
            </a:r>
            <a:r>
              <a:rPr lang="ko-KR" altLang="en-US" dirty="0" smtClean="0"/>
              <a:t>배포 준비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37" y="2276475"/>
            <a:ext cx="4676757" cy="4043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Backend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배포를 위해 프로젝트 빌드를 먼저 진행합니다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789" y="2384180"/>
            <a:ext cx="5256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&gt;&gt; IntelliJ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사용 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우측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gradle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탭에서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clean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후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진행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latinLnBrk="0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&gt;&gt;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터미널 상에서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</a:p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[Mac 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./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gradlew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clean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./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gradlew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진행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latinLnBrk="0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[Windows] ./gradlew.bat clean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./gradlew.bat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진행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788" y="5511325"/>
            <a:ext cx="46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Backend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프로젝트에 무엇인가 바뀐 내용이 있다면 반드시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clean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후 재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해주세요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 </a:t>
            </a:r>
            <a:r>
              <a:rPr lang="ko-KR" altLang="en-US" dirty="0"/>
              <a:t>배포 준비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788" y="1568589"/>
            <a:ext cx="10496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Dockerfile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작성하고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이미지를 빌드해봅시다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로컬 환경에서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image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빌드하려면 로컬 환경에도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 설치되어 있어야 합니다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로컬에서 반드시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Desktop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먼저 실행시켜주세요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733377"/>
            <a:ext cx="3501100" cy="3662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779" y="2733377"/>
            <a:ext cx="4490650" cy="3662880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 rot="5400000">
            <a:off x="4592578" y="4409069"/>
            <a:ext cx="1768510" cy="31149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파일 명령어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787" y="1568589"/>
            <a:ext cx="10814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Dockerfile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작성할 때 다양한 명령어를 사용해서 이미지를 빌드할 수 있습니다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간단하게 몇 가지 알아보고 갈까요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 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명령어 간의 차이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의미 등을 이해하시고 사용하시는 게 좋습니다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481328"/>
            <a:ext cx="3700314" cy="3908010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 rot="5400000">
            <a:off x="3919096" y="4433542"/>
            <a:ext cx="1768510" cy="2075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081638" y="2481328"/>
            <a:ext cx="6573094" cy="432000"/>
            <a:chOff x="5166702" y="2360429"/>
            <a:chExt cx="6573094" cy="4320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166702" y="2360429"/>
              <a:ext cx="1008000" cy="432000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FROM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206601" y="2360429"/>
              <a:ext cx="5533195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이미지를 가져옴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Java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기반 프로젝트를 빌드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실행하려면 당연히 필요하겠죠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81638" y="3350331"/>
            <a:ext cx="6808746" cy="432000"/>
            <a:chOff x="5166702" y="3221666"/>
            <a:chExt cx="6808746" cy="432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166702" y="3221666"/>
              <a:ext cx="1008000" cy="432000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ARG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06601" y="3221666"/>
              <a:ext cx="5768847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빌드 변수 설정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JAR_FILE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이라는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변수명에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build/libs 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안의 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.jar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파일을 할당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81638" y="4219334"/>
            <a:ext cx="6808746" cy="432000"/>
            <a:chOff x="5166702" y="4082903"/>
            <a:chExt cx="6808746" cy="43200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166702" y="4082903"/>
              <a:ext cx="1008000" cy="432000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COPY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206601" y="4082903"/>
              <a:ext cx="5768847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파일 복사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JAR_FILE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이라는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변수명의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파일을 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app.jar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로 가져옴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81638" y="5088337"/>
            <a:ext cx="6808746" cy="432000"/>
            <a:chOff x="5166702" y="4868663"/>
            <a:chExt cx="6808746" cy="4320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166702" y="4868663"/>
              <a:ext cx="1008000" cy="432000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EXPOSE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206601" y="4868663"/>
              <a:ext cx="5768847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포트 번호 노출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아무 기능은 없으나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명시적 코딩을 위해 작성함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1638" y="5957338"/>
            <a:ext cx="6808746" cy="432000"/>
            <a:chOff x="5166702" y="5836439"/>
            <a:chExt cx="6808746" cy="432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166702" y="5836439"/>
              <a:ext cx="1606238" cy="432000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ENTRYPOINT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400260" y="5836439"/>
              <a:ext cx="4575188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803430" y="5836439"/>
              <a:ext cx="4690365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프로젝트 파일 실행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9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 </a:t>
            </a:r>
            <a:r>
              <a:rPr lang="ko-KR" altLang="en-US" dirty="0"/>
              <a:t>배포 준비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788" y="1568589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빌드한 이미지를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하려면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이미지의 이름과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태그명을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다음과 같이 설정해야만 합니다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912725"/>
            <a:ext cx="9040487" cy="62873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9786" y="2276475"/>
            <a:ext cx="5256213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[docker hub </a:t>
            </a:r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]/[repository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]:[</a:t>
            </a:r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태그명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788" y="2816475"/>
            <a:ext cx="1049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dockerhubacc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myrepo:myimage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8" y="3687647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 빌드 진행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맨 뒤의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은 현재 디렉토리를 의미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즉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현재 디렉토리에 있는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dockerfile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빌드하라는 의미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788" y="5600072"/>
            <a:ext cx="1049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ex) docker build –t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dockerhubacc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myrepo:spring-deploy-test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.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9786" y="4395533"/>
            <a:ext cx="7761603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build –t [docker hub </a:t>
            </a:r>
            <a:r>
              <a:rPr lang="ko-KR" altLang="en-US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]/[repository</a:t>
            </a:r>
            <a:r>
              <a: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]:[</a:t>
            </a:r>
            <a:r>
              <a:rPr lang="ko-KR" altLang="en-US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태그명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r>
              <a: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9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 </a:t>
            </a:r>
            <a:r>
              <a:rPr lang="ko-KR" altLang="en-US" dirty="0"/>
              <a:t>배포 준비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9788" y="1579498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Docker Hub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image Push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하기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방금 빌드한 이미지 명 그대로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push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명령어를 통해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합니다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9786" y="2557576"/>
            <a:ext cx="7761603" cy="540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push [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hub </a:t>
            </a:r>
            <a:r>
              <a:rPr lang="ko-KR" altLang="en-US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]/[repository</a:t>
            </a:r>
            <a:r>
              <a: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]:[</a:t>
            </a:r>
            <a:r>
              <a:rPr lang="ko-KR" altLang="en-US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태그명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3276256"/>
            <a:ext cx="10260013" cy="30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 </a:t>
            </a:r>
            <a:r>
              <a:rPr lang="ko-KR" altLang="en-US" dirty="0"/>
              <a:t>배포 준비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9788" y="1579498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다음과 같이 정상적으로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Hub Repository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올라가 있음을 확인할 수 있습니다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9" y="2276475"/>
            <a:ext cx="10260012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Frontend </a:t>
            </a:r>
            <a:r>
              <a:rPr lang="ko-KR" altLang="en-US" dirty="0"/>
              <a:t>배포 준비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76476"/>
            <a:ext cx="4757144" cy="4094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8191" y="2404277"/>
            <a:ext cx="5011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&gt;&gt;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npm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run 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명령어를 통해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frontend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진행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※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단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script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따라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 생기는 디렉토리가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build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 아니라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dist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나 다른 이름의 폴더일 수도 있음을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유의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Frontend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배포를 위해 프로젝트 빌드를 진행합니다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7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Frontend </a:t>
            </a:r>
            <a:r>
              <a:rPr lang="ko-KR" altLang="en-US" dirty="0"/>
              <a:t>배포 준비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Frontend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Dockerfile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구성 파일을 작성합니다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그 후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Backend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때와 마찬가지로 이미지를 빌드한 후에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합니다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※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구성 파일은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default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설정 파일로 쓸 예정이며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EC2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설치 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해당 파일에 작성하셔도 됩니다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35" y="2684614"/>
            <a:ext cx="2934109" cy="37042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37" y="2684615"/>
            <a:ext cx="3408885" cy="3704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16" y="2684614"/>
            <a:ext cx="3558247" cy="37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43" y="4477104"/>
            <a:ext cx="4122057" cy="164711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37760" y="2404750"/>
            <a:ext cx="1905000" cy="1635848"/>
            <a:chOff x="1367644" y="2312988"/>
            <a:chExt cx="1905000" cy="1635848"/>
          </a:xfrm>
        </p:grpSpPr>
        <p:pic>
          <p:nvPicPr>
            <p:cNvPr id="5" name="Google Shape;41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77551" y="2312988"/>
              <a:ext cx="1485185" cy="1245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644" y="3558311"/>
              <a:ext cx="1905000" cy="39052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9788" y="1579533"/>
            <a:ext cx="956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는 러시아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개발자가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개발한 동시접속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처리에 특화된 웹 서버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프로그램으로 가벼우면서도 높은 성능을 제공한다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05" y="4477104"/>
            <a:ext cx="4181275" cy="16471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6788" y="2557646"/>
            <a:ext cx="6899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 역할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457200" indent="-457200" latinLnBrk="0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정적 파일을 처리하는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HTTP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서버로서의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역할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457200" indent="-457200" latinLnBrk="0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 서버에 요청을 보내는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리버스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프록시 역할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457200" indent="-457200" latinLnBrk="0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로드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밸런서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역할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 코딩에 앞서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12988"/>
            <a:ext cx="10503126" cy="38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&amp; SSL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다음으로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EC2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설치한 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Let’s Encrypt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방식으로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SSL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적용합니다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9787" y="2400736"/>
            <a:ext cx="5256213" cy="917718"/>
            <a:chOff x="839786" y="2384661"/>
            <a:chExt cx="5256213" cy="9177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39786" y="287037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apt-get install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nginx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1. Nginx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설치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9787" y="3811261"/>
            <a:ext cx="5256213" cy="919240"/>
            <a:chOff x="839786" y="3723540"/>
            <a:chExt cx="5256213" cy="91924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39786" y="421078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nginx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-v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788" y="372354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2.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설치 확인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39787" y="5223308"/>
            <a:ext cx="5256213" cy="919240"/>
            <a:chOff x="839786" y="3723540"/>
            <a:chExt cx="5256213" cy="9192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39786" y="421078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systemctl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stop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nginx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9788" y="3723540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3. Nginx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중지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8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&amp; SSL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Let’s Encrypt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설치 및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SSL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인증서 발급하기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9786" y="2217476"/>
            <a:ext cx="5256213" cy="917718"/>
            <a:chOff x="839786" y="2384661"/>
            <a:chExt cx="5256213" cy="9177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39786" y="287037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apt-get install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letsencrypt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4.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Let’s Encrypt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설치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9786" y="3697748"/>
            <a:ext cx="5256213" cy="919240"/>
            <a:chOff x="839786" y="3723540"/>
            <a:chExt cx="5256213" cy="91924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39786" y="4210780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letsencrypt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certonly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--standalone -d [</a:t>
              </a:r>
              <a:r>
                <a:rPr lang="ko-KR" altLang="en-US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도메인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]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787" y="3723540"/>
              <a:ext cx="3692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5.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인증서 적용 및 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</a:t>
              </a:r>
              <a:r>
                <a:rPr lang="en-US" altLang="ko-KR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pem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키 발급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77" y="1968699"/>
            <a:ext cx="4855017" cy="43269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0757" y="4802122"/>
            <a:ext cx="5275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해당 명령어 입력 후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이메일 입력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선택사항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서비스 이용 동의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</a:p>
          <a:p>
            <a:pPr latinLnBrk="0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정보 수집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선택사항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하고나면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Congratu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ation!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이라는 메시지와 함께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pem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키 발급이 완료된 것을 확인할  수 있습니다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&amp; SSL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Let’s Encrypt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설치 및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SSL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인증서 발급하기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9786" y="2217476"/>
            <a:ext cx="5256213" cy="917718"/>
            <a:chOff x="839786" y="2384661"/>
            <a:chExt cx="5256213" cy="9177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39786" y="287037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cd /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etc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/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letsencrypt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/live/[</a:t>
              </a:r>
              <a:r>
                <a:rPr lang="ko-KR" altLang="en-US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도메인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]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6.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발급 경로 확인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20757" y="3220802"/>
            <a:ext cx="5275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다음과 같이 키가 있음을 확인하면 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 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그냥 접속하면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Permission Denied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 나오므로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통해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계정으로 접속하여 해당 디렉토리에 들어가서 키가 발급되어 있음을 확인할 수 있다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699866"/>
            <a:ext cx="7902278" cy="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&amp; SSL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설정 파일을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작성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etc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/sites-available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이동한 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적절한 이름의 파일을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생성하고 다음과 같은 내용으로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설정 파일을 작성합니다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9786" y="2729942"/>
            <a:ext cx="5256213" cy="917718"/>
            <a:chOff x="839786" y="2384661"/>
            <a:chExt cx="5256213" cy="91771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39786" y="2870379"/>
              <a:ext cx="5256213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vim [</a:t>
              </a:r>
              <a:r>
                <a:rPr lang="ko-KR" altLang="en-US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파일명</a:t>
              </a:r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].</a:t>
              </a:r>
              <a:r>
                <a:rPr lang="en-US" altLang="ko-KR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conf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7. </a:t>
              </a:r>
              <a:r>
                <a:rPr lang="en-US" altLang="ko-KR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conf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파일 생성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0757" y="3762050"/>
            <a:ext cx="527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눌러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insert mode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진입한 후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내용을 입력한다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esc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누른 다음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wq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입력하여 저장하고 빠져나온다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75" y="2438401"/>
            <a:ext cx="5086519" cy="38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&amp; SSL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9786" y="2249334"/>
            <a:ext cx="9087985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ln -s 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/sites-available/[</a:t>
            </a:r>
            <a:r>
              <a: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파일명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].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conf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/sites-enabled/[</a:t>
            </a:r>
            <a:r>
              <a: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파일명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].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conf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8" y="1763616"/>
            <a:ext cx="303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파일 연동 및 테스트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9786" y="2871494"/>
            <a:ext cx="9087985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nginx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-t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757" y="3673735"/>
            <a:ext cx="527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테스트 결과 다음과 같이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ok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 나오면 됨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39787" y="5336958"/>
            <a:ext cx="4405454" cy="917718"/>
            <a:chOff x="839787" y="2384661"/>
            <a:chExt cx="4405454" cy="9177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39787" y="2870379"/>
              <a:ext cx="4405454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systemctl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restart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nginx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9. Nginx </a:t>
              </a:r>
              <a:r>
                <a:rPr lang="ko-KR" altLang="en-US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재시작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76429" y="5336958"/>
            <a:ext cx="4723372" cy="917718"/>
            <a:chOff x="839787" y="2384661"/>
            <a:chExt cx="4723372" cy="91771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839787" y="2870379"/>
              <a:ext cx="4723372" cy="432000"/>
            </a:xfrm>
            <a:prstGeom prst="roundRect">
              <a:avLst/>
            </a:prstGeom>
            <a:solidFill>
              <a:srgbClr val="F69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sudo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systemctl</a:t>
              </a:r>
              <a:r>
                <a:rPr lang="en-US" altLang="ko-KR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status </a:t>
              </a:r>
              <a:r>
                <a:rPr lang="en-US" altLang="ko-KR" dirty="0" err="1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nginx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9788" y="2384661"/>
              <a:ext cx="3038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10. Nginx </a:t>
              </a: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상태 확인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039320"/>
            <a:ext cx="1026001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및 컨테이너 실행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Hu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했던 이미지를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pull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받고 컨테이너를 실행해봅시다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173285"/>
            <a:ext cx="7868748" cy="17528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9788" y="2135982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pull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받기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9786" y="2536092"/>
            <a:ext cx="7761603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docker pull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[docker hub </a:t>
            </a:r>
            <a:r>
              <a:rPr lang="ko-KR" altLang="en-US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계정명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]/[repository</a:t>
            </a:r>
            <a:r>
              <a: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]:[</a:t>
            </a:r>
            <a:r>
              <a:rPr lang="ko-KR" altLang="en-US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태그명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788" y="5091472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Pull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받은 이미지 확인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6" y="5491582"/>
            <a:ext cx="7868750" cy="8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및 컨테이너 실행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9788" y="166370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컨테이너 실행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9786" y="2063819"/>
            <a:ext cx="9389436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docker run --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–d –p [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포트번호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]:[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포트번호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--name [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원하는 이름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[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ID]</a:t>
            </a:r>
            <a:endParaRPr lang="en-US" altLang="ko-KR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683409"/>
            <a:ext cx="6982799" cy="841848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>
          <a:xfrm rot="10800000">
            <a:off x="3446932" y="3785415"/>
            <a:ext cx="1768510" cy="31149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9786" y="4284505"/>
            <a:ext cx="9389436" cy="756000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docker run --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–d –p 3000:3000 --name react-deploy 8a45fd7dd8ff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sudo docker run --</a:t>
            </a: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–d –p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8080:8080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--name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spring-deploy 9f470d1303ee</a:t>
            </a:r>
            <a:endParaRPr lang="en-US" altLang="ko-KR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5300663"/>
            <a:ext cx="1026001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짜잔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58" y="2039815"/>
            <a:ext cx="9644272" cy="43810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배포한 도메인 주소로 들어가 봅시다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1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/>
          <p:cNvSpPr txBox="1">
            <a:spLocks/>
          </p:cNvSpPr>
          <p:nvPr/>
        </p:nvSpPr>
        <p:spPr>
          <a:xfrm>
            <a:off x="1019081" y="35964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수동 배포 실습하기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" name="텍스트 개체 틀 13"/>
          <p:cNvSpPr txBox="1">
            <a:spLocks/>
          </p:cNvSpPr>
          <p:nvPr/>
        </p:nvSpPr>
        <p:spPr>
          <a:xfrm>
            <a:off x="1118567" y="4912299"/>
            <a:ext cx="6203907" cy="40397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indent="0" defTabSz="914354">
              <a:spcBef>
                <a:spcPct val="20000"/>
              </a:spcBef>
              <a:buFont typeface="Arial" pitchFamily="34" charset="0"/>
              <a:buNone/>
              <a:defRPr kumimoji="0" sz="60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100" b="0" dirty="0"/>
              <a:t>2023.02.02  </a:t>
            </a:r>
            <a:r>
              <a:rPr lang="ko-KR" altLang="en-US" sz="1600" b="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대전 </a:t>
            </a:r>
            <a:r>
              <a:rPr lang="ko-KR" altLang="en-US" sz="1600" b="0" dirty="0" err="1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실습코치</a:t>
            </a:r>
            <a:r>
              <a:rPr lang="ko-KR" altLang="en-US" sz="1600" b="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박시원</a:t>
            </a:r>
            <a:endParaRPr lang="en-US" altLang="ko-KR" sz="1600" b="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 한 번 말씀드리지만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05" y="2312988"/>
            <a:ext cx="7240772" cy="3938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788" y="1568589"/>
            <a:ext cx="1049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설정 파일을 완전히 그대로 따라하는 것은 </a:t>
            </a:r>
            <a:r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권장하지 </a:t>
            </a:r>
            <a:r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않습니다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2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수동 배포 흐름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788" y="1568589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수동 배포도 여러 방법이 존재하지만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금일 우리가 실습해볼 방법은 다음과 같은 흐름으로 진행할 예정입니다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Google Shape;414;p16"/>
          <p:cNvSpPr/>
          <p:nvPr/>
        </p:nvSpPr>
        <p:spPr>
          <a:xfrm>
            <a:off x="5125639" y="2535758"/>
            <a:ext cx="3702326" cy="362244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4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218" y="2737444"/>
            <a:ext cx="820462" cy="83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7965" y="398698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2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9353" y="4648505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그룹 59"/>
          <p:cNvGrpSpPr/>
          <p:nvPr/>
        </p:nvGrpSpPr>
        <p:grpSpPr>
          <a:xfrm>
            <a:off x="6547441" y="3089021"/>
            <a:ext cx="1055782" cy="993291"/>
            <a:chOff x="4937837" y="3306693"/>
            <a:chExt cx="1055782" cy="993291"/>
          </a:xfrm>
        </p:grpSpPr>
        <p:pic>
          <p:nvPicPr>
            <p:cNvPr id="10" name="Google Shape;417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09619" y="361612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429;p16"/>
            <p:cNvSpPr/>
            <p:nvPr/>
          </p:nvSpPr>
          <p:spPr>
            <a:xfrm>
              <a:off x="5165619" y="3471984"/>
              <a:ext cx="828000" cy="828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" name="Google Shape;431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7837" y="3306693"/>
              <a:ext cx="455564" cy="38172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432;p16"/>
          <p:cNvCxnSpPr>
            <a:stCxn id="3" idx="2"/>
            <a:endCxn id="49" idx="0"/>
          </p:cNvCxnSpPr>
          <p:nvPr/>
        </p:nvCxnSpPr>
        <p:spPr>
          <a:xfrm>
            <a:off x="1968250" y="3610778"/>
            <a:ext cx="1" cy="10908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32" name="Google Shape;444;p16"/>
          <p:cNvCxnSpPr>
            <a:stCxn id="9" idx="3"/>
          </p:cNvCxnSpPr>
          <p:nvPr/>
        </p:nvCxnSpPr>
        <p:spPr>
          <a:xfrm>
            <a:off x="9187965" y="4346980"/>
            <a:ext cx="1000237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49" name="Google Shape;435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8282" y="4701609"/>
            <a:ext cx="879937" cy="73995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extBox 49"/>
          <p:cNvSpPr txBox="1"/>
          <p:nvPr/>
        </p:nvSpPr>
        <p:spPr>
          <a:xfrm>
            <a:off x="1206935" y="5514193"/>
            <a:ext cx="15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Human Jenkins</a:t>
            </a:r>
            <a:b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(Local)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7775" y="2701584"/>
            <a:ext cx="1140949" cy="909194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6551269" y="4434849"/>
            <a:ext cx="1055782" cy="993291"/>
            <a:chOff x="7692519" y="4058765"/>
            <a:chExt cx="1055782" cy="993291"/>
          </a:xfrm>
        </p:grpSpPr>
        <p:pic>
          <p:nvPicPr>
            <p:cNvPr id="47" name="Google Shape;421;p1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64301" y="4368056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429;p16"/>
            <p:cNvSpPr/>
            <p:nvPr/>
          </p:nvSpPr>
          <p:spPr>
            <a:xfrm>
              <a:off x="7920301" y="4224056"/>
              <a:ext cx="828000" cy="828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431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92519" y="4058765"/>
              <a:ext cx="455564" cy="38172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6" name="Google Shape;444;p16"/>
          <p:cNvCxnSpPr>
            <a:stCxn id="63" idx="1"/>
            <a:endCxn id="15" idx="3"/>
          </p:cNvCxnSpPr>
          <p:nvPr/>
        </p:nvCxnSpPr>
        <p:spPr>
          <a:xfrm flipH="1" flipV="1">
            <a:off x="6119353" y="5008505"/>
            <a:ext cx="6596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9" name="Google Shape;444;p16"/>
          <p:cNvCxnSpPr>
            <a:stCxn id="20" idx="2"/>
            <a:endCxn id="63" idx="0"/>
          </p:cNvCxnSpPr>
          <p:nvPr/>
        </p:nvCxnSpPr>
        <p:spPr>
          <a:xfrm>
            <a:off x="7189223" y="4082312"/>
            <a:ext cx="3828" cy="5178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4" name="Google Shape;432;p16"/>
          <p:cNvCxnSpPr>
            <a:stCxn id="7" idx="1"/>
            <a:endCxn id="3" idx="3"/>
          </p:cNvCxnSpPr>
          <p:nvPr/>
        </p:nvCxnSpPr>
        <p:spPr>
          <a:xfrm flipH="1">
            <a:off x="2538724" y="3156181"/>
            <a:ext cx="21294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grpSp>
        <p:nvGrpSpPr>
          <p:cNvPr id="87" name="그룹 86"/>
          <p:cNvGrpSpPr/>
          <p:nvPr/>
        </p:nvGrpSpPr>
        <p:grpSpPr>
          <a:xfrm>
            <a:off x="10268439" y="3872824"/>
            <a:ext cx="716626" cy="944051"/>
            <a:chOff x="10191185" y="4081255"/>
            <a:chExt cx="716626" cy="944051"/>
          </a:xfrm>
        </p:grpSpPr>
        <p:sp>
          <p:nvSpPr>
            <p:cNvPr id="77" name="TextBox 76"/>
            <p:cNvSpPr txBox="1"/>
            <p:nvPr/>
          </p:nvSpPr>
          <p:spPr>
            <a:xfrm>
              <a:off x="10191185" y="4686752"/>
              <a:ext cx="716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6129" y="4081255"/>
              <a:ext cx="566737" cy="566737"/>
            </a:xfrm>
            <a:prstGeom prst="rect">
              <a:avLst/>
            </a:prstGeom>
          </p:spPr>
        </p:pic>
      </p:grpSp>
      <p:sp>
        <p:nvSpPr>
          <p:cNvPr id="88" name="TextBox 87"/>
          <p:cNvSpPr txBox="1"/>
          <p:nvPr/>
        </p:nvSpPr>
        <p:spPr>
          <a:xfrm>
            <a:off x="2113947" y="4753678"/>
            <a:ext cx="157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Build Image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13947" y="4034867"/>
            <a:ext cx="157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Push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Image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16375" y="2621796"/>
            <a:ext cx="157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Pull Image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21826" y="2621796"/>
            <a:ext cx="197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4. Run Container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3" name="Google Shape;444;p16"/>
          <p:cNvCxnSpPr>
            <a:stCxn id="20" idx="3"/>
            <a:endCxn id="9" idx="1"/>
          </p:cNvCxnSpPr>
          <p:nvPr/>
        </p:nvCxnSpPr>
        <p:spPr>
          <a:xfrm>
            <a:off x="7603223" y="3668312"/>
            <a:ext cx="864742" cy="6786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2" name="Google Shape;444;p16"/>
          <p:cNvCxnSpPr>
            <a:stCxn id="63" idx="3"/>
            <a:endCxn id="9" idx="1"/>
          </p:cNvCxnSpPr>
          <p:nvPr/>
        </p:nvCxnSpPr>
        <p:spPr>
          <a:xfrm flipV="1">
            <a:off x="7607051" y="4346980"/>
            <a:ext cx="860914" cy="6671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099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왜 쓸까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88" y="1568589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당신의 개발 환경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동료의 개발 환경과 정말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100%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같다고 보장할 수 있습니까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사각형: 둥근 모서리 26"/>
          <p:cNvSpPr/>
          <p:nvPr/>
        </p:nvSpPr>
        <p:spPr>
          <a:xfrm>
            <a:off x="839788" y="3951291"/>
            <a:ext cx="10539267" cy="2423260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7997" y="4081659"/>
            <a:ext cx="10033744" cy="2169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만약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도커를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사용하지 않는다면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...?</a:t>
            </a:r>
          </a:p>
          <a:p>
            <a:pPr marL="285750" lvl="0" indent="-285750" latinLnBrk="0">
              <a:lnSpc>
                <a:spcPct val="150000"/>
              </a:lnSpc>
              <a:buClr>
                <a:srgbClr val="F69E47"/>
              </a:buClr>
              <a:buFontTx/>
              <a:buChar char="-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직접 실행 환경을 설치해야 합니다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그러나</a:t>
            </a: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때로는 해당 환경에서 직접 실행 환경을 설치하는 것이 물리적으로 불가능할 수도 있습니다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설치할 여유 공간이 없음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운영체제에 맞지 않음 등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285750" lvl="0" indent="-285750" latinLnBrk="0">
              <a:lnSpc>
                <a:spcPct val="150000"/>
              </a:lnSpc>
              <a:buClr>
                <a:srgbClr val="F69E47"/>
              </a:buClr>
              <a:buFontTx/>
              <a:buChar char="-"/>
              <a:defRPr/>
            </a:pP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라는 사람의 컴퓨터에서는 실행이 되었던 프로젝트가 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라는 사람의 컴퓨터에서는 실행이 되지 않을 수도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에러를 발생시킬 수도</a:t>
            </a: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있음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실행 가능함을 보장할 수 없음</a:t>
            </a:r>
            <a:endParaRPr lang="en-US" altLang="ko-KR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66975" y="2415588"/>
            <a:ext cx="2042431" cy="1328263"/>
            <a:chOff x="950601" y="2415588"/>
            <a:chExt cx="2042431" cy="1328263"/>
          </a:xfrm>
        </p:grpSpPr>
        <p:pic>
          <p:nvPicPr>
            <p:cNvPr id="6" name="Google Shape;431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67644" y="2483915"/>
              <a:ext cx="1625388" cy="125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/>
          </p:nvSpPr>
          <p:spPr>
            <a:xfrm rot="1800000">
              <a:off x="2202725" y="2415588"/>
              <a:ext cx="701749" cy="542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 smtClean="0">
                  <a:solidFill>
                    <a:srgbClr val="FF0000"/>
                  </a:solidFill>
                  <a:ea typeface="삼성긴고딕 Medium" panose="020B0600000101010101" pitchFamily="50" charset="-127"/>
                </a:rPr>
                <a:t>?</a:t>
              </a:r>
              <a:endParaRPr lang="ko-KR" altLang="en-US" sz="6000" b="1" dirty="0">
                <a:solidFill>
                  <a:srgbClr val="FF0000"/>
                </a:solidFill>
                <a:ea typeface="삼성긴고딕 Medium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950601" y="2439219"/>
              <a:ext cx="701749" cy="542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 smtClean="0">
                  <a:solidFill>
                    <a:srgbClr val="FF0000"/>
                  </a:solidFill>
                  <a:ea typeface="삼성긴고딕 Medium" panose="020B0600000101010101" pitchFamily="50" charset="-127"/>
                </a:rPr>
                <a:t>?</a:t>
              </a:r>
              <a:endParaRPr lang="ko-KR" altLang="en-US" sz="6000" b="1" dirty="0">
                <a:solidFill>
                  <a:srgbClr val="FF0000"/>
                </a:solidFill>
                <a:ea typeface="삼성긴고딕 Medium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기본 명령어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9787" y="3422179"/>
            <a:ext cx="1800000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build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88" y="1568589"/>
            <a:ext cx="1049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도커의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가장 기본적인 명령어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해당 명령어만으로 모든 것이 동작하는 것이 아니며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다양한 옵션을 추가해서 사용해야함을 유의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9788" y="5280403"/>
            <a:ext cx="1800000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 images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787" y="2384661"/>
            <a:ext cx="10877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build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이미지를 빌드할 때 사용하는 명령어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–t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옵션을 사용해 태그를 붙여서 이미지를 생성할 수 있음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 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 붙이는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은 현재 디렉토리를 의미하며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현재 디렉토리의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dockerfile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을 빌드하라는 의미임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7" y="3853963"/>
            <a:ext cx="108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build –t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myimage:latest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787" y="4572517"/>
            <a:ext cx="1087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images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빌드한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이미지들을 확인할 수 있는 명령어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이미지들의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태그명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ID,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생성 시간 등을 확인할 수 있음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787" y="5712032"/>
            <a:ext cx="108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images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2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기본 명령어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9787" y="2631907"/>
            <a:ext cx="1800000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run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9788" y="5224160"/>
            <a:ext cx="1800000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ps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787" y="1616244"/>
            <a:ext cx="10877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run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빌드한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파일을 컨테이너화하여 실행시킬 때 사용하는 명령어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다양한 옵션을 적용할 수 있음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가장 대표적으로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포트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), a/d(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모드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), name(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이름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),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정지 시 제거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등이 있음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7" y="3069655"/>
            <a:ext cx="1087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run --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-d -p 3000:3000 --name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mycontainer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7defa88cdeb</a:t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7defa88cdeb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라는 아이디를 가진 이미지를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mycontainer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라는 이름으로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detached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모드로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3000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 포트와 연결하여 실행시키되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컨테이너를 중지시키면 컨테이너를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삭제시켜주세요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787" y="4506014"/>
            <a:ext cx="1087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컨테이너들에 대한 정보를 확인할 수 있는 명령어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787" y="5666420"/>
            <a:ext cx="108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실행 중인 컨테이너 전부 확인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),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–a(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정지된 컨테이너까지 전부 확인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6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기본 명령어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9787" y="2639482"/>
            <a:ext cx="1800000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stop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787" y="1876902"/>
            <a:ext cx="1087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stop</a:t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실행 중인 컨테이너를 중지시킬 수 있는 명령어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stop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 컨테이너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ID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작성하면 됨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7" y="3077230"/>
            <a:ext cx="108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stop 123abe458cf6b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9787" y="4646890"/>
            <a:ext cx="1800000" cy="432000"/>
          </a:xfrm>
          <a:prstGeom prst="roundRect">
            <a:avLst/>
          </a:prstGeom>
          <a:solidFill>
            <a:srgbClr val="F69E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rmi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787" y="3939004"/>
            <a:ext cx="1087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빌드한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이미지들을 삭제할 수 있는 명령어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rmi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 이미지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ID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작성하면 됨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87" y="5084638"/>
            <a:ext cx="108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docker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rmi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7defa88cdeb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7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1780</Words>
  <Application>Microsoft Office PowerPoint</Application>
  <PresentationFormat>와이드스크린</PresentationFormat>
  <Paragraphs>278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Quattrocento Sans</vt:lpstr>
      <vt:lpstr>Malgun Gothic</vt:lpstr>
      <vt:lpstr>Malgun Gothic</vt:lpstr>
      <vt:lpstr>삼성긴고딕 Medium</vt:lpstr>
      <vt:lpstr>삼성긴고딕OTF Light</vt:lpstr>
      <vt:lpstr>삼성긴고딕OTF Medium</vt:lpstr>
      <vt:lpstr>삼성긴고딕OTF Regular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라이브 코딩에 앞서…</vt:lpstr>
      <vt:lpstr>다시 한 번 말씀드리지만</vt:lpstr>
      <vt:lpstr>수동 배포 흐름</vt:lpstr>
      <vt:lpstr>도커, 왜 쓸까?</vt:lpstr>
      <vt:lpstr>도커 기본 명령어(1)</vt:lpstr>
      <vt:lpstr>도커 기본 명령어(2)</vt:lpstr>
      <vt:lpstr>도커 기본 명령어(3)</vt:lpstr>
      <vt:lpstr>EC2 환경 설정 – Docker 설치(1)</vt:lpstr>
      <vt:lpstr>Docker 설치(2)</vt:lpstr>
      <vt:lpstr>EC2 환경 설정 – MySQL 설치(1)</vt:lpstr>
      <vt:lpstr>MySQL 설치(2)</vt:lpstr>
      <vt:lpstr>MySQL 설치(3)</vt:lpstr>
      <vt:lpstr>MySQL 설치(4)</vt:lpstr>
      <vt:lpstr>MySQL 설치(5)</vt:lpstr>
      <vt:lpstr>MySQL 설치(6)</vt:lpstr>
      <vt:lpstr>사전 준비 – Docker Hub(1)</vt:lpstr>
      <vt:lpstr>Docker Hub(2)</vt:lpstr>
      <vt:lpstr>Docker Hub(3)</vt:lpstr>
      <vt:lpstr>Backend 배포 준비(1)</vt:lpstr>
      <vt:lpstr>Backend 배포 준비(2)</vt:lpstr>
      <vt:lpstr>※ 도커 파일 명령어</vt:lpstr>
      <vt:lpstr>Backend 배포 준비(3)</vt:lpstr>
      <vt:lpstr>Backend 배포 준비(4)</vt:lpstr>
      <vt:lpstr>Backend 배포 준비(5)</vt:lpstr>
      <vt:lpstr>Frontend 배포 준비(1)</vt:lpstr>
      <vt:lpstr>Frontend 배포 준비(2)</vt:lpstr>
      <vt:lpstr>Nginx란 무엇인가?</vt:lpstr>
      <vt:lpstr>Nginx &amp; SSL 설정(1)</vt:lpstr>
      <vt:lpstr>Nginx &amp; SSL 설정(2)</vt:lpstr>
      <vt:lpstr>Nginx &amp; SSL 설정(3)</vt:lpstr>
      <vt:lpstr>Nginx &amp; SSL 설정(4)</vt:lpstr>
      <vt:lpstr>Nginx &amp; SSL 설정(5)</vt:lpstr>
      <vt:lpstr>이미지 pull 및 컨테이너 실행(1)</vt:lpstr>
      <vt:lpstr>이미지 pull 및 컨테이너 실행(2)</vt:lpstr>
      <vt:lpstr>짜잔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1267</cp:revision>
  <dcterms:created xsi:type="dcterms:W3CDTF">2020-12-09T04:38:54Z</dcterms:created>
  <dcterms:modified xsi:type="dcterms:W3CDTF">2023-02-01T23:45:55Z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