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404" r:id="rId3"/>
    <p:sldId id="376" r:id="rId4"/>
    <p:sldId id="405" r:id="rId5"/>
    <p:sldId id="359" r:id="rId6"/>
    <p:sldId id="384" r:id="rId7"/>
    <p:sldId id="385" r:id="rId8"/>
    <p:sldId id="386" r:id="rId9"/>
    <p:sldId id="387" r:id="rId10"/>
    <p:sldId id="389" r:id="rId11"/>
    <p:sldId id="390" r:id="rId12"/>
    <p:sldId id="391" r:id="rId13"/>
    <p:sldId id="392" r:id="rId14"/>
    <p:sldId id="393" r:id="rId15"/>
    <p:sldId id="406" r:id="rId16"/>
    <p:sldId id="394" r:id="rId17"/>
    <p:sldId id="395" r:id="rId18"/>
    <p:sldId id="396" r:id="rId19"/>
    <p:sldId id="397" r:id="rId20"/>
    <p:sldId id="398" r:id="rId21"/>
    <p:sldId id="399" r:id="rId22"/>
    <p:sldId id="400" r:id="rId23"/>
    <p:sldId id="401" r:id="rId24"/>
    <p:sldId id="402" r:id="rId25"/>
    <p:sldId id="407" r:id="rId26"/>
    <p:sldId id="379" r:id="rId27"/>
    <p:sldId id="380" r:id="rId28"/>
    <p:sldId id="381" r:id="rId29"/>
    <p:sldId id="382" r:id="rId30"/>
    <p:sldId id="408" r:id="rId31"/>
    <p:sldId id="409" r:id="rId32"/>
    <p:sldId id="378" r:id="rId33"/>
    <p:sldId id="410" r:id="rId34"/>
    <p:sldId id="411" r:id="rId35"/>
    <p:sldId id="415" r:id="rId36"/>
    <p:sldId id="413" r:id="rId37"/>
    <p:sldId id="412" r:id="rId38"/>
    <p:sldId id="414" r:id="rId39"/>
    <p:sldId id="403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34" userDrawn="1">
          <p15:clr>
            <a:srgbClr val="A4A3A4"/>
          </p15:clr>
        </p15:guide>
        <p15:guide id="2" pos="529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pos="211" userDrawn="1">
          <p15:clr>
            <a:srgbClr val="A4A3A4"/>
          </p15:clr>
        </p15:guide>
        <p15:guide id="6" orient="horz" pos="1525" userDrawn="1">
          <p15:clr>
            <a:srgbClr val="A4A3A4"/>
          </p15:clr>
        </p15:guide>
        <p15:guide id="7" orient="horz" pos="2954" userDrawn="1">
          <p15:clr>
            <a:srgbClr val="A4A3A4"/>
          </p15:clr>
        </p15:guide>
        <p15:guide id="8" orient="horz" pos="33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00D"/>
    <a:srgbClr val="F69E47"/>
    <a:srgbClr val="2DCDE3"/>
    <a:srgbClr val="BCEFFD"/>
    <a:srgbClr val="E89898"/>
    <a:srgbClr val="FEAC40"/>
    <a:srgbClr val="000667"/>
    <a:srgbClr val="FA5454"/>
    <a:srgbClr val="84C2EA"/>
    <a:srgbClr val="5DC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2" autoAdjust="0"/>
    <p:restoredTop sz="74595" autoAdjust="0"/>
  </p:normalViewPr>
  <p:slideViewPr>
    <p:cSldViewPr snapToGrid="0" showGuides="1">
      <p:cViewPr varScale="1">
        <p:scale>
          <a:sx n="65" d="100"/>
          <a:sy n="65" d="100"/>
        </p:scale>
        <p:origin x="1325" y="53"/>
      </p:cViewPr>
      <p:guideLst>
        <p:guide orient="horz" pos="1434"/>
        <p:guide pos="529"/>
        <p:guide pos="3840"/>
        <p:guide pos="7469"/>
        <p:guide pos="211"/>
        <p:guide orient="horz" pos="1525"/>
        <p:guide orient="horz" pos="2954"/>
        <p:guide orient="horz" pos="33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AEEDD-4ABF-4307-A208-F75625B4F154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CB76D-8964-4DE6-8474-615AE0309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762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MM </a:t>
            </a:r>
            <a:r>
              <a:rPr lang="ko-KR" altLang="en-US" dirty="0"/>
              <a:t>연동을 왜 </a:t>
            </a:r>
            <a:r>
              <a:rPr lang="ko-KR" altLang="en-US" dirty="0" err="1"/>
              <a:t>해야할까</a:t>
            </a:r>
            <a:r>
              <a:rPr lang="en-US" altLang="ko-KR" dirty="0"/>
              <a:t>? </a:t>
            </a:r>
            <a:r>
              <a:rPr lang="ko-KR" altLang="en-US" dirty="0" err="1" smtClean="0"/>
              <a:t>편리하니까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싸피</a:t>
            </a:r>
            <a:r>
              <a:rPr lang="ko-KR" altLang="en-US" dirty="0" smtClean="0"/>
              <a:t> 프로젝트를 진행할 때</a:t>
            </a:r>
            <a:r>
              <a:rPr lang="en-US" altLang="ko-KR" dirty="0" smtClean="0"/>
              <a:t>, MM</a:t>
            </a:r>
            <a:r>
              <a:rPr lang="ko-KR" altLang="en-US" dirty="0" smtClean="0"/>
              <a:t>과 연동을 해 두시면 많은 부분에서 번거로운 일을 줄일 수 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먼저 깃을 예시로 들어볼까요</a:t>
            </a:r>
            <a:r>
              <a:rPr lang="en-US" altLang="ko-KR" dirty="0"/>
              <a:t>? </a:t>
            </a:r>
            <a:r>
              <a:rPr lang="ko-KR" altLang="en-US" dirty="0"/>
              <a:t>여러분이 팀에서 </a:t>
            </a:r>
            <a:r>
              <a:rPr lang="ko-KR" altLang="en-US" dirty="0" err="1"/>
              <a:t>싸피깃</a:t>
            </a:r>
            <a:r>
              <a:rPr lang="ko-KR" altLang="en-US" dirty="0"/>
              <a:t> 담당자입니다</a:t>
            </a:r>
            <a:r>
              <a:rPr lang="en-US" altLang="ko-KR" dirty="0"/>
              <a:t>. </a:t>
            </a:r>
            <a:r>
              <a:rPr lang="ko-KR" altLang="en-US" dirty="0"/>
              <a:t>팀원들</a:t>
            </a:r>
            <a:r>
              <a:rPr lang="en-US" altLang="ko-KR" dirty="0"/>
              <a:t> 1</a:t>
            </a:r>
            <a:r>
              <a:rPr lang="ko-KR" altLang="en-US" dirty="0"/>
              <a:t>일 </a:t>
            </a:r>
            <a:r>
              <a:rPr lang="en-US" altLang="ko-KR" dirty="0"/>
              <a:t>1</a:t>
            </a:r>
            <a:r>
              <a:rPr lang="ko-KR" altLang="en-US" dirty="0" err="1"/>
              <a:t>커밋</a:t>
            </a:r>
            <a:r>
              <a:rPr lang="en-US" altLang="ko-KR" dirty="0"/>
              <a:t>, </a:t>
            </a:r>
            <a:r>
              <a:rPr lang="ko-KR" altLang="en-US" dirty="0" err="1"/>
              <a:t>커밋이</a:t>
            </a:r>
            <a:r>
              <a:rPr lang="ko-KR" altLang="en-US" dirty="0"/>
              <a:t> 이상하지는 </a:t>
            </a:r>
            <a:r>
              <a:rPr lang="ko-KR" altLang="en-US" dirty="0" err="1"/>
              <a:t>않은지</a:t>
            </a:r>
            <a:r>
              <a:rPr lang="en-US" altLang="ko-KR" dirty="0"/>
              <a:t> </a:t>
            </a:r>
            <a:r>
              <a:rPr lang="ko-KR" altLang="en-US" dirty="0"/>
              <a:t>주기적으로 </a:t>
            </a:r>
            <a:r>
              <a:rPr lang="ko-KR" altLang="en-US" dirty="0" err="1"/>
              <a:t>체크해야겠죠</a:t>
            </a:r>
            <a:r>
              <a:rPr lang="en-US" altLang="ko-KR" dirty="0"/>
              <a:t>? </a:t>
            </a:r>
            <a:r>
              <a:rPr lang="ko-KR" altLang="en-US" dirty="0"/>
              <a:t>어떻게 할까요</a:t>
            </a:r>
            <a:r>
              <a:rPr lang="en-US" altLang="ko-KR" dirty="0"/>
              <a:t>, 1</a:t>
            </a:r>
            <a:r>
              <a:rPr lang="ko-KR" altLang="en-US" dirty="0"/>
              <a:t>시간마다 한 번씩 홈페이지 들어가서 </a:t>
            </a:r>
            <a:r>
              <a:rPr lang="ko-KR" altLang="en-US" dirty="0" err="1"/>
              <a:t>커밋을</a:t>
            </a:r>
            <a:r>
              <a:rPr lang="ko-KR" altLang="en-US" dirty="0"/>
              <a:t> 확인할까요</a:t>
            </a:r>
            <a:r>
              <a:rPr lang="en-US" altLang="ko-KR" dirty="0"/>
              <a:t>? </a:t>
            </a:r>
            <a:r>
              <a:rPr lang="ko-KR" altLang="en-US" dirty="0"/>
              <a:t>아니면 </a:t>
            </a:r>
            <a:r>
              <a:rPr lang="ko-KR" altLang="en-US" dirty="0" err="1"/>
              <a:t>커밋</a:t>
            </a:r>
            <a:r>
              <a:rPr lang="ko-KR" altLang="en-US" dirty="0"/>
              <a:t> </a:t>
            </a:r>
            <a:r>
              <a:rPr lang="ko-KR" altLang="en-US" dirty="0" err="1"/>
              <a:t>할때마다</a:t>
            </a:r>
            <a:r>
              <a:rPr lang="ko-KR" altLang="en-US" dirty="0"/>
              <a:t> 연락하기와 같은 규칙을 만들까요</a:t>
            </a:r>
            <a:r>
              <a:rPr lang="en-US" altLang="ko-KR" dirty="0"/>
              <a:t>? </a:t>
            </a:r>
            <a:r>
              <a:rPr lang="ko-KR" altLang="en-US" dirty="0" err="1"/>
              <a:t>깃랩과</a:t>
            </a:r>
            <a:r>
              <a:rPr lang="ko-KR" altLang="en-US" dirty="0"/>
              <a:t> </a:t>
            </a:r>
            <a:r>
              <a:rPr lang="en-US" altLang="ko-KR" dirty="0"/>
              <a:t>MM</a:t>
            </a:r>
            <a:r>
              <a:rPr lang="ko-KR" altLang="en-US" dirty="0"/>
              <a:t>을 연동해두면 </a:t>
            </a:r>
            <a:r>
              <a:rPr lang="ko-KR" altLang="en-US" dirty="0" err="1"/>
              <a:t>커밋이</a:t>
            </a:r>
            <a:r>
              <a:rPr lang="ko-KR" altLang="en-US" dirty="0"/>
              <a:t> 발생할 때마다 자동으로 </a:t>
            </a:r>
            <a:r>
              <a:rPr lang="en-US" altLang="ko-KR" dirty="0"/>
              <a:t>MM </a:t>
            </a:r>
            <a:r>
              <a:rPr lang="ko-KR" altLang="en-US" dirty="0"/>
              <a:t>채팅으로 알려줍니다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지라는 어떨까요</a:t>
            </a:r>
            <a:r>
              <a:rPr lang="en-US" altLang="ko-KR" dirty="0"/>
              <a:t>? </a:t>
            </a:r>
            <a:r>
              <a:rPr lang="ko-KR" altLang="en-US" dirty="0"/>
              <a:t>여러분이 지라 </a:t>
            </a:r>
            <a:r>
              <a:rPr lang="ko-KR" altLang="en-US" dirty="0" err="1"/>
              <a:t>담당자에요</a:t>
            </a:r>
            <a:r>
              <a:rPr lang="en-US" altLang="ko-KR" dirty="0"/>
              <a:t>, </a:t>
            </a:r>
            <a:r>
              <a:rPr lang="ko-KR" altLang="en-US" dirty="0"/>
              <a:t>매일 이슈를 관리하며 팀원들이 </a:t>
            </a:r>
            <a:r>
              <a:rPr lang="ko-KR" altLang="en-US" dirty="0" err="1" smtClean="0"/>
              <a:t>지라이슈를</a:t>
            </a:r>
            <a:r>
              <a:rPr lang="ko-KR" altLang="en-US" dirty="0" smtClean="0"/>
              <a:t> </a:t>
            </a:r>
            <a:r>
              <a:rPr lang="ko-KR" altLang="en-US" dirty="0"/>
              <a:t>잘 </a:t>
            </a:r>
            <a:r>
              <a:rPr lang="ko-KR" altLang="en-US" dirty="0" err="1" smtClean="0"/>
              <a:t>옮겼</a:t>
            </a:r>
            <a:r>
              <a:rPr lang="ko-KR" altLang="en-US" dirty="0" err="1" smtClean="0"/>
              <a:t>는</a:t>
            </a:r>
            <a:r>
              <a:rPr lang="ko-KR" altLang="en-US" dirty="0" smtClean="0"/>
              <a:t> </a:t>
            </a:r>
            <a:r>
              <a:rPr lang="ko-KR" altLang="en-US" dirty="0"/>
              <a:t>지 체크해야 합니다</a:t>
            </a:r>
            <a:r>
              <a:rPr lang="en-US" altLang="ko-KR" dirty="0"/>
              <a:t>. </a:t>
            </a:r>
            <a:r>
              <a:rPr lang="ko-KR" altLang="en-US" dirty="0"/>
              <a:t>주기적으로 지라 홈페이지 들어가서 확인할까요</a:t>
            </a:r>
            <a:r>
              <a:rPr lang="en-US" altLang="ko-KR" dirty="0"/>
              <a:t>? MM</a:t>
            </a:r>
            <a:r>
              <a:rPr lang="ko-KR" altLang="en-US" dirty="0"/>
              <a:t>과 연동하면 지라의 이슈들에 변동사항이 있을 때마다 자동으로 메시지로 알려주게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깃랩과</a:t>
            </a:r>
            <a:r>
              <a:rPr lang="ko-KR" altLang="en-US" dirty="0"/>
              <a:t> 지라도 연결이 가능한 것을 아시나요</a:t>
            </a:r>
            <a:r>
              <a:rPr lang="en-US" altLang="ko-KR" dirty="0"/>
              <a:t>? </a:t>
            </a:r>
            <a:r>
              <a:rPr lang="ko-KR" altLang="en-US" dirty="0"/>
              <a:t>이 부분은 스마트 </a:t>
            </a:r>
            <a:r>
              <a:rPr lang="ko-KR" altLang="en-US" dirty="0" err="1"/>
              <a:t>커밋이라고</a:t>
            </a:r>
            <a:r>
              <a:rPr lang="ko-KR" altLang="en-US" dirty="0"/>
              <a:t> 해서 </a:t>
            </a:r>
            <a:r>
              <a:rPr lang="ko-KR" altLang="en-US" dirty="0" err="1"/>
              <a:t>뒷</a:t>
            </a:r>
            <a:r>
              <a:rPr lang="ko-KR" altLang="en-US" dirty="0"/>
              <a:t> 부분에서 설명해드리겠습니다</a:t>
            </a:r>
            <a:r>
              <a:rPr lang="en-US" altLang="ko-KR" dirty="0"/>
              <a:t>, </a:t>
            </a:r>
            <a:r>
              <a:rPr lang="ko-KR" altLang="en-US" dirty="0"/>
              <a:t>간단하게만 말씀드리면 </a:t>
            </a:r>
            <a:r>
              <a:rPr lang="ko-KR" altLang="en-US" dirty="0" err="1"/>
              <a:t>커밋</a:t>
            </a:r>
            <a:r>
              <a:rPr lang="ko-KR" altLang="en-US" dirty="0"/>
              <a:t> 메시지로 지라 이슈상태를 변경할 수 있는 걸 말합니다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조금 더 나아가볼까요</a:t>
            </a:r>
            <a:r>
              <a:rPr lang="en-US" altLang="ko-KR" dirty="0"/>
              <a:t>? </a:t>
            </a:r>
            <a:r>
              <a:rPr lang="ko-KR" altLang="en-US" dirty="0"/>
              <a:t>벌써부터 배포 공부하시는 분들 있죠</a:t>
            </a:r>
            <a:r>
              <a:rPr lang="en-US" altLang="ko-KR" dirty="0"/>
              <a:t>, </a:t>
            </a:r>
            <a:r>
              <a:rPr lang="ko-KR" altLang="en-US" dirty="0"/>
              <a:t>자동배포를 한다고 하면 </a:t>
            </a:r>
            <a:r>
              <a:rPr lang="ko-KR" altLang="en-US" dirty="0" err="1"/>
              <a:t>젠킨스가</a:t>
            </a:r>
            <a:r>
              <a:rPr lang="ko-KR" altLang="en-US" dirty="0"/>
              <a:t> 빠질 수가 없는데</a:t>
            </a:r>
            <a:r>
              <a:rPr lang="en-US" altLang="ko-KR" dirty="0"/>
              <a:t>, </a:t>
            </a:r>
            <a:r>
              <a:rPr lang="ko-KR" altLang="en-US" dirty="0" err="1"/>
              <a:t>젠킨스와</a:t>
            </a:r>
            <a:r>
              <a:rPr lang="ko-KR" altLang="en-US" dirty="0"/>
              <a:t> </a:t>
            </a:r>
            <a:r>
              <a:rPr lang="en-US" altLang="ko-KR" dirty="0"/>
              <a:t>MM</a:t>
            </a:r>
            <a:r>
              <a:rPr lang="ko-KR" altLang="en-US" dirty="0"/>
              <a:t>도 연동이 가능합니다</a:t>
            </a:r>
            <a:r>
              <a:rPr lang="en-US" altLang="ko-KR" dirty="0"/>
              <a:t>. </a:t>
            </a:r>
            <a:r>
              <a:rPr lang="ko-KR" altLang="en-US" dirty="0"/>
              <a:t>자동배포를 </a:t>
            </a:r>
            <a:r>
              <a:rPr lang="ko-KR" altLang="en-US" dirty="0" err="1"/>
              <a:t>구축해두었는데</a:t>
            </a:r>
            <a:r>
              <a:rPr lang="en-US" altLang="ko-KR" dirty="0"/>
              <a:t>, </a:t>
            </a:r>
            <a:r>
              <a:rPr lang="ko-KR" altLang="en-US" dirty="0"/>
              <a:t>소스코드를 잘못 수정했거나</a:t>
            </a:r>
            <a:r>
              <a:rPr lang="en-US" altLang="ko-KR" dirty="0"/>
              <a:t>, </a:t>
            </a:r>
            <a:r>
              <a:rPr lang="ko-KR" altLang="en-US" dirty="0"/>
              <a:t>오류가 있어 배포가 실패할 경우가 생깁니다</a:t>
            </a:r>
            <a:r>
              <a:rPr lang="en-US" altLang="ko-KR" dirty="0"/>
              <a:t>. MM</a:t>
            </a:r>
            <a:r>
              <a:rPr lang="ko-KR" altLang="en-US" dirty="0"/>
              <a:t>과 </a:t>
            </a:r>
            <a:r>
              <a:rPr lang="ko-KR" altLang="en-US" dirty="0" err="1"/>
              <a:t>젠킨스를</a:t>
            </a:r>
            <a:r>
              <a:rPr lang="ko-KR" altLang="en-US" dirty="0"/>
              <a:t> 연결해두면</a:t>
            </a:r>
            <a:r>
              <a:rPr lang="en-US" altLang="ko-KR" dirty="0"/>
              <a:t>, </a:t>
            </a:r>
            <a:r>
              <a:rPr lang="ko-KR" altLang="en-US" dirty="0"/>
              <a:t>메시지로 배포가 성공 했는 지 실패 했는 지</a:t>
            </a:r>
            <a:r>
              <a:rPr lang="en-US" altLang="ko-KR" dirty="0"/>
              <a:t>, </a:t>
            </a:r>
            <a:r>
              <a:rPr lang="ko-KR" altLang="en-US" dirty="0"/>
              <a:t>그리고 오류 메시지 등을 확인할 수 있습니다</a:t>
            </a:r>
            <a:r>
              <a:rPr lang="en-US" altLang="ko-KR" dirty="0"/>
              <a:t>. </a:t>
            </a:r>
            <a:r>
              <a:rPr lang="ko-KR" altLang="en-US" dirty="0"/>
              <a:t>배포 담당자는 문제가 생겼을 때 바로바로 확인할 수 있겠죠</a:t>
            </a:r>
            <a:r>
              <a:rPr lang="en-US" altLang="ko-KR" dirty="0"/>
              <a:t>?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어떤 이벤트가 발생했을 때 확인이 필요한 상황에서</a:t>
            </a:r>
            <a:r>
              <a:rPr lang="en-US" altLang="ko-KR" dirty="0" smtClean="0"/>
              <a:t>, MM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연동해두는</a:t>
            </a:r>
            <a:r>
              <a:rPr lang="ko-KR" altLang="en-US" baseline="0" dirty="0" smtClean="0"/>
              <a:t> 건 많은 부분에서 도움이 됩니다</a:t>
            </a:r>
            <a:r>
              <a:rPr lang="en-US" altLang="ko-KR" baseline="0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9648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33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5265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5817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3749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3194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7217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4942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5424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5843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92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7101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5968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4365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32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3232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963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8315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8192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7986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2906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822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5651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0116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079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93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759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565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906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169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11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jpe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7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9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5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85" y="298376"/>
            <a:ext cx="1016944" cy="72078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74" r="20606" b="78917"/>
          <a:stretch/>
        </p:blipFill>
        <p:spPr>
          <a:xfrm>
            <a:off x="350585" y="4133851"/>
            <a:ext cx="3059642" cy="2724150"/>
          </a:xfrm>
          <a:prstGeom prst="rect">
            <a:avLst/>
          </a:prstGeom>
        </p:spPr>
      </p:pic>
      <p:pic>
        <p:nvPicPr>
          <p:cNvPr id="9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443996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8318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사용자 지정 레이아웃" preserve="1" userDrawn="1">
  <p:cSld name="7_사용자 지정 레이아웃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" y="0"/>
            <a:ext cx="3935759" cy="6858000"/>
          </a:xfrm>
          <a:prstGeom prst="rect">
            <a:avLst/>
          </a:prstGeom>
          <a:solidFill>
            <a:srgbClr val="F69E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6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8929" b="17664"/>
          <a:stretch/>
        </p:blipFill>
        <p:spPr>
          <a:xfrm>
            <a:off x="9008533" y="438647"/>
            <a:ext cx="1317496" cy="319636"/>
          </a:xfrm>
          <a:prstGeom prst="rect">
            <a:avLst/>
          </a:prstGeom>
        </p:spPr>
      </p:pic>
      <p:pic>
        <p:nvPicPr>
          <p:cNvPr id="7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2376919" y="5534025"/>
            <a:ext cx="1242582" cy="53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3;p7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oogle Shape;109;p2"/>
          <p:cNvGrpSpPr/>
          <p:nvPr userDrawn="1"/>
        </p:nvGrpSpPr>
        <p:grpSpPr>
          <a:xfrm>
            <a:off x="1823525" y="873732"/>
            <a:ext cx="10368475" cy="1120824"/>
            <a:chOff x="1367644" y="396259"/>
            <a:chExt cx="7776356" cy="944004"/>
          </a:xfrm>
        </p:grpSpPr>
        <p:sp>
          <p:nvSpPr>
            <p:cNvPr id="10" name="Google Shape;110;p2"/>
            <p:cNvSpPr/>
            <p:nvPr/>
          </p:nvSpPr>
          <p:spPr>
            <a:xfrm>
              <a:off x="1367644" y="396259"/>
              <a:ext cx="1764196" cy="9440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1" i="0" u="none" strike="noStrike" kern="0" cap="none" spc="0" normalizeH="0" baseline="0" noProof="0" dirty="0">
                <a:ln>
                  <a:noFill/>
                </a:ln>
                <a:solidFill>
                  <a:srgbClr val="538CD5"/>
                </a:solidFill>
                <a:effectLst/>
                <a:uLnTx/>
                <a:uFillTx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Malgun Gothic"/>
                <a:sym typeface="Malgun Gothic"/>
              </a:endParaRPr>
            </a:p>
          </p:txBody>
        </p:sp>
        <p:sp>
          <p:nvSpPr>
            <p:cNvPr id="11" name="Google Shape;111;p2"/>
            <p:cNvSpPr/>
            <p:nvPr/>
          </p:nvSpPr>
          <p:spPr>
            <a:xfrm>
              <a:off x="2951820" y="396259"/>
              <a:ext cx="6192180" cy="944004"/>
            </a:xfrm>
            <a:prstGeom prst="roundRect">
              <a:avLst>
                <a:gd name="adj" fmla="val 0"/>
              </a:avLst>
            </a:prstGeom>
            <a:solidFill>
              <a:srgbClr val="F69E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Malgun Gothic"/>
                <a:sym typeface="Malgun Gothic"/>
              </a:endParaRPr>
            </a:p>
          </p:txBody>
        </p:sp>
      </p:grpSp>
      <p:sp>
        <p:nvSpPr>
          <p:cNvPr id="13" name="텍스트 개체 틀 1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760" y="873730"/>
            <a:ext cx="8256240" cy="11208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 panose="020B0600000101010101" pitchFamily="34" charset="-127"/>
                <a:ea typeface="삼성긴고딕OTF Medium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74" r="20606" b="78917"/>
          <a:stretch/>
        </p:blipFill>
        <p:spPr>
          <a:xfrm>
            <a:off x="314325" y="5057775"/>
            <a:ext cx="20383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15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9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5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85" y="298376"/>
            <a:ext cx="1016944" cy="72078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74" r="20606" b="78917"/>
          <a:stretch/>
        </p:blipFill>
        <p:spPr>
          <a:xfrm>
            <a:off x="6874933" y="4133851"/>
            <a:ext cx="3059642" cy="2724150"/>
          </a:xfrm>
          <a:prstGeom prst="rect">
            <a:avLst/>
          </a:prstGeom>
        </p:spPr>
      </p:pic>
      <p:pic>
        <p:nvPicPr>
          <p:cNvPr id="9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968344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5340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>
  <p:cSld name="2_사용자 지정 레이아웃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F69E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28;p8"/>
          <p:cNvCxnSpPr/>
          <p:nvPr/>
        </p:nvCxnSpPr>
        <p:spPr>
          <a:xfrm rot="10800000" flipH="1">
            <a:off x="-19141" y="694685"/>
            <a:ext cx="1772308" cy="11180"/>
          </a:xfrm>
          <a:prstGeom prst="straightConnector1">
            <a:avLst/>
          </a:prstGeom>
          <a:noFill/>
          <a:ln w="38100" cap="flat" cmpd="sng">
            <a:solidFill>
              <a:srgbClr val="F69E4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8"/>
          <p:cNvSpPr txBox="1"/>
          <p:nvPr/>
        </p:nvSpPr>
        <p:spPr>
          <a:xfrm>
            <a:off x="995356" y="826857"/>
            <a:ext cx="757811" cy="16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1" dirty="0">
                <a:solidFill>
                  <a:srgbClr val="F69E47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Quattrocento Sans"/>
                <a:sym typeface="Quattrocento Sans"/>
              </a:rPr>
              <a:t>Chapter</a:t>
            </a:r>
            <a:endParaRPr sz="1051" dirty="0">
              <a:solidFill>
                <a:srgbClr val="F69E47"/>
              </a:solidFill>
              <a:latin typeface="삼성긴고딕OTF Regular" panose="020B0600000101010101" pitchFamily="34" charset="-127"/>
              <a:ea typeface="삼성긴고딕OTF Regular" panose="020B0600000101010101" pitchFamily="34" charset="-127"/>
              <a:cs typeface="Quattrocento Sans"/>
              <a:sym typeface="Quattrocento San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89" b="16707"/>
          <a:stretch/>
        </p:blipFill>
        <p:spPr>
          <a:xfrm>
            <a:off x="9008533" y="438647"/>
            <a:ext cx="1287992" cy="323353"/>
          </a:xfrm>
          <a:prstGeom prst="rect">
            <a:avLst/>
          </a:prstGeom>
        </p:spPr>
      </p:pic>
      <p:pic>
        <p:nvPicPr>
          <p:cNvPr id="9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9968344" y="4305301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74" r="20606" b="78917"/>
          <a:stretch/>
        </p:blipFill>
        <p:spPr>
          <a:xfrm>
            <a:off x="6874933" y="3657601"/>
            <a:ext cx="3059642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09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사용자 지정 레이아웃" preserve="1">
  <p:cSld name="10_사용자 지정 레이아웃"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3" y="0"/>
            <a:ext cx="3935759" cy="6858000"/>
          </a:xfrm>
          <a:prstGeom prst="rect">
            <a:avLst/>
          </a:prstGeom>
          <a:solidFill>
            <a:srgbClr val="F69E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6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74" r="20606" b="78917"/>
          <a:stretch/>
        </p:blipFill>
        <p:spPr>
          <a:xfrm>
            <a:off x="314325" y="5057775"/>
            <a:ext cx="2038350" cy="1800225"/>
          </a:xfrm>
          <a:prstGeom prst="rect">
            <a:avLst/>
          </a:prstGeom>
        </p:spPr>
      </p:pic>
      <p:pic>
        <p:nvPicPr>
          <p:cNvPr id="10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2376919" y="5534025"/>
            <a:ext cx="1242582" cy="53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2;p16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8515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구역 머리글" preserve="1">
  <p:cSld name="2_구역 머리글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893" y="702"/>
            <a:ext cx="12191107" cy="6857105"/>
            <a:chOff x="893" y="702"/>
            <a:chExt cx="12191107" cy="6857105"/>
          </a:xfrm>
        </p:grpSpPr>
        <p:pic>
          <p:nvPicPr>
            <p:cNvPr id="68" name="Google Shape;68;p1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93" y="702"/>
              <a:ext cx="12191107" cy="68571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그림 10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652" r="13118" b="78917"/>
            <a:stretch/>
          </p:blipFill>
          <p:spPr>
            <a:xfrm>
              <a:off x="7353300" y="157323"/>
              <a:ext cx="3714750" cy="1291655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652" r="45212" b="97200"/>
            <a:stretch/>
          </p:blipFill>
          <p:spPr>
            <a:xfrm>
              <a:off x="8610005" y="88810"/>
              <a:ext cx="421702" cy="171540"/>
            </a:xfrm>
            <a:prstGeom prst="rect">
              <a:avLst/>
            </a:prstGeom>
          </p:spPr>
        </p:pic>
      </p:grpSp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6532388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72" name="Google Shape;72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6469" b="21006"/>
          <a:stretch/>
        </p:blipFill>
        <p:spPr>
          <a:xfrm>
            <a:off x="10307053" y="1026837"/>
            <a:ext cx="1408697" cy="306663"/>
          </a:xfrm>
          <a:prstGeom prst="rect">
            <a:avLst/>
          </a:prstGeom>
        </p:spPr>
      </p:pic>
      <p:pic>
        <p:nvPicPr>
          <p:cNvPr id="16" name="Google Shape;50;p12"/>
          <p:cNvPicPr preferRelativeResize="0"/>
          <p:nvPr userDrawn="1"/>
        </p:nvPicPr>
        <p:blipFill rotWithShape="1">
          <a:blip r:embed="rId7">
            <a:alphaModFix/>
          </a:blip>
          <a:srcRect/>
          <a:stretch/>
        </p:blipFill>
        <p:spPr>
          <a:xfrm>
            <a:off x="7423280" y="441158"/>
            <a:ext cx="1207373" cy="49136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모서리가 둥근 직사각형 9"/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392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0E02C-68E1-4A8C-8C14-81B47282B09C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87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7" r:id="rId2"/>
    <p:sldLayoutId id="2147483713" r:id="rId3"/>
    <p:sldLayoutId id="2147483714" r:id="rId4"/>
    <p:sldLayoutId id="2147483715" r:id="rId5"/>
    <p:sldLayoutId id="2147483716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11" userDrawn="1">
          <p15:clr>
            <a:srgbClr val="F26B43"/>
          </p15:clr>
        </p15:guide>
        <p15:guide id="4" pos="74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sstif.com/jira/jira-smart-commit-51282248.html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15"/>
          <p:cNvSpPr txBox="1">
            <a:spLocks/>
          </p:cNvSpPr>
          <p:nvPr/>
        </p:nvSpPr>
        <p:spPr>
          <a:xfrm>
            <a:off x="1419131" y="2148601"/>
            <a:ext cx="8961002" cy="1280399"/>
          </a:xfrm>
          <a:prstGeom prst="rect">
            <a:avLst/>
          </a:prstGeom>
        </p:spPr>
        <p:txBody>
          <a:bodyPr anchor="ctr"/>
          <a:lstStyle>
            <a:lvl1pPr marL="342882" indent="-342882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0" lang="ko-KR" altLang="en-US" sz="6000" b="1" i="0" u="none" strike="noStrike" kern="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13" indent="-285737" algn="l" defTabSz="914354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en-US" sz="4800" b="1" i="0" u="none" strike="noStrike" kern="0" cap="none" spc="0" normalizeH="0" baseline="0" noProof="0" dirty="0" err="1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Gitlab</a:t>
            </a:r>
            <a:r>
              <a:rPr kumimoji="0" lang="en-US" altLang="en-US" sz="48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&amp; Jira</a:t>
            </a:r>
            <a:r>
              <a:rPr kumimoji="0" lang="en-US" altLang="en-US" sz="4800" b="1" i="0" u="none" strike="noStrike" kern="0" cap="none" spc="0" normalizeH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MM </a:t>
            </a:r>
            <a:r>
              <a:rPr lang="ko-KR" alt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연동</a:t>
            </a:r>
            <a:endParaRPr kumimoji="0" lang="en-US" altLang="en-US" sz="4800" b="1" i="0" u="none" strike="noStrike" kern="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" name="텍스트 개체 틀 13"/>
          <p:cNvSpPr txBox="1">
            <a:spLocks/>
          </p:cNvSpPr>
          <p:nvPr/>
        </p:nvSpPr>
        <p:spPr>
          <a:xfrm>
            <a:off x="1518617" y="3464499"/>
            <a:ext cx="4216436" cy="403976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indent="0" defTabSz="914354">
              <a:spcBef>
                <a:spcPct val="20000"/>
              </a:spcBef>
              <a:buFont typeface="Arial" pitchFamily="34" charset="0"/>
              <a:buNone/>
              <a:defRPr kumimoji="0" sz="60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삼성긴고딕OTF Medium"/>
                <a:ea typeface="삼성긴고딕OTF Medium"/>
                <a:cs typeface="Arial"/>
              </a:defRPr>
            </a:lvl1pPr>
            <a:lvl2pPr marL="742913" indent="-285737" defTabSz="914354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2942" indent="-228589" defTabSz="914354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120" indent="-228589" defTabSz="914354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298" indent="-228589" defTabSz="914354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474" indent="-228589" defTabSz="914354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652" indent="-228589" defTabSz="914354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8829" indent="-228589" defTabSz="914354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006" indent="-228589" defTabSz="914354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sz="2100" b="0" dirty="0"/>
              <a:t>2023.01.13 </a:t>
            </a:r>
            <a:endParaRPr lang="en-US" altLang="ko-KR" sz="2100" b="0" dirty="0" smtClean="0"/>
          </a:p>
          <a:p>
            <a:r>
              <a:rPr lang="ko-KR" altLang="en-US" sz="2100" b="0" dirty="0" err="1" smtClean="0"/>
              <a:t>부울경</a:t>
            </a:r>
            <a:r>
              <a:rPr lang="ko-KR" altLang="en-US" sz="2100" b="0" dirty="0" smtClean="0"/>
              <a:t> </a:t>
            </a:r>
            <a:r>
              <a:rPr lang="ko-KR" altLang="en-US" sz="2100" b="0" dirty="0" err="1" smtClean="0"/>
              <a:t>실습코치</a:t>
            </a:r>
            <a:r>
              <a:rPr lang="ko-KR" altLang="en-US" sz="2100" b="0" dirty="0" smtClean="0"/>
              <a:t> </a:t>
            </a:r>
            <a:r>
              <a:rPr lang="ko-KR" altLang="en-US" sz="2100" b="0" dirty="0" err="1"/>
              <a:t>한진성</a:t>
            </a:r>
            <a:endParaRPr lang="en-US" altLang="ko-KR" sz="2100" b="0" dirty="0"/>
          </a:p>
        </p:txBody>
      </p:sp>
    </p:spTree>
    <p:extLst>
      <p:ext uri="{BB962C8B-B14F-4D97-AF65-F5344CB8AC3E}">
        <p14:creationId xmlns:p14="http://schemas.microsoft.com/office/powerpoint/2010/main" val="294037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Gitlab</a:t>
            </a:r>
            <a:r>
              <a:rPr lang="en-US" altLang="ko-KR" dirty="0"/>
              <a:t>, MM </a:t>
            </a:r>
            <a:r>
              <a:rPr lang="ko-KR" altLang="en-US" dirty="0"/>
              <a:t>연동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723728" y="1648166"/>
            <a:ext cx="7176304" cy="46551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F69E47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 err="1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Gitlab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Repo Setting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→ 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Integrations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838" y="2268637"/>
            <a:ext cx="2432550" cy="40930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1951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Gitlab</a:t>
            </a:r>
            <a:r>
              <a:rPr lang="en-US" altLang="ko-KR" dirty="0"/>
              <a:t>, MM </a:t>
            </a:r>
            <a:r>
              <a:rPr lang="ko-KR" altLang="en-US" dirty="0"/>
              <a:t>연동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723728" y="1648166"/>
            <a:ext cx="7176304" cy="46551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F69E47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 err="1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Mattermost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notifications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선택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397" y="2452538"/>
            <a:ext cx="8441802" cy="36224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695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Gitlab</a:t>
            </a:r>
            <a:r>
              <a:rPr lang="en-US" altLang="ko-KR" dirty="0"/>
              <a:t>, MM </a:t>
            </a:r>
            <a:r>
              <a:rPr lang="ko-KR" altLang="en-US" dirty="0"/>
              <a:t>연동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723728" y="1648166"/>
            <a:ext cx="7176304" cy="46551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F69E47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 err="1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Mattermost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notifications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설정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644" y="2452538"/>
            <a:ext cx="9020404" cy="33496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1895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Gitlab</a:t>
            </a:r>
            <a:r>
              <a:rPr lang="en-US" altLang="ko-KR" dirty="0"/>
              <a:t>, MM </a:t>
            </a:r>
            <a:r>
              <a:rPr lang="ko-KR" altLang="en-US" dirty="0"/>
              <a:t>연동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723728" y="1648166"/>
            <a:ext cx="7176304" cy="46551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F69E47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 err="1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Mattermost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notifications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설정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2287265"/>
            <a:ext cx="8191500" cy="38576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9368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Gitlab</a:t>
            </a:r>
            <a:r>
              <a:rPr lang="en-US" altLang="ko-KR" dirty="0"/>
              <a:t>, MM </a:t>
            </a:r>
            <a:r>
              <a:rPr lang="ko-KR" altLang="en-US" dirty="0"/>
              <a:t>연동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723728" y="1648166"/>
            <a:ext cx="7176304" cy="46551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F69E47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연동 확인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28" y="2239975"/>
            <a:ext cx="5301205" cy="40373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134"/>
          <a:stretch/>
        </p:blipFill>
        <p:spPr>
          <a:xfrm>
            <a:off x="6174299" y="3341229"/>
            <a:ext cx="5304517" cy="18348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9449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5">
            <a:extLst>
              <a:ext uri="{FF2B5EF4-FFF2-40B4-BE49-F238E27FC236}">
                <a16:creationId xmlns:a16="http://schemas.microsoft.com/office/drawing/2014/main" id="{0FAE8F38-8CF8-9EBA-6F53-EBA5A0E52109}"/>
              </a:ext>
            </a:extLst>
          </p:cNvPr>
          <p:cNvSpPr txBox="1">
            <a:spLocks/>
          </p:cNvSpPr>
          <p:nvPr/>
        </p:nvSpPr>
        <p:spPr>
          <a:xfrm>
            <a:off x="1140351" y="2895733"/>
            <a:ext cx="8961002" cy="1280399"/>
          </a:xfrm>
          <a:prstGeom prst="rect">
            <a:avLst/>
          </a:prstGeom>
        </p:spPr>
        <p:txBody>
          <a:bodyPr anchor="ctr"/>
          <a:lstStyle>
            <a:lvl1pPr marL="342882" indent="-342882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0" lang="ko-KR" altLang="en-US" sz="6000" b="1" i="0" u="none" strike="noStrike" kern="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13" indent="-285737" algn="l" defTabSz="914354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/>
                <a:ea typeface="삼성긴고딕OTF Medium"/>
              </a:rPr>
              <a:t>Jira,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/>
                <a:ea typeface="삼성긴고딕OTF Medium"/>
              </a:rPr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/>
                <a:ea typeface="삼성긴고딕OTF Medium"/>
              </a:rPr>
              <a:t>MM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/>
                <a:ea typeface="삼성긴고딕OTF Medium"/>
              </a:rPr>
              <a:t> 연동</a:t>
            </a:r>
            <a:endParaRPr kumimoji="0" lang="en-US" altLang="en-US" sz="6000" b="1" i="0" u="none" strike="noStrike" kern="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삼성긴고딕OTF Medium"/>
              <a:ea typeface="삼성긴고딕OTF Medium"/>
            </a:endParaRPr>
          </a:p>
        </p:txBody>
      </p:sp>
    </p:spTree>
    <p:extLst>
      <p:ext uri="{BB962C8B-B14F-4D97-AF65-F5344CB8AC3E}">
        <p14:creationId xmlns:p14="http://schemas.microsoft.com/office/powerpoint/2010/main" val="334187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Jira, MM </a:t>
            </a:r>
            <a:r>
              <a:rPr lang="ko-KR" altLang="en-US" dirty="0"/>
              <a:t>연동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723728" y="1648166"/>
            <a:ext cx="7176304" cy="46551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F69E47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알림 봇 채널에 명령어 입력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644" y="3195877"/>
            <a:ext cx="9396223" cy="159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8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Jira, MM </a:t>
            </a:r>
            <a:r>
              <a:rPr lang="ko-KR" altLang="en-US" dirty="0"/>
              <a:t>연동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723728" y="1648166"/>
            <a:ext cx="7176304" cy="46551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F69E47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Jira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로그인 후 연동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89" y="2250623"/>
            <a:ext cx="3837912" cy="40054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386" y="2766812"/>
            <a:ext cx="6111362" cy="29730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011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Jira, MM </a:t>
            </a:r>
            <a:r>
              <a:rPr lang="ko-KR" altLang="en-US" dirty="0"/>
              <a:t>연동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723728" y="1627007"/>
            <a:ext cx="7176304" cy="5078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F69E47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알림 봇 채팅 창에 명령어 입력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644" y="3205403"/>
            <a:ext cx="9168092" cy="160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7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Jira, MM </a:t>
            </a:r>
            <a:r>
              <a:rPr lang="ko-KR" altLang="en-US" dirty="0"/>
              <a:t>연동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723728" y="1648166"/>
            <a:ext cx="7176304" cy="46551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F69E47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Subscription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생성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362" y="2224625"/>
            <a:ext cx="7741678" cy="41758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9292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26">
            <a:extLst>
              <a:ext uri="{FF2B5EF4-FFF2-40B4-BE49-F238E27FC236}">
                <a16:creationId xmlns:a16="http://schemas.microsoft.com/office/drawing/2014/main" id="{90D19112-6812-4C02-AF8A-EE0C0E440A81}"/>
              </a:ext>
            </a:extLst>
          </p:cNvPr>
          <p:cNvSpPr/>
          <p:nvPr/>
        </p:nvSpPr>
        <p:spPr>
          <a:xfrm>
            <a:off x="1184022" y="1985981"/>
            <a:ext cx="9823956" cy="837430"/>
          </a:xfrm>
          <a:prstGeom prst="roundRect">
            <a:avLst>
              <a:gd name="adj" fmla="val 8577"/>
            </a:avLst>
          </a:prstGeom>
          <a:solidFill>
            <a:schemeClr val="accent2">
              <a:lumMod val="40000"/>
              <a:lumOff val="60000"/>
              <a:alpha val="10000"/>
            </a:schemeClr>
          </a:solidFill>
        </p:spPr>
        <p:txBody>
          <a:bodyPr wrap="square" tIns="0" anchor="ctr">
            <a:noAutofit/>
          </a:bodyPr>
          <a:lstStyle/>
          <a:p>
            <a:pPr lvl="0" latinLnBrk="0">
              <a:lnSpc>
                <a:spcPct val="150000"/>
              </a:lnSpc>
              <a:buClr>
                <a:srgbClr val="F69E47"/>
              </a:buClr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644" y="797351"/>
            <a:ext cx="6885402" cy="511955"/>
          </a:xfrm>
        </p:spPr>
        <p:txBody>
          <a:bodyPr/>
          <a:lstStyle/>
          <a:p>
            <a:r>
              <a:rPr lang="en-US" altLang="ko-KR" dirty="0"/>
              <a:t>MM </a:t>
            </a:r>
            <a:r>
              <a:rPr lang="ko-KR" altLang="en-US" dirty="0"/>
              <a:t>연동하는 이유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1367644" y="2130985"/>
            <a:ext cx="7176304" cy="4423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F69E47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편리하니까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.</a:t>
            </a:r>
          </a:p>
        </p:txBody>
      </p:sp>
      <p:pic>
        <p:nvPicPr>
          <p:cNvPr id="1026" name="Picture 2" descr="GitLab Moves to AlmaLinux as Supported Platform - AlmaLinux OS Blog">
            <a:extLst>
              <a:ext uri="{FF2B5EF4-FFF2-40B4-BE49-F238E27FC236}">
                <a16:creationId xmlns:a16="http://schemas.microsoft.com/office/drawing/2014/main" id="{A954C058-1650-4A23-B6FF-BBD4F364C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644" y="3289999"/>
            <a:ext cx="2725588" cy="2470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아틀리시안 지라와 지라 플러그인 - Jira">
            <a:extLst>
              <a:ext uri="{FF2B5EF4-FFF2-40B4-BE49-F238E27FC236}">
                <a16:creationId xmlns:a16="http://schemas.microsoft.com/office/drawing/2014/main" id="{8D65E4BC-24BA-40EF-B7CD-93E9C73C7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781" y="4034589"/>
            <a:ext cx="2502437" cy="98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enkins · GitHub">
            <a:extLst>
              <a:ext uri="{FF2B5EF4-FFF2-40B4-BE49-F238E27FC236}">
                <a16:creationId xmlns:a16="http://schemas.microsoft.com/office/drawing/2014/main" id="{B464D125-DEE0-4579-AE95-D70961B3E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948" y="357276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십자형 1">
            <a:extLst>
              <a:ext uri="{FF2B5EF4-FFF2-40B4-BE49-F238E27FC236}">
                <a16:creationId xmlns:a16="http://schemas.microsoft.com/office/drawing/2014/main" id="{DEDFA7DD-0776-432F-BD5A-D16211A09B54}"/>
              </a:ext>
            </a:extLst>
          </p:cNvPr>
          <p:cNvSpPr/>
          <p:nvPr/>
        </p:nvSpPr>
        <p:spPr>
          <a:xfrm>
            <a:off x="3828927" y="4185628"/>
            <a:ext cx="731520" cy="679269"/>
          </a:xfrm>
          <a:prstGeom prst="plus">
            <a:avLst>
              <a:gd name="adj" fmla="val 3653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90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Jira, MM </a:t>
            </a:r>
            <a:r>
              <a:rPr lang="ko-KR" altLang="en-US" dirty="0"/>
              <a:t>연동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723728" y="1648166"/>
            <a:ext cx="7176304" cy="46551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F69E47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Subscription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생성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644" y="2452538"/>
            <a:ext cx="9315450" cy="35909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1199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Jira, MM </a:t>
            </a:r>
            <a:r>
              <a:rPr lang="ko-KR" altLang="en-US" dirty="0"/>
              <a:t>연동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723728" y="1648166"/>
            <a:ext cx="7176304" cy="46551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F69E47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Subscription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생성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644" y="2211309"/>
            <a:ext cx="6458674" cy="39166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8096802" y="3936878"/>
            <a:ext cx="3269538" cy="46551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lvl="0" latinLnBrk="0">
              <a:lnSpc>
                <a:spcPct val="150000"/>
              </a:lnSpc>
              <a:buClr>
                <a:srgbClr val="F69E47"/>
              </a:buClr>
              <a:defRPr/>
            </a:pP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1.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봇이 알림을 줄 이벤트 선택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834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Jira, MM </a:t>
            </a:r>
            <a:r>
              <a:rPr lang="ko-KR" altLang="en-US" dirty="0"/>
              <a:t>연동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723728" y="1648166"/>
            <a:ext cx="7176304" cy="46551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F69E47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Subscription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생성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7807435" y="3774833"/>
            <a:ext cx="3269538" cy="46551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lvl="0" latinLnBrk="0">
              <a:lnSpc>
                <a:spcPct val="150000"/>
              </a:lnSpc>
              <a:buClr>
                <a:srgbClr val="F69E47"/>
              </a:buClr>
              <a:defRPr/>
            </a:pP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1.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알림을 줄 이슈 타입 선택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46"/>
          <a:stretch/>
        </p:blipFill>
        <p:spPr>
          <a:xfrm>
            <a:off x="1155956" y="2629782"/>
            <a:ext cx="5903260" cy="29260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0950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Jira, MM </a:t>
            </a:r>
            <a:r>
              <a:rPr lang="ko-KR" altLang="en-US" dirty="0"/>
              <a:t>연동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723728" y="1648166"/>
            <a:ext cx="7176304" cy="46551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F69E47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Subscription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생성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694" y="2171962"/>
            <a:ext cx="6515580" cy="41011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1864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Jira, MM </a:t>
            </a:r>
            <a:r>
              <a:rPr lang="ko-KR" altLang="en-US" dirty="0"/>
              <a:t>연동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723728" y="1648166"/>
            <a:ext cx="7176304" cy="46551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F69E47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이슈 생성하여 연동 확인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644" y="2236234"/>
            <a:ext cx="4333934" cy="40789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76"/>
          <a:stretch/>
        </p:blipFill>
        <p:spPr>
          <a:xfrm>
            <a:off x="6191794" y="3354249"/>
            <a:ext cx="5029200" cy="18429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245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5">
            <a:extLst>
              <a:ext uri="{FF2B5EF4-FFF2-40B4-BE49-F238E27FC236}">
                <a16:creationId xmlns:a16="http://schemas.microsoft.com/office/drawing/2014/main" id="{0FAE8F38-8CF8-9EBA-6F53-EBA5A0E52109}"/>
              </a:ext>
            </a:extLst>
          </p:cNvPr>
          <p:cNvSpPr txBox="1">
            <a:spLocks/>
          </p:cNvSpPr>
          <p:nvPr/>
        </p:nvSpPr>
        <p:spPr>
          <a:xfrm>
            <a:off x="1140351" y="2895733"/>
            <a:ext cx="8961002" cy="1280399"/>
          </a:xfrm>
          <a:prstGeom prst="rect">
            <a:avLst/>
          </a:prstGeom>
        </p:spPr>
        <p:txBody>
          <a:bodyPr anchor="ctr"/>
          <a:lstStyle>
            <a:lvl1pPr marL="342882" indent="-342882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0" lang="ko-KR" altLang="en-US" sz="6000" b="1" i="0" u="none" strike="noStrike" kern="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13" indent="-285737" algn="l" defTabSz="914354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/>
                <a:ea typeface="삼성긴고딕OTF Medium"/>
              </a:rPr>
              <a:t>Gitlab,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/>
                <a:ea typeface="삼성긴고딕OTF Medium"/>
              </a:rPr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/>
                <a:ea typeface="삼성긴고딕OTF Medium"/>
              </a:rPr>
              <a:t>Jira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/>
                <a:ea typeface="삼성긴고딕OTF Medium"/>
              </a:rPr>
              <a:t>연동</a:t>
            </a:r>
            <a:endParaRPr kumimoji="0" lang="en-US" altLang="en-US" sz="6000" b="1" i="0" u="none" strike="noStrike" kern="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삼성긴고딕OTF Medium"/>
              <a:ea typeface="삼성긴고딕OTF Medium"/>
            </a:endParaRPr>
          </a:p>
        </p:txBody>
      </p:sp>
    </p:spTree>
    <p:extLst>
      <p:ext uri="{BB962C8B-B14F-4D97-AF65-F5344CB8AC3E}">
        <p14:creationId xmlns:p14="http://schemas.microsoft.com/office/powerpoint/2010/main" val="61437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Gitlab</a:t>
            </a:r>
            <a:r>
              <a:rPr lang="en-US" altLang="ko-KR" dirty="0"/>
              <a:t>, Jira </a:t>
            </a:r>
            <a:r>
              <a:rPr lang="ko-KR" altLang="en-US" dirty="0"/>
              <a:t>연동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723728" y="1648166"/>
            <a:ext cx="7176304" cy="46551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F69E47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 err="1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Gitlab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Repo Setting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→ 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Integrations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838" y="2268637"/>
            <a:ext cx="2432550" cy="40930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654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Gitlab</a:t>
            </a:r>
            <a:r>
              <a:rPr lang="en-US" altLang="ko-KR" dirty="0"/>
              <a:t>, Jira </a:t>
            </a:r>
            <a:r>
              <a:rPr lang="ko-KR" altLang="en-US" dirty="0"/>
              <a:t>연동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723728" y="1648166"/>
            <a:ext cx="7176304" cy="46551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F69E47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Jira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선택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644" y="2452538"/>
            <a:ext cx="9449619" cy="34826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2834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Gitlab</a:t>
            </a:r>
            <a:r>
              <a:rPr lang="en-US" altLang="ko-KR" dirty="0"/>
              <a:t>, Jira </a:t>
            </a:r>
            <a:r>
              <a:rPr lang="ko-KR" altLang="en-US" dirty="0"/>
              <a:t>연동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723728" y="1648166"/>
            <a:ext cx="7176304" cy="46551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F69E47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Jira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연결 설정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7900032" y="3212677"/>
            <a:ext cx="3269538" cy="46551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lvl="0" latinLnBrk="0">
              <a:lnSpc>
                <a:spcPct val="150000"/>
              </a:lnSpc>
              <a:buClr>
                <a:srgbClr val="F69E47"/>
              </a:buClr>
              <a:defRPr/>
            </a:pP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1. Use Custom settings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선택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751" y="2303361"/>
            <a:ext cx="6603051" cy="38823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7900032" y="3981732"/>
            <a:ext cx="2955093" cy="46551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lvl="0" latinLnBrk="0">
              <a:lnSpc>
                <a:spcPct val="150000"/>
              </a:lnSpc>
              <a:buClr>
                <a:srgbClr val="F69E47"/>
              </a:buClr>
              <a:defRPr/>
            </a:pP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2. Jira Base URL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입력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7900032" y="4750787"/>
            <a:ext cx="3269539" cy="46551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lvl="0" latinLnBrk="0">
              <a:lnSpc>
                <a:spcPct val="150000"/>
              </a:lnSpc>
              <a:buClr>
                <a:srgbClr val="F69E47"/>
              </a:buClr>
              <a:defRPr/>
            </a:pP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3. Jira Email, Password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입력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189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Gitlab</a:t>
            </a:r>
            <a:r>
              <a:rPr lang="en-US" altLang="ko-KR" dirty="0"/>
              <a:t>, Jira </a:t>
            </a:r>
            <a:r>
              <a:rPr lang="ko-KR" altLang="en-US" dirty="0"/>
              <a:t>연동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723728" y="1627007"/>
            <a:ext cx="7176304" cy="5078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F69E47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Jira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연결 설정 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(Trigger)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7900032" y="3191518"/>
            <a:ext cx="3616778" cy="5078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lvl="0" latinLnBrk="0">
              <a:lnSpc>
                <a:spcPct val="150000"/>
              </a:lnSpc>
              <a:buClr>
                <a:srgbClr val="F69E47"/>
              </a:buClr>
              <a:defRPr/>
            </a:pP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4. Commit, Merge request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체크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7900032" y="3981732"/>
            <a:ext cx="2955093" cy="46551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lvl="0" latinLnBrk="0">
              <a:lnSpc>
                <a:spcPct val="150000"/>
              </a:lnSpc>
              <a:buClr>
                <a:srgbClr val="F69E47"/>
              </a:buClr>
              <a:defRPr/>
            </a:pP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5. Enable Jira transitions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7900032" y="4750787"/>
            <a:ext cx="3269539" cy="46551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lvl="0" latinLnBrk="0">
              <a:lnSpc>
                <a:spcPct val="150000"/>
              </a:lnSpc>
              <a:buClr>
                <a:srgbClr val="F69E47"/>
              </a:buClr>
              <a:defRPr/>
            </a:pP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6. Move to Done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728" y="2363710"/>
            <a:ext cx="6603051" cy="38798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7877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가이드 순서</a:t>
            </a:r>
          </a:p>
        </p:txBody>
      </p:sp>
      <p:sp>
        <p:nvSpPr>
          <p:cNvPr id="3" name="사각형: 둥근 모서리 26"/>
          <p:cNvSpPr/>
          <p:nvPr/>
        </p:nvSpPr>
        <p:spPr>
          <a:xfrm>
            <a:off x="4247909" y="2268714"/>
            <a:ext cx="7720314" cy="4340430"/>
          </a:xfrm>
          <a:prstGeom prst="roundRect">
            <a:avLst>
              <a:gd name="adj" fmla="val 8577"/>
            </a:avLst>
          </a:prstGeom>
          <a:solidFill>
            <a:schemeClr val="accent2">
              <a:lumMod val="40000"/>
              <a:lumOff val="60000"/>
              <a:alpha val="10000"/>
            </a:schemeClr>
          </a:solidFill>
        </p:spPr>
        <p:txBody>
          <a:bodyPr wrap="square" tIns="0" anchor="ctr">
            <a:noAutofit/>
          </a:bodyPr>
          <a:lstStyle/>
          <a:p>
            <a:pPr lvl="0" latinLnBrk="0">
              <a:lnSpc>
                <a:spcPct val="150000"/>
              </a:lnSpc>
              <a:buClr>
                <a:srgbClr val="F69E47"/>
              </a:buClr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4519914" y="3455999"/>
            <a:ext cx="7176304" cy="196585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indent="-342900" latinLnBrk="0">
              <a:lnSpc>
                <a:spcPct val="150000"/>
              </a:lnSpc>
              <a:buClr>
                <a:srgbClr val="F69E47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Jira, MM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연동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F69E47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Gitlab, MM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연동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F69E47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Gitlab, Jira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연동 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F69E47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Jira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스마트 </a:t>
            </a:r>
            <a:r>
              <a:rPr lang="ko-KR" altLang="en-US" sz="2200" b="1" kern="0" spc="-151" dirty="0" err="1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커밋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454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5">
            <a:extLst>
              <a:ext uri="{FF2B5EF4-FFF2-40B4-BE49-F238E27FC236}">
                <a16:creationId xmlns:a16="http://schemas.microsoft.com/office/drawing/2014/main" id="{0FAE8F38-8CF8-9EBA-6F53-EBA5A0E52109}"/>
              </a:ext>
            </a:extLst>
          </p:cNvPr>
          <p:cNvSpPr txBox="1">
            <a:spLocks/>
          </p:cNvSpPr>
          <p:nvPr/>
        </p:nvSpPr>
        <p:spPr>
          <a:xfrm>
            <a:off x="1140351" y="2895733"/>
            <a:ext cx="8961002" cy="1280399"/>
          </a:xfrm>
          <a:prstGeom prst="rect">
            <a:avLst/>
          </a:prstGeom>
        </p:spPr>
        <p:txBody>
          <a:bodyPr anchor="ctr"/>
          <a:lstStyle>
            <a:lvl1pPr marL="342882" indent="-342882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0" lang="ko-KR" altLang="en-US" sz="6000" b="1" i="0" u="none" strike="noStrike" kern="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13" indent="-285737" algn="l" defTabSz="914354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/>
                <a:ea typeface="삼성긴고딕OTF Medium"/>
              </a:rPr>
              <a:t>Jira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/>
                <a:ea typeface="삼성긴고딕OTF Medium"/>
              </a:rPr>
              <a:t>스마트 </a:t>
            </a:r>
            <a:r>
              <a:rPr lang="ko-KR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/>
                <a:ea typeface="삼성긴고딕OTF Medium"/>
              </a:rPr>
              <a:t>커밋</a:t>
            </a:r>
            <a:endParaRPr kumimoji="0" lang="en-US" altLang="en-US" sz="6000" b="1" i="0" u="none" strike="noStrike" kern="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삼성긴고딕OTF Medium"/>
              <a:ea typeface="삼성긴고딕OTF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9228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Jira </a:t>
            </a:r>
            <a:r>
              <a:rPr lang="ko-KR" altLang="en-US" dirty="0"/>
              <a:t>스마트 </a:t>
            </a:r>
            <a:r>
              <a:rPr lang="ko-KR" altLang="en-US" dirty="0" err="1"/>
              <a:t>커밋</a:t>
            </a:r>
            <a:endParaRPr lang="ko-KR" altLang="en-US" dirty="0"/>
          </a:p>
        </p:txBody>
      </p:sp>
      <p:sp>
        <p:nvSpPr>
          <p:cNvPr id="3" name="사각형: 둥근 모서리 26">
            <a:extLst>
              <a:ext uri="{FF2B5EF4-FFF2-40B4-BE49-F238E27FC236}">
                <a16:creationId xmlns:a16="http://schemas.microsoft.com/office/drawing/2014/main" id="{547A1C2F-1E1E-4783-A86C-C399A8865AB1}"/>
              </a:ext>
            </a:extLst>
          </p:cNvPr>
          <p:cNvSpPr/>
          <p:nvPr/>
        </p:nvSpPr>
        <p:spPr>
          <a:xfrm>
            <a:off x="1184022" y="1985980"/>
            <a:ext cx="9823956" cy="2259449"/>
          </a:xfrm>
          <a:prstGeom prst="roundRect">
            <a:avLst>
              <a:gd name="adj" fmla="val 8577"/>
            </a:avLst>
          </a:prstGeom>
          <a:solidFill>
            <a:schemeClr val="accent2">
              <a:lumMod val="40000"/>
              <a:lumOff val="60000"/>
              <a:alpha val="10000"/>
            </a:schemeClr>
          </a:solidFill>
        </p:spPr>
        <p:txBody>
          <a:bodyPr wrap="square" tIns="0" anchor="ctr">
            <a:noAutofit/>
          </a:bodyPr>
          <a:lstStyle/>
          <a:p>
            <a:pPr lvl="0" latinLnBrk="0">
              <a:lnSpc>
                <a:spcPct val="150000"/>
              </a:lnSpc>
              <a:buClr>
                <a:srgbClr val="F69E47"/>
              </a:buClr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B7714D9-799F-43B0-980D-BDDED61D318A}"/>
              </a:ext>
            </a:extLst>
          </p:cNvPr>
          <p:cNvSpPr/>
          <p:nvPr/>
        </p:nvSpPr>
        <p:spPr>
          <a:xfrm>
            <a:off x="1184021" y="1970973"/>
            <a:ext cx="9710401" cy="196585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F69E47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err="1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커밋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메시지에 특정 문구를 넣어 지라를 관리할 수 있도록 하는 기능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F69E47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 err="1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todo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→ 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in-progress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→ 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done </a:t>
            </a:r>
          </a:p>
          <a:p>
            <a:pPr lvl="1" latinLnBrk="0">
              <a:lnSpc>
                <a:spcPct val="150000"/>
              </a:lnSpc>
              <a:buClr>
                <a:srgbClr val="F69E47"/>
              </a:buClr>
              <a:defRPr/>
            </a:pP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#S08P11E201-23 #in-progress #comment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이슈를 진행중 상태로 변환합니다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.</a:t>
            </a:r>
            <a:b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</a:b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#S08P11E201-23 #done #comment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이슈를 완료 상태로 변환합니다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363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Jira </a:t>
            </a:r>
            <a:r>
              <a:rPr lang="ko-KR" altLang="en-US" dirty="0"/>
              <a:t>스마트 </a:t>
            </a:r>
            <a:r>
              <a:rPr lang="ko-KR" altLang="en-US" dirty="0" err="1"/>
              <a:t>커밋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CF55846-73AF-4B02-8EAB-3DD762002D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018"/>
          <a:stretch/>
        </p:blipFill>
        <p:spPr>
          <a:xfrm>
            <a:off x="4447593" y="2050869"/>
            <a:ext cx="3296813" cy="38173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1570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Jira </a:t>
            </a:r>
            <a:r>
              <a:rPr lang="ko-KR" altLang="en-US" dirty="0"/>
              <a:t>스마트 </a:t>
            </a:r>
            <a:r>
              <a:rPr lang="ko-KR" altLang="en-US" dirty="0" err="1"/>
              <a:t>커밋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2917216-F762-4217-828A-CCD2A53283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810" y="2329745"/>
            <a:ext cx="9238380" cy="34309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7486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Jira </a:t>
            </a:r>
            <a:r>
              <a:rPr lang="ko-KR" altLang="en-US" dirty="0"/>
              <a:t>스마트 </a:t>
            </a:r>
            <a:r>
              <a:rPr lang="ko-KR" altLang="en-US" dirty="0" err="1"/>
              <a:t>커밋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E5D067-10E0-43A3-9526-258601F433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74" y="2719460"/>
            <a:ext cx="9958251" cy="25030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0760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Jira </a:t>
            </a:r>
            <a:r>
              <a:rPr lang="ko-KR" altLang="en-US" dirty="0" smtClean="0"/>
              <a:t>스마트 </a:t>
            </a:r>
            <a:r>
              <a:rPr lang="ko-KR" altLang="en-US" dirty="0" err="1" smtClean="0"/>
              <a:t>커밋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013" y="1746739"/>
            <a:ext cx="3031372" cy="44647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1172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Jira </a:t>
            </a:r>
            <a:r>
              <a:rPr lang="ko-KR" altLang="en-US" dirty="0"/>
              <a:t>스마트 </a:t>
            </a:r>
            <a:r>
              <a:rPr lang="ko-KR" altLang="en-US" dirty="0" err="1" smtClean="0"/>
              <a:t>커밋</a:t>
            </a:r>
            <a:endParaRPr lang="ko-KR" altLang="en-US" dirty="0"/>
          </a:p>
        </p:txBody>
      </p:sp>
      <p:sp>
        <p:nvSpPr>
          <p:cNvPr id="3" name="사각형: 둥근 모서리 26">
            <a:extLst>
              <a:ext uri="{FF2B5EF4-FFF2-40B4-BE49-F238E27FC236}">
                <a16:creationId xmlns:a16="http://schemas.microsoft.com/office/drawing/2014/main" id="{547A1C2F-1E1E-4783-A86C-C399A8865AB1}"/>
              </a:ext>
            </a:extLst>
          </p:cNvPr>
          <p:cNvSpPr/>
          <p:nvPr/>
        </p:nvSpPr>
        <p:spPr>
          <a:xfrm>
            <a:off x="1184022" y="1985980"/>
            <a:ext cx="9823956" cy="2259449"/>
          </a:xfrm>
          <a:prstGeom prst="roundRect">
            <a:avLst>
              <a:gd name="adj" fmla="val 8577"/>
            </a:avLst>
          </a:prstGeom>
          <a:solidFill>
            <a:schemeClr val="accent2">
              <a:lumMod val="40000"/>
              <a:lumOff val="60000"/>
              <a:alpha val="10000"/>
            </a:schemeClr>
          </a:solidFill>
        </p:spPr>
        <p:txBody>
          <a:bodyPr wrap="square" tIns="0" anchor="ctr">
            <a:noAutofit/>
          </a:bodyPr>
          <a:lstStyle/>
          <a:p>
            <a:pPr lvl="0" latinLnBrk="0">
              <a:lnSpc>
                <a:spcPct val="150000"/>
              </a:lnSpc>
              <a:buClr>
                <a:srgbClr val="F69E47"/>
              </a:buClr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B7714D9-799F-43B0-980D-BDDED61D318A}"/>
              </a:ext>
            </a:extLst>
          </p:cNvPr>
          <p:cNvSpPr/>
          <p:nvPr/>
        </p:nvSpPr>
        <p:spPr>
          <a:xfrm>
            <a:off x="1184021" y="2319603"/>
            <a:ext cx="9710401" cy="152349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F69E47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지라 이슈와 </a:t>
            </a:r>
            <a:r>
              <a:rPr lang="en-US" altLang="ko-KR" sz="2200" b="1" kern="0" spc="-151" dirty="0" err="1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gitlab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</a:t>
            </a:r>
            <a:r>
              <a:rPr lang="ko-KR" altLang="en-US" sz="2200" b="1" kern="0" spc="-151" dirty="0" err="1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브랜치를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매칭할 수 있다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.</a:t>
            </a:r>
          </a:p>
          <a:p>
            <a:pPr latinLnBrk="0">
              <a:lnSpc>
                <a:spcPct val="150000"/>
              </a:lnSpc>
              <a:buClr>
                <a:srgbClr val="F69E47"/>
              </a:buClr>
              <a:defRPr/>
            </a:pP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       $ </a:t>
            </a:r>
            <a:r>
              <a:rPr lang="en-US" altLang="ko-KR" sz="2200" b="1" kern="0" spc="-151" dirty="0" err="1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git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switch –c S08P11E201-23-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&lt;</a:t>
            </a:r>
            <a:r>
              <a:rPr lang="ko-KR" altLang="en-US" sz="2200" b="1" kern="0" spc="-151" dirty="0" err="1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브랜치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이름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&gt;</a:t>
            </a:r>
          </a:p>
          <a:p>
            <a:pPr marL="342900" lvl="0" indent="-342900" latinLnBrk="0">
              <a:lnSpc>
                <a:spcPct val="150000"/>
              </a:lnSpc>
              <a:buClr>
                <a:srgbClr val="F69E47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해당 </a:t>
            </a:r>
            <a:r>
              <a:rPr lang="ko-KR" altLang="en-US" sz="2200" b="1" kern="0" spc="-151" dirty="0" err="1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브랜치에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이루어진 </a:t>
            </a:r>
            <a:r>
              <a:rPr lang="ko-KR" altLang="en-US" sz="2200" b="1" kern="0" spc="-151" dirty="0" err="1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커밋이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지라 이슈에 연결됨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646D32-064B-4239-A5B2-1A3E06F2A9CF}"/>
              </a:ext>
            </a:extLst>
          </p:cNvPr>
          <p:cNvSpPr txBox="1"/>
          <p:nvPr/>
        </p:nvSpPr>
        <p:spPr>
          <a:xfrm>
            <a:off x="1184021" y="4964259"/>
            <a:ext cx="69149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dirty="0">
                <a:hlinkClick r:id="rId3"/>
              </a:rPr>
              <a:t>스마트 </a:t>
            </a:r>
            <a:r>
              <a:rPr lang="ko-KR" altLang="en-US" sz="3200" b="1" dirty="0" err="1">
                <a:hlinkClick r:id="rId3"/>
              </a:rPr>
              <a:t>커밋</a:t>
            </a:r>
            <a:r>
              <a:rPr lang="ko-KR" altLang="en-US" sz="3200" b="1" dirty="0">
                <a:hlinkClick r:id="rId3"/>
              </a:rPr>
              <a:t> 더 알아보기</a:t>
            </a:r>
            <a:r>
              <a:rPr lang="en-US" altLang="ko-KR" sz="3200" b="1" dirty="0">
                <a:hlinkClick r:id="rId3"/>
              </a:rPr>
              <a:t>!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58522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Jira </a:t>
            </a:r>
            <a:r>
              <a:rPr lang="ko-KR" altLang="en-US" dirty="0"/>
              <a:t>스마트 </a:t>
            </a:r>
            <a:r>
              <a:rPr lang="ko-KR" altLang="en-US" dirty="0" err="1" smtClean="0"/>
              <a:t>커밋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768" y="1900317"/>
            <a:ext cx="7666892" cy="42531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3708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Jira </a:t>
            </a:r>
            <a:r>
              <a:rPr lang="ko-KR" altLang="en-US" dirty="0"/>
              <a:t>스마트 </a:t>
            </a:r>
            <a:r>
              <a:rPr lang="ko-KR" altLang="en-US" dirty="0" err="1" smtClean="0"/>
              <a:t>커밋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644" y="2136639"/>
            <a:ext cx="9554908" cy="36866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9759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5">
            <a:extLst>
              <a:ext uri="{FF2B5EF4-FFF2-40B4-BE49-F238E27FC236}">
                <a16:creationId xmlns:a16="http://schemas.microsoft.com/office/drawing/2014/main" id="{0FAE8F38-8CF8-9EBA-6F53-EBA5A0E52109}"/>
              </a:ext>
            </a:extLst>
          </p:cNvPr>
          <p:cNvSpPr txBox="1">
            <a:spLocks/>
          </p:cNvSpPr>
          <p:nvPr/>
        </p:nvSpPr>
        <p:spPr>
          <a:xfrm>
            <a:off x="1140351" y="2895733"/>
            <a:ext cx="8961002" cy="1280399"/>
          </a:xfrm>
          <a:prstGeom prst="rect">
            <a:avLst/>
          </a:prstGeom>
        </p:spPr>
        <p:txBody>
          <a:bodyPr anchor="ctr"/>
          <a:lstStyle>
            <a:lvl1pPr marL="342882" indent="-342882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0" lang="ko-KR" altLang="en-US" sz="6000" b="1" i="0" u="none" strike="noStrike" kern="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13" indent="-285737" algn="l" defTabSz="914354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ko-KR" altLang="en-US" sz="60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삼성긴고딕OTF Medium"/>
                <a:ea typeface="삼성긴고딕OTF Medium"/>
              </a:rPr>
              <a:t>감사합니다</a:t>
            </a:r>
            <a:r>
              <a:rPr kumimoji="0" lang="en-US" altLang="ko-KR" sz="60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삼성긴고딕OTF Medium"/>
                <a:ea typeface="삼성긴고딕OTF Medium"/>
              </a:rPr>
              <a:t>.</a:t>
            </a:r>
            <a:endParaRPr kumimoji="0" lang="en-US" altLang="en-US" sz="6000" b="1" i="0" u="none" strike="noStrike" kern="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삼성긴고딕OTF Medium"/>
              <a:ea typeface="삼성긴고딕OTF Medium"/>
            </a:endParaRPr>
          </a:p>
        </p:txBody>
      </p:sp>
    </p:spTree>
    <p:extLst>
      <p:ext uri="{BB962C8B-B14F-4D97-AF65-F5344CB8AC3E}">
        <p14:creationId xmlns:p14="http://schemas.microsoft.com/office/powerpoint/2010/main" val="248571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5">
            <a:extLst>
              <a:ext uri="{FF2B5EF4-FFF2-40B4-BE49-F238E27FC236}">
                <a16:creationId xmlns:a16="http://schemas.microsoft.com/office/drawing/2014/main" id="{0FAE8F38-8CF8-9EBA-6F53-EBA5A0E52109}"/>
              </a:ext>
            </a:extLst>
          </p:cNvPr>
          <p:cNvSpPr txBox="1">
            <a:spLocks/>
          </p:cNvSpPr>
          <p:nvPr/>
        </p:nvSpPr>
        <p:spPr>
          <a:xfrm>
            <a:off x="1140351" y="2895733"/>
            <a:ext cx="8961002" cy="1280399"/>
          </a:xfrm>
          <a:prstGeom prst="rect">
            <a:avLst/>
          </a:prstGeom>
        </p:spPr>
        <p:txBody>
          <a:bodyPr anchor="ctr"/>
          <a:lstStyle>
            <a:lvl1pPr marL="342882" indent="-342882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0" lang="ko-KR" altLang="en-US" sz="6000" b="1" i="0" u="none" strike="noStrike" kern="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13" indent="-285737" algn="l" defTabSz="914354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/>
                <a:ea typeface="삼성긴고딕OTF Medium"/>
              </a:rPr>
              <a:t>Gitlab,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/>
                <a:ea typeface="삼성긴고딕OTF Medium"/>
              </a:rPr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/>
                <a:ea typeface="삼성긴고딕OTF Medium"/>
              </a:rPr>
              <a:t>MM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/>
                <a:ea typeface="삼성긴고딕OTF Medium"/>
              </a:rPr>
              <a:t> 연동</a:t>
            </a:r>
            <a:endParaRPr kumimoji="0" lang="en-US" altLang="en-US" sz="6000" b="1" i="0" u="none" strike="noStrike" kern="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삼성긴고딕OTF Medium"/>
              <a:ea typeface="삼성긴고딕OTF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8577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Gitlab</a:t>
            </a:r>
            <a:r>
              <a:rPr lang="en-US" altLang="ko-KR" dirty="0"/>
              <a:t>, MM </a:t>
            </a:r>
            <a:r>
              <a:rPr lang="ko-KR" altLang="en-US" dirty="0"/>
              <a:t>연동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723728" y="1659739"/>
            <a:ext cx="7176304" cy="4423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F69E47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MM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알림 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Bot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채널 생성하기 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(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코치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,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컨설턴트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초대 금지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!!!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283" y="2452538"/>
            <a:ext cx="4306393" cy="34938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8001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Gitlab</a:t>
            </a:r>
            <a:r>
              <a:rPr lang="en-US" altLang="ko-KR" dirty="0"/>
              <a:t>, MM </a:t>
            </a:r>
            <a:r>
              <a:rPr lang="ko-KR" altLang="en-US" dirty="0"/>
              <a:t>연동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723728" y="1648166"/>
            <a:ext cx="7176304" cy="46551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F69E47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MM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통합 설정 열기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838" y="2113678"/>
            <a:ext cx="2865368" cy="368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96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Gitlab</a:t>
            </a:r>
            <a:r>
              <a:rPr lang="en-US" altLang="ko-KR" dirty="0"/>
              <a:t>, MM </a:t>
            </a:r>
            <a:r>
              <a:rPr lang="ko-KR" altLang="en-US" dirty="0"/>
              <a:t>연동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723728" y="1648166"/>
            <a:ext cx="7176304" cy="46551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F69E47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MM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통합 설정 열기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891" y="2159978"/>
            <a:ext cx="7793638" cy="41871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6679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Gitlab</a:t>
            </a:r>
            <a:r>
              <a:rPr lang="en-US" altLang="ko-KR" dirty="0"/>
              <a:t>, MM </a:t>
            </a:r>
            <a:r>
              <a:rPr lang="ko-KR" altLang="en-US" dirty="0"/>
              <a:t>연동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723728" y="1648166"/>
            <a:ext cx="7176304" cy="46551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F69E47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MM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통합 설정 열기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51" y="2192140"/>
            <a:ext cx="6589858" cy="41213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7900032" y="3191518"/>
            <a:ext cx="3269538" cy="5078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lvl="0" latinLnBrk="0">
              <a:lnSpc>
                <a:spcPct val="150000"/>
              </a:lnSpc>
              <a:buClr>
                <a:srgbClr val="F69E47"/>
              </a:buClr>
              <a:defRPr/>
            </a:pP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1.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제목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,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설명 입력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7900032" y="3960573"/>
            <a:ext cx="3165365" cy="5078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lvl="0" latinLnBrk="0">
              <a:lnSpc>
                <a:spcPct val="150000"/>
              </a:lnSpc>
              <a:buClr>
                <a:srgbClr val="F69E47"/>
              </a:buClr>
              <a:defRPr/>
            </a:pP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2.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생성한 알림 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Bot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채널 설정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690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Gitlab</a:t>
            </a:r>
            <a:r>
              <a:rPr lang="en-US" altLang="ko-KR" dirty="0"/>
              <a:t>, MM </a:t>
            </a:r>
            <a:r>
              <a:rPr lang="ko-KR" altLang="en-US" dirty="0"/>
              <a:t>연동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723728" y="1648166"/>
            <a:ext cx="7176304" cy="46551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F69E47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 err="1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Webhook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URL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복사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744" y="2568285"/>
            <a:ext cx="10070216" cy="31754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5751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1993</TotalTime>
  <Words>636</Words>
  <Application>Microsoft Office PowerPoint</Application>
  <PresentationFormat>와이드스크린</PresentationFormat>
  <Paragraphs>128</Paragraphs>
  <Slides>39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7" baseType="lpstr">
      <vt:lpstr>Quattrocento Sans</vt:lpstr>
      <vt:lpstr>Malgun Gothic</vt:lpstr>
      <vt:lpstr>Malgun Gothic</vt:lpstr>
      <vt:lpstr>삼성긴고딕OTF Medium</vt:lpstr>
      <vt:lpstr>삼성긴고딕OTF Regular</vt:lpstr>
      <vt:lpstr>Arial</vt:lpstr>
      <vt:lpstr>Wingdings</vt:lpstr>
      <vt:lpstr>Office 테마</vt:lpstr>
      <vt:lpstr>PowerPoint 프레젠테이션</vt:lpstr>
      <vt:lpstr>MM 연동하는 이유</vt:lpstr>
      <vt:lpstr>PowerPoint 프레젠테이션</vt:lpstr>
      <vt:lpstr>PowerPoint 프레젠테이션</vt:lpstr>
      <vt:lpstr>Gitlab, MM 연동</vt:lpstr>
      <vt:lpstr>Gitlab, MM 연동</vt:lpstr>
      <vt:lpstr>Gitlab, MM 연동</vt:lpstr>
      <vt:lpstr>Gitlab, MM 연동</vt:lpstr>
      <vt:lpstr>Gitlab, MM 연동</vt:lpstr>
      <vt:lpstr>Gitlab, MM 연동</vt:lpstr>
      <vt:lpstr>Gitlab, MM 연동</vt:lpstr>
      <vt:lpstr>Gitlab, MM 연동</vt:lpstr>
      <vt:lpstr>Gitlab, MM 연동</vt:lpstr>
      <vt:lpstr>Gitlab, MM 연동</vt:lpstr>
      <vt:lpstr>PowerPoint 프레젠테이션</vt:lpstr>
      <vt:lpstr>Jira, MM 연동</vt:lpstr>
      <vt:lpstr>Jira, MM 연동</vt:lpstr>
      <vt:lpstr>Jira, MM 연동</vt:lpstr>
      <vt:lpstr>Jira, MM 연동</vt:lpstr>
      <vt:lpstr>Jira, MM 연동</vt:lpstr>
      <vt:lpstr>Jira, MM 연동</vt:lpstr>
      <vt:lpstr>Jira, MM 연동</vt:lpstr>
      <vt:lpstr>Jira, MM 연동</vt:lpstr>
      <vt:lpstr>Jira, MM 연동</vt:lpstr>
      <vt:lpstr>PowerPoint 프레젠테이션</vt:lpstr>
      <vt:lpstr>Gitlab, Jira 연동</vt:lpstr>
      <vt:lpstr>Gitlab, Jira 연동</vt:lpstr>
      <vt:lpstr>Gitlab, Jira 연동</vt:lpstr>
      <vt:lpstr>Gitlab, Jira 연동</vt:lpstr>
      <vt:lpstr>PowerPoint 프레젠테이션</vt:lpstr>
      <vt:lpstr>Jira 스마트 커밋</vt:lpstr>
      <vt:lpstr>Jira 스마트 커밋</vt:lpstr>
      <vt:lpstr>Jira 스마트 커밋</vt:lpstr>
      <vt:lpstr>Jira 스마트 커밋</vt:lpstr>
      <vt:lpstr>Jira 스마트 커밋</vt:lpstr>
      <vt:lpstr>Jira 스마트 커밋</vt:lpstr>
      <vt:lpstr>Jira 스마트 커밋</vt:lpstr>
      <vt:lpstr>Jira 스마트 커밋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최미정</dc:creator>
  <cp:lastModifiedBy>SSAFY</cp:lastModifiedBy>
  <cp:revision>155</cp:revision>
  <dcterms:created xsi:type="dcterms:W3CDTF">2020-12-09T04:38:54Z</dcterms:created>
  <dcterms:modified xsi:type="dcterms:W3CDTF">2023-01-13T01:40:58Z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C:\Users\multicampus\Desktop\220920_7기 SSAFY 오픈소스 가이드_공지용.pptx</vt:lpwstr>
  </property>
</Properties>
</file>