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000"/>
    <a:srgbClr val="820000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32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60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85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4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14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45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28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70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68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25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51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43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DF4B5-DA28-4E1B-86D1-8ECA697A4DC5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71B4-4697-4719-8ED9-35A918161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15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play/televisione/2014/07/08/netflix-assume-bing-watcher-professionisti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ea.eus/komunitatea/A027/1571161092213-netflix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question-mark-response-1015308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tranger-things-joyce-reflection-black-background-studio-shot-wallpaper-pcmpn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ea.eus/komunitatea/A027/1571161092213-netflix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thegroyne.com/2015/11/netflix-opiniones-prueba-analisis/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Bolo com cobertura de entrada de estabelecimento&#10;&#10;O conteúdo gerado por IA pode estar incorreto.">
            <a:extLst>
              <a:ext uri="{FF2B5EF4-FFF2-40B4-BE49-F238E27FC236}">
                <a16:creationId xmlns:a16="http://schemas.microsoft.com/office/drawing/2014/main" id="{9CF1CDAA-B88E-A886-7E10-5AE6263D2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688" r="7939" b="-1"/>
          <a:stretch>
            <a:fillRect/>
          </a:stretch>
        </p:blipFill>
        <p:spPr>
          <a:xfrm>
            <a:off x="3647284" y="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EC4619-2A6D-AF00-85FD-59B6D024E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7" y="2044366"/>
            <a:ext cx="6366150" cy="1725617"/>
          </a:xfrm>
        </p:spPr>
        <p:txBody>
          <a:bodyPr anchor="ctr">
            <a:noAutofit/>
          </a:bodyPr>
          <a:lstStyle/>
          <a:p>
            <a:r>
              <a:rPr lang="pt-BR" sz="3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 Exploratória e Sistema de Recomendação – Netflix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ADB02-5A90-4770-FD06-40FAFEBB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815" y="4062740"/>
            <a:ext cx="5618042" cy="1264003"/>
          </a:xfrm>
        </p:spPr>
        <p:txBody>
          <a:bodyPr>
            <a:noAutofit/>
          </a:bodyPr>
          <a:lstStyle/>
          <a:p>
            <a:pPr algn="just"/>
            <a:r>
              <a:rPr lang="pt-B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projeto tem como objetivo mostrar como dados da Netflix podem ser explorados para entender padrões de consumo e gerar recomendações personalizadas. </a:t>
            </a:r>
          </a:p>
          <a:p>
            <a:pPr algn="just"/>
            <a:r>
              <a:rPr lang="pt-BR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contar essa história em etapas.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F37EA0C-36AB-BCA3-D85E-31ACFA49812C}"/>
              </a:ext>
            </a:extLst>
          </p:cNvPr>
          <p:cNvSpPr txBox="1"/>
          <p:nvPr/>
        </p:nvSpPr>
        <p:spPr>
          <a:xfrm>
            <a:off x="9586800" y="6657945"/>
            <a:ext cx="260520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www.wired.it/play/televisione/2014/07/08/netflix-assume-bing-watcher-professionisti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pt-BR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7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DCC284-9738-E06D-41A6-6A76AE09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4" y="591109"/>
            <a:ext cx="5564459" cy="1092548"/>
          </a:xfrm>
        </p:spPr>
        <p:txBody>
          <a:bodyPr anchor="t">
            <a:no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SOBRE O PROJETO NETFLIX</a:t>
            </a:r>
          </a:p>
        </p:txBody>
      </p:sp>
      <p:pic>
        <p:nvPicPr>
          <p:cNvPr id="12" name="Imagem 11" descr="Uma imagem contendo Calendário&#10;&#10;O conteúdo gerado por IA pode estar incorreto.">
            <a:extLst>
              <a:ext uri="{FF2B5EF4-FFF2-40B4-BE49-F238E27FC236}">
                <a16:creationId xmlns:a16="http://schemas.microsoft.com/office/drawing/2014/main" id="{776CD480-9FC1-30A7-EF99-6F7DCA038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590" r="23590"/>
          <a:stretch>
            <a:fillRect/>
          </a:stretch>
        </p:blipFill>
        <p:spPr>
          <a:xfrm>
            <a:off x="5939921" y="10"/>
            <a:ext cx="6252079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573EC5-DA63-C95A-F024-5B987346B7C3}"/>
              </a:ext>
            </a:extLst>
          </p:cNvPr>
          <p:cNvSpPr txBox="1"/>
          <p:nvPr/>
        </p:nvSpPr>
        <p:spPr>
          <a:xfrm>
            <a:off x="9739085" y="6657945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700">
                <a:solidFill>
                  <a:srgbClr val="FFFFFF"/>
                </a:solidFill>
                <a:hlinkClick r:id="rId3" tooltip="https://alea.eus/komunitatea/A027/1571161092213-netflix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pt-BR" sz="700">
                <a:solidFill>
                  <a:srgbClr val="FFFFFF"/>
                </a:solidFill>
              </a:rPr>
              <a:t> de Autor Desconhecido está licenciado em </a:t>
            </a:r>
            <a:r>
              <a:rPr lang="pt-BR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t-BR" sz="700">
              <a:solidFill>
                <a:srgbClr val="FFFFFF"/>
              </a:solidFill>
            </a:endParaRP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5871389-290A-429C-647A-C4F52D6FA970}"/>
              </a:ext>
            </a:extLst>
          </p:cNvPr>
          <p:cNvSpPr txBox="1">
            <a:spLocks/>
          </p:cNvSpPr>
          <p:nvPr/>
        </p:nvSpPr>
        <p:spPr>
          <a:xfrm>
            <a:off x="187730" y="2155054"/>
            <a:ext cx="5255127" cy="167671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 sz="1400"/>
            </a:pPr>
            <a:r>
              <a:rPr 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Missão</a:t>
            </a:r>
          </a:p>
          <a:p>
            <a:pPr marL="0" indent="0" algn="just">
              <a:buFont typeface="Arial" panose="020B0604020202020204" pitchFamily="34" charset="0"/>
              <a:buNone/>
              <a:defRPr sz="1400"/>
            </a:pPr>
            <a:br>
              <a:rPr lang="pt-BR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Desenvolver soluções baseadas em dados que tornem a experiência de consumo de conteúdo mais personalizada, eficiente e prazerosa para os usuários, aplicando técnicas de Ciência de Dados e algoritmos de recomendação.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18E675FD-BB1D-3FC6-EF01-93990B741BEA}"/>
              </a:ext>
            </a:extLst>
          </p:cNvPr>
          <p:cNvSpPr txBox="1">
            <a:spLocks/>
          </p:cNvSpPr>
          <p:nvPr/>
        </p:nvSpPr>
        <p:spPr>
          <a:xfrm>
            <a:off x="187729" y="4422880"/>
            <a:ext cx="5255127" cy="18440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 sz="1400"/>
            </a:pPr>
            <a:r>
              <a:rPr 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Visão</a:t>
            </a:r>
          </a:p>
          <a:p>
            <a:pPr marL="0" indent="0" algn="just">
              <a:buFont typeface="Arial" panose="020B0604020202020204" pitchFamily="34" charset="0"/>
              <a:buNone/>
              <a:defRPr sz="1400"/>
            </a:pPr>
            <a:br>
              <a:rPr lang="pt-BR" sz="24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1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>
                      <a:alpha val="8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 referência no desenvolvimento de sistemas inteligentes de recomendação que agreguem valor às plataformas de streaming, utilizando dados como base para decisões mais humanas e assertivas. </a:t>
            </a:r>
          </a:p>
        </p:txBody>
      </p:sp>
    </p:spTree>
    <p:extLst>
      <p:ext uri="{BB962C8B-B14F-4D97-AF65-F5344CB8AC3E}">
        <p14:creationId xmlns:p14="http://schemas.microsoft.com/office/powerpoint/2010/main" val="168021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0000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1AA605-DC78-4E49-24A6-EAA8ADC22E95}"/>
              </a:ext>
            </a:extLst>
          </p:cNvPr>
          <p:cNvSpPr txBox="1"/>
          <p:nvPr/>
        </p:nvSpPr>
        <p:spPr>
          <a:xfrm>
            <a:off x="126205" y="633984"/>
            <a:ext cx="6988970" cy="834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82000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INTRODUÇÃO AO PROBLEMA</a:t>
            </a:r>
            <a:endParaRPr lang="en-US" sz="3600" dirty="0">
              <a:solidFill>
                <a:schemeClr val="bg1"/>
              </a:solidFill>
              <a:effectLst>
                <a:outerShdw blurRad="50800" dist="50800" dir="5400000" algn="ctr" rotWithShape="0">
                  <a:srgbClr val="820000"/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Imagem 1" descr="Ícone&#10;&#10;O conteúdo gerado por IA pode estar incorreto.">
            <a:extLst>
              <a:ext uri="{FF2B5EF4-FFF2-40B4-BE49-F238E27FC236}">
                <a16:creationId xmlns:a16="http://schemas.microsoft.com/office/drawing/2014/main" id="{C5916F5C-3164-6372-06D0-21286D9564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228" r="75"/>
          <a:stretch>
            <a:fillRect/>
          </a:stretch>
        </p:blipFill>
        <p:spPr>
          <a:xfrm>
            <a:off x="7115175" y="115193"/>
            <a:ext cx="4950620" cy="662761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65C03C-3F17-45DC-A1B9-35ACA4339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4A161CC-6DC5-4863-B213-94529D6E0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9BB3820-F00B-3E55-D833-49C25F17C2D6}"/>
              </a:ext>
            </a:extLst>
          </p:cNvPr>
          <p:cNvSpPr txBox="1">
            <a:spLocks/>
          </p:cNvSpPr>
          <p:nvPr/>
        </p:nvSpPr>
        <p:spPr>
          <a:xfrm>
            <a:off x="295946" y="2290641"/>
            <a:ext cx="5446486" cy="9549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SOBRECARGA DE OPÇÕES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milhares de títulos disponíveis, usuários enfrentam dificuldade para escolher o que assistir.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EADF5AC2-5D9F-038E-03FF-ACE3FA148071}"/>
              </a:ext>
            </a:extLst>
          </p:cNvPr>
          <p:cNvSpPr txBox="1">
            <a:spLocks/>
          </p:cNvSpPr>
          <p:nvPr/>
        </p:nvSpPr>
        <p:spPr>
          <a:xfrm>
            <a:off x="295946" y="3686613"/>
            <a:ext cx="5446486" cy="89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FALTA DE PERSONALIZAÇÃO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genéricos não consideram preferências individuais, reduzindo a qualidade da experiência.</a:t>
            </a:r>
            <a:endParaRPr lang="pt-B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E207C263-481E-FF4C-B547-341E2CBF418A}"/>
              </a:ext>
            </a:extLst>
          </p:cNvPr>
          <p:cNvSpPr txBox="1">
            <a:spLocks/>
          </p:cNvSpPr>
          <p:nvPr/>
        </p:nvSpPr>
        <p:spPr>
          <a:xfrm>
            <a:off x="295946" y="5022994"/>
            <a:ext cx="5446486" cy="8953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PERDA DE ENGAJAMENTO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genéricos não consideram preferências individuais, reduzindo a qualidade da experiência.</a:t>
            </a:r>
            <a:endParaRPr lang="pt-BR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11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a imagem contendo edifício, bicicleta, moto, mesa&#10;&#10;O conteúdo gerado por IA pode estar incorreto.">
            <a:extLst>
              <a:ext uri="{FF2B5EF4-FFF2-40B4-BE49-F238E27FC236}">
                <a16:creationId xmlns:a16="http://schemas.microsoft.com/office/drawing/2014/main" id="{67E329BB-F64C-4BD9-FD5A-26C561F358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14" y="0"/>
            <a:ext cx="4760686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6652E8-7937-41E5-78AD-0FD0862D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820000"/>
                </a:solidFill>
                <a:effectLst>
                  <a:outerShdw blurRad="50800" dist="50800" dir="2100000" algn="ctr" rotWithShape="0">
                    <a:schemeClr val="tx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PROPOSTA ANALÍTICA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F78F0F-96FB-7314-1CAF-86EC7E43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93114" cy="132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Principal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Investigar padrões em gêneros e descrições para criar um sistema de recomendação de conteúdo audiovisual personalizado.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D8D0DD-6E92-9748-7F79-C0227AAB0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368221"/>
            <a:ext cx="5181600" cy="15562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 de Análise</a:t>
            </a:r>
            <a:endParaRPr lang="pt-BR" sz="2200" dirty="0">
              <a:solidFill>
                <a:srgbClr val="8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 de conteúdo (filme/série)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Gêneros mais comuns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Similaridade textual com base na descrição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74908923-5464-9D77-19D6-F10F6890F193}"/>
              </a:ext>
            </a:extLst>
          </p:cNvPr>
          <p:cNvSpPr txBox="1">
            <a:spLocks/>
          </p:cNvSpPr>
          <p:nvPr/>
        </p:nvSpPr>
        <p:spPr>
          <a:xfrm>
            <a:off x="838200" y="4936671"/>
            <a:ext cx="4321629" cy="155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Esperados</a:t>
            </a:r>
            <a:endParaRPr lang="pt-BR" sz="2200" dirty="0">
              <a:solidFill>
                <a:srgbClr val="82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personalizadas</a:t>
            </a: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retenção de usuários</a:t>
            </a:r>
          </a:p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Visualizações segmentadas por tipo e categoria</a:t>
            </a:r>
          </a:p>
        </p:txBody>
      </p:sp>
    </p:spTree>
    <p:extLst>
      <p:ext uri="{BB962C8B-B14F-4D97-AF65-F5344CB8AC3E}">
        <p14:creationId xmlns:p14="http://schemas.microsoft.com/office/powerpoint/2010/main" val="236294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8">
            <a:extLst>
              <a:ext uri="{FF2B5EF4-FFF2-40B4-BE49-F238E27FC236}">
                <a16:creationId xmlns:a16="http://schemas.microsoft.com/office/drawing/2014/main" id="{DB90EDA9-2517-46EC-B6D4-3918D047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ACF022-DDB9-AF63-5EBC-8CDDEBF3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3" y="961453"/>
            <a:ext cx="6877571" cy="12666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b="1" kern="1200" dirty="0">
                <a:solidFill>
                  <a:srgbClr val="820000"/>
                </a:solidFill>
                <a:effectLst>
                  <a:outerShdw blurRad="50800" dist="50800" dir="2100000" algn="ctr" rotWithShape="0">
                    <a:schemeClr val="tx1">
                      <a:alpha val="50000"/>
                    </a:scheme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ANÁLISE EXPLORATÓRIA</a:t>
            </a:r>
            <a:r>
              <a:rPr lang="en-US" sz="4000" b="1" dirty="0">
                <a:solidFill>
                  <a:srgbClr val="820000"/>
                </a:solidFill>
                <a:effectLst>
                  <a:outerShdw blurRad="50800" dist="50800" dir="2100000" algn="ctr" rotWithShape="0">
                    <a:schemeClr val="tx1">
                      <a:alpha val="50000"/>
                    </a:scheme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  <a:br>
              <a:rPr lang="en-US" sz="4000" b="1" kern="1200" dirty="0">
                <a:solidFill>
                  <a:srgbClr val="820000"/>
                </a:solidFill>
                <a:effectLst>
                  <a:outerShdw blurRad="50800" dist="50800" dir="2100000" algn="ctr" rotWithShape="0">
                    <a:schemeClr val="tx1">
                      <a:alpha val="50000"/>
                    </a:scheme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4000" b="1" kern="1200" dirty="0">
                <a:solidFill>
                  <a:srgbClr val="820000"/>
                </a:solidFill>
                <a:effectLst>
                  <a:outerShdw blurRad="50800" dist="50800" dir="2100000" algn="ctr" rotWithShape="0">
                    <a:schemeClr val="tx1">
                      <a:alpha val="50000"/>
                    </a:scheme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TIPOS E GÊNEROS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49B1F2-532C-44C7-8AC7-28EA15EE0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7D3784-5CF9-4282-9B1C-52395785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Espaço Reservado para Conteúdo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FF252007-DD30-D5AF-7A93-C371865A86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63" b="1"/>
          <a:stretch>
            <a:fillRect/>
          </a:stretch>
        </p:blipFill>
        <p:spPr>
          <a:xfrm>
            <a:off x="7891272" y="3429000"/>
            <a:ext cx="4300728" cy="3398520"/>
          </a:xfrm>
          <a:prstGeom prst="rect">
            <a:avLst/>
          </a:prstGeom>
        </p:spPr>
      </p:pic>
      <p:sp>
        <p:nvSpPr>
          <p:cNvPr id="16" name="Espaço Reservado para Conteúdo 15">
            <a:extLst>
              <a:ext uri="{FF2B5EF4-FFF2-40B4-BE49-F238E27FC236}">
                <a16:creationId xmlns:a16="http://schemas.microsoft.com/office/drawing/2014/main" id="{D70CCEAE-4C3F-283E-C9C4-21124A583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6676" y="3132711"/>
            <a:ext cx="6217920" cy="12464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 1 - QUANTIDADE DE FILMES VS SÉRIES</a:t>
            </a:r>
          </a:p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contagem revelou 127 séries e 123 filmes no Dataset. Essa proporção quase equilibrada permite que o sistema de recomendação não favoreça apenas um tipo de conteúdo. O modelo deve considerar essa distribuição para garantir equilíbrio nas sugestões.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A9BD298-66C8-90F8-A078-B03969DC3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272" y="1"/>
            <a:ext cx="4300728" cy="3397266"/>
          </a:xfrm>
          <a:prstGeom prst="rect">
            <a:avLst/>
          </a:prstGeom>
        </p:spPr>
      </p:pic>
      <p:sp>
        <p:nvSpPr>
          <p:cNvPr id="30" name="Espaço Reservado para Conteúdo 15">
            <a:extLst>
              <a:ext uri="{FF2B5EF4-FFF2-40B4-BE49-F238E27FC236}">
                <a16:creationId xmlns:a16="http://schemas.microsoft.com/office/drawing/2014/main" id="{DF85C8B5-2E8C-49A6-EFE0-49F91BD58882}"/>
              </a:ext>
            </a:extLst>
          </p:cNvPr>
          <p:cNvSpPr txBox="1">
            <a:spLocks/>
          </p:cNvSpPr>
          <p:nvPr/>
        </p:nvSpPr>
        <p:spPr>
          <a:xfrm>
            <a:off x="836676" y="4598501"/>
            <a:ext cx="6217920" cy="2040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1600" b="1" dirty="0">
                <a:solidFill>
                  <a:srgbClr val="82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 2 - TOP 10 GÊNEROS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predomínio de Drama indica um comportamento geral do público voltado a histórias intensas e envolventes.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Gêneros como Ficção Científica e Mistério são essenciais para conteúdos como Dark e Black Mirror, que aparecem entre os recomendados.</a:t>
            </a: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padrão de gêneros é utilizado como base para construir recomendações temáticas, onde o usuário tende a preferir conteúdos semelhantes ao que já assistiu.</a:t>
            </a:r>
          </a:p>
        </p:txBody>
      </p:sp>
    </p:spTree>
    <p:extLst>
      <p:ext uri="{BB962C8B-B14F-4D97-AF65-F5344CB8AC3E}">
        <p14:creationId xmlns:p14="http://schemas.microsoft.com/office/powerpoint/2010/main" val="387851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0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0423F1-E3FF-07F2-0D88-07292C8A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936" y="1163052"/>
            <a:ext cx="7862032" cy="1041901"/>
          </a:xfrm>
        </p:spPr>
        <p:txBody>
          <a:bodyPr>
            <a:noAutofit/>
          </a:bodyPr>
          <a:lstStyle/>
          <a:p>
            <a:pPr algn="ctr"/>
            <a:r>
              <a:rPr lang="pt-BR" sz="4000" b="1" dirty="0">
                <a:solidFill>
                  <a:srgbClr val="820000"/>
                </a:solidFill>
                <a:effectLst>
                  <a:outerShdw blurRad="50800" dist="38100" dir="2100000" algn="tr" rotWithShape="0">
                    <a:schemeClr val="tx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ANÁLISE EXPLORATÓRIA: RECOMENDAÇÕES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CA59DF-1498-F463-1550-D2FE815E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1479" y="2544169"/>
            <a:ext cx="4483324" cy="26999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b="1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🎯 Exemplo 1 – Entrada: </a:t>
            </a:r>
            <a:r>
              <a:rPr lang="pt-BR" sz="1400" b="1" i="1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Witcher 2</a:t>
            </a:r>
            <a:endParaRPr lang="pt-BR" sz="1400" b="1" dirty="0">
              <a:effectLst>
                <a:outerShdw blurRad="50800" dist="50800" dir="5400000" algn="ctr" rotWithShape="0">
                  <a:schemeClr val="bg1">
                    <a:alpha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pt-BR" sz="1400" b="1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geradas:</a:t>
            </a:r>
            <a:endParaRPr lang="pt-BR" sz="1400" dirty="0">
              <a:effectLst>
                <a:outerShdw blurRad="50800" dist="50800" dir="5400000" algn="ctr" rotWithShape="0">
                  <a:schemeClr val="bg1">
                    <a:alpha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Big Bang Theory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Irishman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Stranger Things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Inceptivos</a:t>
            </a:r>
          </a:p>
          <a:p>
            <a:pPr marL="0" indent="0">
              <a:buNone/>
            </a:pPr>
            <a:endParaRPr lang="pt-BR" sz="1400" dirty="0">
              <a:effectLst>
                <a:outerShdw blurRad="50800" dist="50800" dir="5400000" algn="ctr" rotWithShape="0">
                  <a:schemeClr val="bg1">
                    <a:alpha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pt-BR" sz="1400" b="1" i="1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Justificativa:</a:t>
            </a:r>
            <a:r>
              <a:rPr lang="pt-BR" sz="1400" b="1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effectLst>
                  <a:outerShdw blurRad="50800" dist="50800" dir="5400000" algn="ctr" rotWithShape="0">
                    <a:schemeClr val="bg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Compartilham gêneros como Ficção Científica, Mistério e Drama, além de apresentarem descrições com elementos narrativos similares.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38892-1E8D-A413-BD08-B0ECB7067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544169"/>
            <a:ext cx="4554501" cy="26999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b="1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🎯 Exemplo 2 - Entrada: </a:t>
            </a:r>
            <a:r>
              <a:rPr lang="pt-BR" sz="1400" b="1" i="1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Queen’s Gambit 1</a:t>
            </a:r>
            <a:endParaRPr lang="pt-BR" sz="1400" b="1" dirty="0">
              <a:effectLst>
                <a:outerShdw blurRad="50800" dist="50800" dir="5400000" sx="1000" sy="1000" algn="ctr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pt-BR" sz="1400" b="1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 geradas:</a:t>
            </a:r>
            <a:endParaRPr lang="pt-BR" sz="1400" dirty="0">
              <a:effectLst>
                <a:outerShdw blurRad="50800" dist="50800" dir="5400000" sx="1000" sy="1000" algn="ctr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Shutter Island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Castlevania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Rick and Morty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Black Mirror</a:t>
            </a:r>
          </a:p>
          <a:p>
            <a:pPr marL="0" indent="0">
              <a:buNone/>
            </a:pPr>
            <a:endParaRPr lang="pt-BR" sz="1400" dirty="0">
              <a:effectLst>
                <a:outerShdw blurRad="50800" dist="50800" dir="5400000" sx="1000" sy="1000" algn="ctr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pt-BR" sz="1400" b="1" i="1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Justificativa:</a:t>
            </a:r>
            <a:r>
              <a:rPr lang="pt-BR" sz="1400" b="1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effectLst>
                  <a:outerShdw blurRad="50800" dist="50800" dir="5400000" sx="1000" sy="1000" algn="ct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Estilo psicológico, enredo com elementos mentais/desafios, gêneros em comum como Drama, Mistério e Ficção.</a:t>
            </a:r>
          </a:p>
        </p:txBody>
      </p:sp>
    </p:spTree>
    <p:extLst>
      <p:ext uri="{BB962C8B-B14F-4D97-AF65-F5344CB8AC3E}">
        <p14:creationId xmlns:p14="http://schemas.microsoft.com/office/powerpoint/2010/main" val="65202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71C125-C023-E590-AB96-D4C8D8EBA99F}"/>
              </a:ext>
            </a:extLst>
          </p:cNvPr>
          <p:cNvSpPr txBox="1"/>
          <p:nvPr/>
        </p:nvSpPr>
        <p:spPr>
          <a:xfrm>
            <a:off x="158494" y="513425"/>
            <a:ext cx="5779008" cy="125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820000"/>
                </a:solidFill>
                <a:effectLst>
                  <a:outerShdw blurRad="50800" dist="50800" dir="2100000" algn="ctr" rotWithShape="0">
                    <a:schemeClr val="tx1">
                      <a:alpha val="5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RESULTADOS PRETENDIDOS</a:t>
            </a:r>
            <a:endParaRPr lang="en-US" sz="4000" dirty="0">
              <a:solidFill>
                <a:srgbClr val="820000"/>
              </a:solidFill>
              <a:effectLst>
                <a:outerShdw blurRad="50800" dist="50800" dir="2100000" algn="ctr" rotWithShape="0">
                  <a:schemeClr val="tx1">
                    <a:alpha val="5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24EB7A-7FE2-E290-872B-7C363440841B}"/>
              </a:ext>
            </a:extLst>
          </p:cNvPr>
          <p:cNvSpPr txBox="1"/>
          <p:nvPr/>
        </p:nvSpPr>
        <p:spPr>
          <a:xfrm>
            <a:off x="521109" y="2324912"/>
            <a:ext cx="5053782" cy="1261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pt-BR" sz="19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Personalização Avançada</a:t>
            </a:r>
          </a:p>
          <a:p>
            <a:pPr marR="0" lvl="0" algn="just" defTabSz="9144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pt-B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Criar recomendações sob medida com base no conteúdo textual (sinopse) e nas categorias do título (gênero e tipo).</a:t>
            </a:r>
            <a:br>
              <a:rPr kumimoji="0" lang="en-US" altLang="pt-B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pt-B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kumimoji="0" lang="en-US" altLang="pt-BR" sz="1500" b="0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 gerado:</a:t>
            </a:r>
            <a:r>
              <a:rPr kumimoji="0" lang="en-US" altLang="pt-BR" sz="15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 usuário recebe indicações mais alinhadas ao seu gosto, sem depender de avaliações ou cliques prévios.</a:t>
            </a:r>
          </a:p>
        </p:txBody>
      </p:sp>
      <p:pic>
        <p:nvPicPr>
          <p:cNvPr id="3" name="Imagem 2" descr="Pessoas de moto na estrada&#10;&#10;O conteúdo gerado por IA pode estar incorreto.">
            <a:extLst>
              <a:ext uri="{FF2B5EF4-FFF2-40B4-BE49-F238E27FC236}">
                <a16:creationId xmlns:a16="http://schemas.microsoft.com/office/drawing/2014/main" id="{A80F0FF9-DE75-875F-F388-049A880C3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894" r="34050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459A3103-5C26-013F-7EE6-2308CE10F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08" y="3762562"/>
            <a:ext cx="5053782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Retenção de Usuários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Aumentar o tempo de permanência e o engajamento dentro da plataforma, evitando o cancelamento da assinatura (churn).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 gerado: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Um sistema inteligente reduz o risco de insatisfação e promove fidelidade à plataforma.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3D71D83A-195C-05F9-C6B4-0A99E3147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08" y="5200213"/>
            <a:ext cx="505378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Engajamento Contínuo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Manter o usuário consumindo conteúdo por meio de sugestões relevantes e constantes.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Valor gerado: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Maior tempo de tela, mais consumo e, consequentemente, maior valor agregado ao assinante.</a:t>
            </a:r>
          </a:p>
        </p:txBody>
      </p:sp>
    </p:spTree>
    <p:extLst>
      <p:ext uri="{BB962C8B-B14F-4D97-AF65-F5344CB8AC3E}">
        <p14:creationId xmlns:p14="http://schemas.microsoft.com/office/powerpoint/2010/main" val="75238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79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agem 24" descr="Uma imagem contendo Calendário&#10;&#10;O conteúdo gerado por IA pode estar incorreto.">
            <a:extLst>
              <a:ext uri="{FF2B5EF4-FFF2-40B4-BE49-F238E27FC236}">
                <a16:creationId xmlns:a16="http://schemas.microsoft.com/office/drawing/2014/main" id="{4D93588A-B7B8-EB84-E788-D29DB5E61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479" r="-2" b="9672"/>
          <a:stretch>
            <a:fillRect/>
          </a:stretch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29" name="Imagem 28" descr="Tela de programa de televisão&#10;&#10;O conteúdo gerado por IA pode estar incorreto.">
            <a:extLst>
              <a:ext uri="{FF2B5EF4-FFF2-40B4-BE49-F238E27FC236}">
                <a16:creationId xmlns:a16="http://schemas.microsoft.com/office/drawing/2014/main" id="{866154F9-D14B-D171-4969-54004AF09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705" r="-2" b="10756"/>
          <a:stretch>
            <a:fillRect/>
          </a:stretch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89" name="Freeform: Shape 81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0" name="Freeform: Shape 83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E8AF09-60A3-A0A7-C188-F9CE0373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8" y="2649454"/>
            <a:ext cx="5656936" cy="16322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CONCLUSÃO </a:t>
            </a:r>
            <a:br>
              <a:rPr lang="en-US" sz="3800" b="1" kern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800" b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kern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ANALISE EXPLORATÓRIA NETFLIX</a:t>
            </a:r>
            <a:endParaRPr lang="en-US" sz="2800" kern="1200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3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4CDD7A3-B975-4EEA-8C84-47C0291FF498}">
  <we:reference id="78f4d70e-fb8b-4f8d-b284-0a2e60aeef37" version="3.16.2.1" store="EXCatalog" storeType="EXCatalog"/>
  <we:alternateReferences>
    <we:reference id="WA104380955" version="3.16.2.1" store="pt-B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</TotalTime>
  <Words>591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Arial</vt:lpstr>
      <vt:lpstr>Avenir Next LT Pro</vt:lpstr>
      <vt:lpstr>Calibri</vt:lpstr>
      <vt:lpstr>Calibri Light</vt:lpstr>
      <vt:lpstr>Times</vt:lpstr>
      <vt:lpstr>Times New Roman</vt:lpstr>
      <vt:lpstr>Wingdings</vt:lpstr>
      <vt:lpstr>Tema do Office 2013 - 2022</vt:lpstr>
      <vt:lpstr>Análise Exploratória e Sistema de Recomendação – Netflix</vt:lpstr>
      <vt:lpstr>SOBRE O PROJETO NETFLIX</vt:lpstr>
      <vt:lpstr>Apresentação do PowerPoint</vt:lpstr>
      <vt:lpstr>PROPOSTA ANALÍTICA</vt:lpstr>
      <vt:lpstr>ANÁLISE EXPLORATÓRIA: TIPOS E GÊNEROS</vt:lpstr>
      <vt:lpstr>ANÁLISE EXPLORATÓRIA: RECOMENDAÇÕES</vt:lpstr>
      <vt:lpstr>Apresentação do PowerPoint</vt:lpstr>
      <vt:lpstr>CONCLUSÃO   ANALISE EXPLORATÓRIA NETFLIX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GOES MAIA</dc:creator>
  <cp:lastModifiedBy>GUSTAVO GOES MAIA</cp:lastModifiedBy>
  <cp:revision>3</cp:revision>
  <dcterms:created xsi:type="dcterms:W3CDTF">2025-05-26T22:56:19Z</dcterms:created>
  <dcterms:modified xsi:type="dcterms:W3CDTF">2025-05-27T02:57:36Z</dcterms:modified>
</cp:coreProperties>
</file>