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4" r:id="rId6"/>
    <p:sldId id="266" r:id="rId7"/>
    <p:sldId id="261" r:id="rId8"/>
  </p:sldIdLst>
  <p:sldSz cx="9144000" cy="5715000" type="screen16x10"/>
  <p:notesSz cx="6858000" cy="9144000"/>
  <p:embeddedFontLst>
    <p:embeddedFont>
      <p:font typeface="Verdana" panose="020B060403050404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D68"/>
    <a:srgbClr val="20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>
      <p:cViewPr varScale="1">
        <p:scale>
          <a:sx n="98" d="100"/>
          <a:sy n="98" d="100"/>
        </p:scale>
        <p:origin x="1018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806B6-0AF1-4555-8853-1E503FE81A6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A7707-D993-47F0-B3B3-EA4347DD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2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1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8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1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2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0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8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2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86FF-B947-4DCD-AD48-8B7AB72699A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71800" y="1921396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71800" y="3577580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1800" y="2182856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err="1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Ebrima" panose="02000000000000000000" pitchFamily="2" charset="0"/>
              </a:rPr>
              <a:t>어벤져스</a:t>
            </a:r>
            <a:endParaRPr lang="en-US" altLang="ko-KR" sz="3600" spc="-150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  <a:p>
            <a:pPr algn="ctr"/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Ebrima" panose="02000000000000000000" pitchFamily="2" charset="0"/>
              </a:rPr>
              <a:t>2</a:t>
            </a:r>
            <a:r>
              <a:rPr lang="ko-KR" altLang="en-US" sz="3600" spc="-150" dirty="0" err="1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Ebrima" panose="02000000000000000000" pitchFamily="2" charset="0"/>
              </a:rPr>
              <a:t>차발표</a:t>
            </a:r>
            <a:endParaRPr lang="en-US" altLang="ko-KR" sz="3600" spc="-150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2200" y="46577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201315164  </a:t>
            </a:r>
            <a:r>
              <a:rPr lang="ko-KR" altLang="en-US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공필상</a:t>
            </a:r>
            <a:endParaRPr lang="ko-KR" altLang="en-US" dirty="0">
              <a:solidFill>
                <a:schemeClr val="bg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89D26-66DE-4026-8AC8-C56D79C2D7F6}"/>
              </a:ext>
            </a:extLst>
          </p:cNvPr>
          <p:cNvSpPr txBox="1"/>
          <p:nvPr/>
        </p:nvSpPr>
        <p:spPr>
          <a:xfrm>
            <a:off x="6387613" y="502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201515246  </a:t>
            </a:r>
            <a:r>
              <a:rPr lang="ko-KR" altLang="en-US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강진욱</a:t>
            </a:r>
          </a:p>
        </p:txBody>
      </p:sp>
    </p:spTree>
    <p:extLst>
      <p:ext uri="{BB962C8B-B14F-4D97-AF65-F5344CB8AC3E}">
        <p14:creationId xmlns:p14="http://schemas.microsoft.com/office/powerpoint/2010/main" val="32374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19872" y="985292"/>
            <a:ext cx="2088232" cy="72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08923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6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순서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41336" y="1827901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1A3D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000" dirty="0">
              <a:solidFill>
                <a:srgbClr val="1A3D68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71690" y="2043925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1705372"/>
            <a:ext cx="289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개발환경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41336" y="2454487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1A3D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000" dirty="0">
              <a:solidFill>
                <a:srgbClr val="1A3D68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071690" y="2670511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41336" y="3102559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1A3D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000" dirty="0">
              <a:solidFill>
                <a:srgbClr val="1A3D68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71690" y="3318583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9368" y="2934519"/>
            <a:ext cx="319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크롤링</a:t>
            </a:r>
            <a:r>
              <a:rPr lang="ko-KR" altLang="en-US" sz="20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진행상황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1693" y="2340090"/>
            <a:ext cx="289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홈페이지구축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64E755-CA3D-4D4F-BB85-877DDBE2EB57}"/>
              </a:ext>
            </a:extLst>
          </p:cNvPr>
          <p:cNvSpPr/>
          <p:nvPr/>
        </p:nvSpPr>
        <p:spPr>
          <a:xfrm>
            <a:off x="2830921" y="3826149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1A3D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000" dirty="0">
              <a:solidFill>
                <a:srgbClr val="1A3D68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6723F2-8A2A-4A9A-8727-310B4D7FC4B2}"/>
              </a:ext>
            </a:extLst>
          </p:cNvPr>
          <p:cNvCxnSpPr/>
          <p:nvPr/>
        </p:nvCxnSpPr>
        <p:spPr>
          <a:xfrm>
            <a:off x="3061275" y="4042173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434540-2CEB-45F0-A21C-53CE41244434}"/>
              </a:ext>
            </a:extLst>
          </p:cNvPr>
          <p:cNvSpPr txBox="1"/>
          <p:nvPr/>
        </p:nvSpPr>
        <p:spPr>
          <a:xfrm>
            <a:off x="3091726" y="3638552"/>
            <a:ext cx="319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To do</a:t>
            </a:r>
            <a:endParaRPr lang="ko-KR" altLang="en-US" sz="2000" dirty="0">
              <a:solidFill>
                <a:schemeClr val="bg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43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63766" y="417304"/>
            <a:ext cx="3998201" cy="712005"/>
            <a:chOff x="3066162" y="443469"/>
            <a:chExt cx="3552170" cy="418448"/>
          </a:xfrm>
        </p:grpSpPr>
        <p:sp>
          <p:nvSpPr>
            <p:cNvPr id="19" name="직사각형 18"/>
            <p:cNvSpPr/>
            <p:nvPr/>
          </p:nvSpPr>
          <p:spPr>
            <a:xfrm>
              <a:off x="3066162" y="523363"/>
              <a:ext cx="515843" cy="338554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347864" y="841276"/>
              <a:ext cx="2952328" cy="0"/>
            </a:xfrm>
            <a:prstGeom prst="line">
              <a:avLst/>
            </a:prstGeom>
            <a:ln w="12700">
              <a:solidFill>
                <a:srgbClr val="1A3D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23682" y="443469"/>
              <a:ext cx="2894650" cy="379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rgbClr val="1A3D6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개발환경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4DE1C-817E-4EAD-9658-4EF80D16BA8B}"/>
              </a:ext>
            </a:extLst>
          </p:cNvPr>
          <p:cNvSpPr/>
          <p:nvPr/>
        </p:nvSpPr>
        <p:spPr>
          <a:xfrm>
            <a:off x="1115616" y="2267425"/>
            <a:ext cx="5800017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OS : </a:t>
            </a:r>
            <a:r>
              <a:rPr lang="en-US" altLang="ko-KR" sz="2000" dirty="0">
                <a:solidFill>
                  <a:srgbClr val="0000FF"/>
                </a:solidFill>
                <a:ea typeface="굴림" panose="020B0600000101010101" pitchFamily="50" charset="-127"/>
              </a:rPr>
              <a:t>Ubuntu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18.04 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ea typeface="굴림" panose="020B0600000101010101" pitchFamily="50" charset="-127"/>
              </a:rPr>
              <a:t>WebServer</a:t>
            </a:r>
            <a:r>
              <a:rPr lang="en-US" altLang="ko-KR" sz="2000" dirty="0">
                <a:ea typeface="굴림" panose="020B0600000101010101" pitchFamily="50" charset="-127"/>
              </a:rPr>
              <a:t> : </a:t>
            </a:r>
            <a:r>
              <a:rPr lang="en-US" altLang="ko-KR" sz="2000" dirty="0">
                <a:solidFill>
                  <a:srgbClr val="0000FF"/>
                </a:solidFill>
                <a:ea typeface="굴림" panose="020B0600000101010101" pitchFamily="50" charset="-127"/>
              </a:rPr>
              <a:t>Apache</a:t>
            </a:r>
            <a:r>
              <a:rPr lang="en-US" altLang="ko-KR" sz="2000" dirty="0">
                <a:ea typeface="굴림" panose="020B0600000101010101" pitchFamily="50" charset="-127"/>
              </a:rPr>
              <a:t> HTTP Server 2.2.14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 Database : </a:t>
            </a:r>
            <a:r>
              <a:rPr lang="en-US" altLang="ko-KR" sz="2000" dirty="0">
                <a:solidFill>
                  <a:srgbClr val="0000FF"/>
                </a:solidFill>
                <a:ea typeface="굴림" panose="020B0600000101010101" pitchFamily="50" charset="-127"/>
              </a:rPr>
              <a:t>MySQL</a:t>
            </a:r>
            <a:r>
              <a:rPr lang="en-US" altLang="ko-KR" sz="2000" dirty="0">
                <a:ea typeface="굴림" panose="020B0600000101010101" pitchFamily="50" charset="-127"/>
              </a:rPr>
              <a:t> 5.1.39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 Language : </a:t>
            </a:r>
            <a:r>
              <a:rPr lang="en-US" altLang="ko-KR" sz="2000" dirty="0">
                <a:solidFill>
                  <a:srgbClr val="0000FF"/>
                </a:solidFill>
                <a:ea typeface="굴림" panose="020B0600000101010101" pitchFamily="50" charset="-127"/>
              </a:rPr>
              <a:t>PHP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50" charset="-127"/>
              </a:rPr>
              <a:t>&amp;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ea typeface="굴림" panose="020B0600000101010101" pitchFamily="50" charset="-127"/>
              </a:rPr>
              <a:t>Python3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6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63766" y="417304"/>
            <a:ext cx="3998201" cy="712005"/>
            <a:chOff x="3066162" y="443469"/>
            <a:chExt cx="3552170" cy="418448"/>
          </a:xfrm>
        </p:grpSpPr>
        <p:sp>
          <p:nvSpPr>
            <p:cNvPr id="19" name="직사각형 18"/>
            <p:cNvSpPr/>
            <p:nvPr/>
          </p:nvSpPr>
          <p:spPr>
            <a:xfrm>
              <a:off x="3066162" y="523363"/>
              <a:ext cx="515843" cy="338554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lang="ko-KR" altLang="en-US" sz="20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347864" y="841276"/>
              <a:ext cx="2952328" cy="0"/>
            </a:xfrm>
            <a:prstGeom prst="line">
              <a:avLst/>
            </a:prstGeom>
            <a:ln w="12700">
              <a:solidFill>
                <a:srgbClr val="1A3D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23682" y="443469"/>
              <a:ext cx="2894650" cy="379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rgbClr val="1A3D6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홈페이지 구축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9AADCC-6139-4714-8A9B-0824872FD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118" b="15282"/>
          <a:stretch/>
        </p:blipFill>
        <p:spPr>
          <a:xfrm>
            <a:off x="1178110" y="1301655"/>
            <a:ext cx="6789406" cy="31683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627D05-970C-42B5-BA6C-3476C3302EBB}"/>
              </a:ext>
            </a:extLst>
          </p:cNvPr>
          <p:cNvSpPr/>
          <p:nvPr/>
        </p:nvSpPr>
        <p:spPr>
          <a:xfrm>
            <a:off x="1178110" y="4587433"/>
            <a:ext cx="678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http://210.117.181.21/termprj/s201315164/crawling/index.php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691A9B-656E-435C-8AE2-7CF60ADF34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8" b="12902"/>
          <a:stretch/>
        </p:blipFill>
        <p:spPr>
          <a:xfrm>
            <a:off x="1167780" y="1285827"/>
            <a:ext cx="6644580" cy="3184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B1B87C-9E18-4A0F-B0B6-9CD344E92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20" y="1827392"/>
            <a:ext cx="7324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63766" y="376835"/>
            <a:ext cx="4628514" cy="752473"/>
            <a:chOff x="3066162" y="523363"/>
            <a:chExt cx="3874324" cy="338554"/>
          </a:xfrm>
        </p:grpSpPr>
        <p:sp>
          <p:nvSpPr>
            <p:cNvPr id="19" name="직사각형 18"/>
            <p:cNvSpPr/>
            <p:nvPr/>
          </p:nvSpPr>
          <p:spPr>
            <a:xfrm>
              <a:off x="3066162" y="523363"/>
              <a:ext cx="515843" cy="338554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  <a:endParaRPr lang="ko-KR" altLang="en-US" sz="20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347864" y="841276"/>
              <a:ext cx="2952328" cy="0"/>
            </a:xfrm>
            <a:prstGeom prst="line">
              <a:avLst/>
            </a:prstGeom>
            <a:ln w="12700">
              <a:solidFill>
                <a:srgbClr val="1A3D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87657" y="532562"/>
              <a:ext cx="3152829" cy="2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>
                  <a:solidFill>
                    <a:srgbClr val="1A3D6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크롤링</a:t>
              </a:r>
              <a:r>
                <a:rPr lang="ko-KR" altLang="en-US" sz="3200" b="1" dirty="0">
                  <a:solidFill>
                    <a:srgbClr val="1A3D6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진행상황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30B0C-183A-4C61-8070-13B8C87B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97" y="1152659"/>
            <a:ext cx="6832724" cy="36654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7BCD3F-C435-48B0-A7AA-120A85E293D0}"/>
              </a:ext>
            </a:extLst>
          </p:cNvPr>
          <p:cNvSpPr/>
          <p:nvPr/>
        </p:nvSpPr>
        <p:spPr>
          <a:xfrm>
            <a:off x="2463766" y="4811195"/>
            <a:ext cx="6061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https://www.wevity.com/?c=find&amp;s=1&amp;mode=ing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0CB3CE-3035-402F-B01C-308DDA2BA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676400"/>
            <a:ext cx="7848600" cy="2362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3474ED-19D3-4D3D-8FBF-3C8DB3194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84" y="1149430"/>
            <a:ext cx="6484350" cy="43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63766" y="481236"/>
            <a:ext cx="3926193" cy="648073"/>
            <a:chOff x="3066162" y="481042"/>
            <a:chExt cx="3488195" cy="380875"/>
          </a:xfrm>
        </p:grpSpPr>
        <p:sp>
          <p:nvSpPr>
            <p:cNvPr id="19" name="직사각형 18"/>
            <p:cNvSpPr/>
            <p:nvPr/>
          </p:nvSpPr>
          <p:spPr>
            <a:xfrm>
              <a:off x="3066162" y="523363"/>
              <a:ext cx="515843" cy="338554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  <a:endParaRPr lang="ko-KR" altLang="en-US" sz="20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347864" y="841276"/>
              <a:ext cx="2952328" cy="0"/>
            </a:xfrm>
            <a:prstGeom prst="line">
              <a:avLst/>
            </a:prstGeom>
            <a:ln w="12700">
              <a:solidFill>
                <a:srgbClr val="1A3D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59707" y="481042"/>
              <a:ext cx="2894650" cy="307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1A3D6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To do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233764"/>
            <a:ext cx="9144000" cy="481236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6FF7D-8C6A-46D7-B4C8-DD40AD57177C}"/>
              </a:ext>
            </a:extLst>
          </p:cNvPr>
          <p:cNvSpPr txBox="1"/>
          <p:nvPr/>
        </p:nvSpPr>
        <p:spPr>
          <a:xfrm>
            <a:off x="1387606" y="1948111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2. </a:t>
            </a:r>
            <a:r>
              <a:rPr lang="ko-KR" altLang="en-US" sz="2000" dirty="0"/>
              <a:t>가져온 링크로 들어가 대외활동 상세정보 </a:t>
            </a:r>
            <a:r>
              <a:rPr lang="ko-KR" altLang="en-US" sz="2000" dirty="0" err="1"/>
              <a:t>크롤링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2FA407-078A-4899-B812-9B07048ECFB5}"/>
              </a:ext>
            </a:extLst>
          </p:cNvPr>
          <p:cNvSpPr txBox="1"/>
          <p:nvPr/>
        </p:nvSpPr>
        <p:spPr>
          <a:xfrm>
            <a:off x="1387606" y="244089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3. </a:t>
            </a:r>
            <a:r>
              <a:rPr lang="ko-KR" altLang="en-US" sz="2000" dirty="0"/>
              <a:t>남은 페이지에서도 정보 가져오기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934775-A058-4761-80A1-07B711FA1F3A}"/>
              </a:ext>
            </a:extLst>
          </p:cNvPr>
          <p:cNvSpPr txBox="1"/>
          <p:nvPr/>
        </p:nvSpPr>
        <p:spPr>
          <a:xfrm>
            <a:off x="1403648" y="2982181"/>
            <a:ext cx="682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4. </a:t>
            </a:r>
            <a:r>
              <a:rPr lang="ko-KR" altLang="en-US" sz="2000" dirty="0"/>
              <a:t>크롤링하여 가져온 정보 가꾸고 데이터베이스에 넣기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BBBE1-FA37-4FF2-A6C8-494DC6368F02}"/>
              </a:ext>
            </a:extLst>
          </p:cNvPr>
          <p:cNvSpPr txBox="1"/>
          <p:nvPr/>
        </p:nvSpPr>
        <p:spPr>
          <a:xfrm>
            <a:off x="1403648" y="350557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5.</a:t>
            </a:r>
            <a:r>
              <a:rPr lang="ko-KR" altLang="en-US" sz="2000" dirty="0"/>
              <a:t>데이터베이스에 들어있는 정보 웹에 보여주기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32FAE-CB91-4930-BBF2-5DF3BB1A8C80}"/>
              </a:ext>
            </a:extLst>
          </p:cNvPr>
          <p:cNvSpPr txBox="1"/>
          <p:nvPr/>
        </p:nvSpPr>
        <p:spPr>
          <a:xfrm>
            <a:off x="1403648" y="1454044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1. </a:t>
            </a:r>
            <a:r>
              <a:rPr lang="ko-KR" altLang="en-US" sz="2000" dirty="0"/>
              <a:t>정규표현식 공부하기</a:t>
            </a:r>
          </a:p>
        </p:txBody>
      </p:sp>
    </p:spTree>
    <p:extLst>
      <p:ext uri="{BB962C8B-B14F-4D97-AF65-F5344CB8AC3E}">
        <p14:creationId xmlns:p14="http://schemas.microsoft.com/office/powerpoint/2010/main" val="126047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71800" y="1921396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71800" y="3577580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1800" y="2065412"/>
            <a:ext cx="3600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4400" spc="-150" dirty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r>
              <a:rPr lang="en-US" altLang="ko-KR" sz="3200" spc="-150" dirty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213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화면 슬라이드 쇼(16:10)</PresentationFormat>
  <Paragraphs>39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굴림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공 필상</cp:lastModifiedBy>
  <cp:revision>66</cp:revision>
  <dcterms:created xsi:type="dcterms:W3CDTF">2018-05-03T06:36:50Z</dcterms:created>
  <dcterms:modified xsi:type="dcterms:W3CDTF">2018-12-04T03:41:16Z</dcterms:modified>
</cp:coreProperties>
</file>