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6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7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8" r:id="rId1"/>
    <p:sldMasterId id="2147483987" r:id="rId2"/>
    <p:sldMasterId id="2147483989" r:id="rId3"/>
    <p:sldMasterId id="2147484047" r:id="rId4"/>
    <p:sldMasterId id="2147484053" r:id="rId5"/>
    <p:sldMasterId id="2147484059" r:id="rId6"/>
    <p:sldMasterId id="2147484065" r:id="rId7"/>
    <p:sldMasterId id="2147484071" r:id="rId8"/>
  </p:sldMasterIdLst>
  <p:notesMasterIdLst>
    <p:notesMasterId r:id="rId27"/>
  </p:notesMasterIdLst>
  <p:handoutMasterIdLst>
    <p:handoutMasterId r:id="rId28"/>
  </p:handoutMasterIdLst>
  <p:sldIdLst>
    <p:sldId id="314" r:id="rId9"/>
    <p:sldId id="317" r:id="rId10"/>
    <p:sldId id="324" r:id="rId11"/>
    <p:sldId id="318" r:id="rId12"/>
    <p:sldId id="334" r:id="rId13"/>
    <p:sldId id="325" r:id="rId14"/>
    <p:sldId id="323" r:id="rId15"/>
    <p:sldId id="340" r:id="rId16"/>
    <p:sldId id="322" r:id="rId17"/>
    <p:sldId id="335" r:id="rId18"/>
    <p:sldId id="321" r:id="rId19"/>
    <p:sldId id="336" r:id="rId20"/>
    <p:sldId id="326" r:id="rId21"/>
    <p:sldId id="327" r:id="rId22"/>
    <p:sldId id="339" r:id="rId23"/>
    <p:sldId id="337" r:id="rId24"/>
    <p:sldId id="338" r:id="rId25"/>
    <p:sldId id="258" r:id="rId26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邹性秋" initials="邹性秋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261D"/>
    <a:srgbClr val="615D5C"/>
    <a:srgbClr val="F8F8F8"/>
    <a:srgbClr val="55B5BF"/>
    <a:srgbClr val="CC9900"/>
    <a:srgbClr val="EAE8E9"/>
    <a:srgbClr val="4315EB"/>
    <a:srgbClr val="EBB3B3"/>
    <a:srgbClr val="996633"/>
    <a:srgbClr val="5671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84" autoAdjust="0"/>
    <p:restoredTop sz="86263" autoAdjust="0"/>
  </p:normalViewPr>
  <p:slideViewPr>
    <p:cSldViewPr>
      <p:cViewPr varScale="1">
        <p:scale>
          <a:sx n="99" d="100"/>
          <a:sy n="99" d="100"/>
        </p:scale>
        <p:origin x="576" y="84"/>
      </p:cViewPr>
      <p:guideLst>
        <p:guide orient="horz" pos="2160"/>
        <p:guide pos="3840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2796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Master" Target="slideMasters/slideMaster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CCCC523-6776-47EC-A3F9-E43833C642D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63048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1790452-4FA2-4A5E-A9F9-A7CC3CA68D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81535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为了让机器能够理解文本背后的含义，我们需要对可描述的事物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实体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进行建模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即构建机器的先验知识。就以罗纳尔多这个例子说明，当我们围绕这个实体进行相应的扩展，我们就可以得到下面这张知识图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90452-4FA2-4A5E-A9F9-A7CC3CA68DF3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0647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90452-4FA2-4A5E-A9F9-A7CC3CA68DF3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235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D2RQ</a:t>
            </a:r>
            <a:r>
              <a:rPr lang="zh-CN" altLang="en-US" dirty="0" smtClean="0"/>
              <a:t>将</a:t>
            </a:r>
            <a:r>
              <a:rPr lang="en-US" altLang="zh-CN" dirty="0" err="1" smtClean="0"/>
              <a:t>rdb</a:t>
            </a:r>
            <a:r>
              <a:rPr lang="zh-CN" altLang="en-US" dirty="0" smtClean="0"/>
              <a:t>转为</a:t>
            </a:r>
            <a:r>
              <a:rPr lang="en-US" altLang="zh-CN" dirty="0" err="1" smtClean="0"/>
              <a:t>rdf</a:t>
            </a:r>
            <a:r>
              <a:rPr lang="zh-CN" altLang="en-US" dirty="0" smtClean="0"/>
              <a:t>描述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90452-4FA2-4A5E-A9F9-A7CC3CA68DF3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9866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d=5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表示每个词转化为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维的向量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矩阵的形状是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[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sentence_length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×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 5] 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即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[7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×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5]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步幅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(stride)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1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卷积之后，我们得到句子的特征，使用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activation function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1-max-pooling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得到最后的值，每个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最后得到两个特征。将所有特征合并后，使用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softmax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进行分类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zh-CN" altLang="en-US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在每个映射上执行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1-max pooling</a:t>
            </a:r>
            <a:r>
              <a:rPr lang="zh-CN" altLang="en-US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，即记录下每个特征映射中的最明显特征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90452-4FA2-4A5E-A9F9-A7CC3CA68DF3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2372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句子的主语部分是“丝杠、导轨和滑块”。具体来讲是三个并列关系的名词“丝杠”、“导轨”、“滑块”，通过连词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(c)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“和”以及标点（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）“、”进行连接。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句子的谓语是“组成”、“实现”，其分别对应的宾语为“滑台”、“功能”。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90452-4FA2-4A5E-A9F9-A7CC3CA68DF3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4675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u="sng" dirty="0" smtClean="0"/>
              <a:t>其中，</a:t>
            </a:r>
            <a:r>
              <a:rPr lang="en-US" altLang="zh-CN" u="sng" dirty="0" smtClean="0"/>
              <a:t>*</a:t>
            </a:r>
            <a:r>
              <a:rPr lang="zh-CN" altLang="zh-CN" u="sng" dirty="0" smtClean="0"/>
              <a:t>表示出现</a:t>
            </a:r>
            <a:r>
              <a:rPr lang="en-US" altLang="zh-CN" u="sng" dirty="0" smtClean="0"/>
              <a:t>0</a:t>
            </a:r>
            <a:r>
              <a:rPr lang="zh-CN" altLang="zh-CN" u="sng" dirty="0" smtClean="0"/>
              <a:t>次或者任意多次；</a:t>
            </a:r>
            <a:r>
              <a:rPr lang="en-US" altLang="zh-CN" u="sng" dirty="0" smtClean="0"/>
              <a:t>+ </a:t>
            </a:r>
            <a:r>
              <a:rPr lang="zh-CN" altLang="zh-CN" u="sng" dirty="0" smtClean="0"/>
              <a:t>表示出现</a:t>
            </a:r>
            <a:r>
              <a:rPr lang="en-US" altLang="zh-CN" u="sng" dirty="0" smtClean="0"/>
              <a:t>1</a:t>
            </a:r>
            <a:r>
              <a:rPr lang="zh-CN" altLang="zh-CN" u="sng" dirty="0" smtClean="0"/>
              <a:t>次或者任意多次；</a:t>
            </a:r>
            <a:r>
              <a:rPr lang="en-US" altLang="zh-CN" u="sng" dirty="0" smtClean="0"/>
              <a:t>? </a:t>
            </a:r>
            <a:r>
              <a:rPr lang="zh-CN" altLang="zh-CN" u="sng" dirty="0" smtClean="0"/>
              <a:t>表示出现</a:t>
            </a:r>
            <a:r>
              <a:rPr lang="en-US" altLang="zh-CN" u="sng" dirty="0" smtClean="0"/>
              <a:t>0</a:t>
            </a:r>
            <a:r>
              <a:rPr lang="zh-CN" altLang="zh-CN" u="sng" dirty="0" smtClean="0"/>
              <a:t>次或者</a:t>
            </a:r>
            <a:r>
              <a:rPr lang="en-US" altLang="zh-CN" u="sng" dirty="0" smtClean="0"/>
              <a:t>1</a:t>
            </a:r>
            <a:r>
              <a:rPr lang="zh-CN" altLang="zh-CN" u="sng" dirty="0" smtClean="0"/>
              <a:t>次</a:t>
            </a:r>
            <a:endParaRPr lang="zh-CN" altLang="zh-CN" u="sng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90452-4FA2-4A5E-A9F9-A7CC3CA68DF3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7843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原始的非结构化和半结构化数据中获取到了实体、关系以及实体的属性信息。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如果我们将接下来的过程比喻成拼图的话，那么这些信息就是拼图碎片，散乱无章，甚至还有从其他拼图里跑来的碎片、本身就是用来干扰我们拼图的错误碎片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信息）之间的关系是扁平化的，缺乏层次性和逻辑性；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拼图（知识）中还存在大量冗杂和错误的拼图碎片（信息）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</a:br>
            <a:endParaRPr lang="zh-CN" altLang="en-US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https://zhuanlan.zhihu.com/p/38906183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90452-4FA2-4A5E-A9F9-A7CC3CA68DF3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6105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1.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信息抽取，从原始语料中提取出了实体、关系与属性等知识要素，并且经过知识融合，消除实体指称项与实体对象之间的歧义，得到一系列基本的事实表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2.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事实本身并不等于知识。要想最终获得结构化，网络化的知识体系，还需要经历知识加工的过程。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3.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计算三个实体之间的相似度后，就会发现，阿里巴巴和腾讯之间可能更相似，和手机差别更大一些。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4.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图谱没有一个上下层的概念，它还是不知道，阿里巴巴和手机，根本就不隶属于一个类型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90452-4FA2-4A5E-A9F9-A7CC3CA68DF3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8119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90452-4FA2-4A5E-A9F9-A7CC3CA68DF3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31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7.png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7.png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7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8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8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8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fanliyuan\Desktop\PPT模板-25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316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 Box 20"/>
          <p:cNvSpPr txBox="1">
            <a:spLocks noChangeArrowheads="1"/>
          </p:cNvSpPr>
          <p:nvPr userDrawn="1"/>
        </p:nvSpPr>
        <p:spPr bwMode="auto">
          <a:xfrm>
            <a:off x="83592" y="6539094"/>
            <a:ext cx="3552165" cy="265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124" tIns="40063" rIns="80124" bIns="40063">
            <a:spAutoFit/>
          </a:bodyPr>
          <a:lstStyle>
            <a:lvl1pPr algn="l" defTabSz="8778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439738" algn="l" defTabSz="8778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877888" algn="l" defTabSz="8778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316038" algn="l" defTabSz="8778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755775" algn="l" defTabSz="8778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2129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6701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1273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5845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defTabSz="801161">
              <a:defRPr/>
            </a:pPr>
            <a:r>
              <a:rPr lang="en-US" altLang="zh-CN" sz="1200" dirty="0" smtClean="0">
                <a:solidFill>
                  <a:prstClr val="black"/>
                </a:solidFill>
                <a:latin typeface="微软雅黑"/>
                <a:ea typeface="微软雅黑"/>
              </a:rPr>
              <a:t>@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/>
                <a:ea typeface="微软雅黑"/>
              </a:rPr>
              <a:t>版权所有：杭州海康威视数字技术股份有限公司</a:t>
            </a:r>
            <a:endParaRPr lang="en-US" altLang="zh-CN" sz="1300" dirty="0" smtClean="0">
              <a:solidFill>
                <a:prstClr val="black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6199660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7" y="26613"/>
            <a:ext cx="12198097" cy="6862204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 flipH="1">
            <a:off x="201271" y="759296"/>
            <a:ext cx="11558929" cy="0"/>
          </a:xfrm>
          <a:prstGeom prst="line">
            <a:avLst/>
          </a:prstGeom>
          <a:noFill/>
          <a:ln w="9525" cap="flat" cmpd="sng" algn="ctr">
            <a:solidFill>
              <a:srgbClr val="C00000"/>
            </a:solidFill>
            <a:prstDash val="solid"/>
          </a:ln>
          <a:effectLst/>
        </p:spPr>
      </p:cxn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-12698" y="721196"/>
            <a:ext cx="215900" cy="71438"/>
          </a:xfrm>
          <a:prstGeom prst="rect">
            <a:avLst/>
          </a:prstGeom>
          <a:solidFill>
            <a:srgbClr val="C00000">
              <a:alpha val="89804"/>
            </a:srgb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685766">
              <a:defRPr/>
            </a:pPr>
            <a:endParaRPr lang="zh-CN" altLang="en-US" sz="1351" kern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6333" y="260648"/>
            <a:ext cx="10515600" cy="420861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标题内容</a:t>
            </a:r>
            <a:endParaRPr lang="en-US" dirty="0"/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535517" y="1125538"/>
            <a:ext cx="5056427" cy="532765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Verdana" pitchFamily="34" charset="0"/>
                <a:ea typeface="微软雅黑" pitchFamily="34" charset="-122"/>
              </a:defRPr>
            </a:lvl1pPr>
            <a:lvl2pPr>
              <a:defRPr baseline="0">
                <a:latin typeface="Verdana" pitchFamily="34" charset="0"/>
                <a:ea typeface="微软雅黑" pitchFamily="34" charset="-122"/>
              </a:defRPr>
            </a:lvl2pPr>
            <a:lvl3pPr>
              <a:defRPr sz="1800" baseline="0">
                <a:latin typeface="Verdana" pitchFamily="34" charset="0"/>
                <a:ea typeface="微软雅黑" pitchFamily="34" charset="-122"/>
              </a:defRPr>
            </a:lvl3pPr>
            <a:lvl4pPr>
              <a:defRPr baseline="0">
                <a:latin typeface="Verdana" pitchFamily="34" charset="0"/>
                <a:ea typeface="微软雅黑" pitchFamily="34" charset="-122"/>
              </a:defRPr>
            </a:lvl4pPr>
            <a:lvl5pPr>
              <a:defRPr baseline="0">
                <a:latin typeface="Verdana" pitchFamily="34" charset="0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95201" y="6597352"/>
            <a:ext cx="1803400" cy="241262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white"/>
                </a:solidFill>
                <a:latin typeface="Arial"/>
              </a:rPr>
              <a:t>Page</a:t>
            </a:r>
            <a:fld id="{7104FC01-B73A-4058-A07A-9EE672C65F9B}" type="slidenum">
              <a:rPr lang="zh-CN" alt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zh-CN" alt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13"/>
          </p:nvPr>
        </p:nvSpPr>
        <p:spPr>
          <a:xfrm>
            <a:off x="5755506" y="1125538"/>
            <a:ext cx="5813102" cy="532765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Verdana" pitchFamily="34" charset="0"/>
                <a:ea typeface="微软雅黑" pitchFamily="34" charset="-122"/>
              </a:defRPr>
            </a:lvl1pPr>
            <a:lvl2pPr>
              <a:defRPr baseline="0">
                <a:latin typeface="Verdana" pitchFamily="34" charset="0"/>
                <a:ea typeface="微软雅黑" pitchFamily="34" charset="-122"/>
              </a:defRPr>
            </a:lvl2pPr>
            <a:lvl3pPr>
              <a:defRPr sz="1800" baseline="0">
                <a:latin typeface="Verdana" pitchFamily="34" charset="0"/>
                <a:ea typeface="微软雅黑" pitchFamily="34" charset="-122"/>
              </a:defRPr>
            </a:lvl3pPr>
            <a:lvl4pPr>
              <a:defRPr baseline="0">
                <a:latin typeface="Verdana" pitchFamily="34" charset="0"/>
                <a:ea typeface="微软雅黑" pitchFamily="34" charset="-122"/>
              </a:defRPr>
            </a:lvl4pPr>
            <a:lvl5pPr>
              <a:defRPr baseline="0">
                <a:latin typeface="Verdana" pitchFamily="34" charset="0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52842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1374889" y="2924944"/>
            <a:ext cx="532859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0" u="sng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谢谢！</a:t>
            </a:r>
            <a:endParaRPr lang="en-US" altLang="zh-CN" sz="8000" u="sng" dirty="0">
              <a:solidFill>
                <a:prstClr val="blac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i="1" dirty="0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</a:rPr>
              <a:t>项目支持部</a:t>
            </a:r>
            <a:endParaRPr lang="en-US" altLang="zh-CN" sz="2400" i="1" dirty="0">
              <a:solidFill>
                <a:prstClr val="black"/>
              </a:solidFill>
              <a:latin typeface="微软雅黑" panose="020B0503020204020204" pitchFamily="34" charset="-122"/>
              <a:ea typeface="微软雅黑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64" y="548680"/>
            <a:ext cx="4080402" cy="547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042510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54" name="Text Box 22"/>
          <p:cNvSpPr txBox="1">
            <a:spLocks noChangeArrowheads="1"/>
          </p:cNvSpPr>
          <p:nvPr/>
        </p:nvSpPr>
        <p:spPr bwMode="auto">
          <a:xfrm>
            <a:off x="9784923" y="4094239"/>
            <a:ext cx="1557772" cy="45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124" tIns="40063" rIns="80124" bIns="40063">
            <a:spAutoFit/>
          </a:bodyPr>
          <a:lstStyle>
            <a:lvl1pPr algn="l" defTabSz="8778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439738" algn="l" defTabSz="8778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877888" algn="l" defTabSz="8778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316038" algn="l" defTabSz="8778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755775" algn="l" defTabSz="8778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2129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6701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1273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5845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defTabSz="801161">
              <a:defRPr/>
            </a:pPr>
            <a:r>
              <a:rPr lang="en-US" altLang="zh-CN" sz="1200" dirty="0" smtClean="0">
                <a:solidFill>
                  <a:prstClr val="white"/>
                </a:solidFill>
                <a:latin typeface="微软雅黑"/>
                <a:ea typeface="微软雅黑"/>
              </a:rPr>
              <a:t>www.hikvision.com</a:t>
            </a:r>
          </a:p>
          <a:p>
            <a:pPr algn="ctr" defTabSz="801161">
              <a:defRPr/>
            </a:pPr>
            <a:r>
              <a:rPr lang="en-US" altLang="zh-CN" sz="1200" dirty="0" smtClean="0">
                <a:solidFill>
                  <a:prstClr val="white"/>
                </a:solidFill>
                <a:latin typeface="微软雅黑"/>
                <a:ea typeface="微软雅黑"/>
              </a:rPr>
              <a:t>400-700-5998</a:t>
            </a: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1378986" y="2763536"/>
            <a:ext cx="7050933" cy="797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ts val="55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5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TMS</a:t>
            </a:r>
            <a:r>
              <a:rPr lang="zh-CN" altLang="en-US" sz="5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  <a:endParaRPr lang="en-US" altLang="zh-CN" sz="54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 Box 20"/>
          <p:cNvSpPr txBox="1">
            <a:spLocks noChangeArrowheads="1"/>
          </p:cNvSpPr>
          <p:nvPr userDrawn="1"/>
        </p:nvSpPr>
        <p:spPr bwMode="auto">
          <a:xfrm>
            <a:off x="83592" y="6539094"/>
            <a:ext cx="3552165" cy="265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124" tIns="40063" rIns="80124" bIns="40063">
            <a:spAutoFit/>
          </a:bodyPr>
          <a:lstStyle>
            <a:lvl1pPr algn="l" defTabSz="8778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439738" algn="l" defTabSz="8778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877888" algn="l" defTabSz="8778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316038" algn="l" defTabSz="8778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755775" algn="l" defTabSz="8778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2129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6701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1273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5845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defTabSz="801161">
              <a:defRPr/>
            </a:pPr>
            <a:r>
              <a:rPr lang="en-US" altLang="zh-CN" sz="1200" dirty="0" smtClean="0">
                <a:solidFill>
                  <a:prstClr val="black"/>
                </a:solidFill>
                <a:latin typeface="微软雅黑"/>
                <a:ea typeface="微软雅黑"/>
              </a:rPr>
              <a:t>@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/>
                <a:ea typeface="微软雅黑"/>
              </a:rPr>
              <a:t>版权所有：杭州海康威视数字技术股份有限公司</a:t>
            </a:r>
            <a:endParaRPr lang="en-US" altLang="zh-CN" sz="1300" dirty="0" smtClean="0">
              <a:solidFill>
                <a:prstClr val="black"/>
              </a:solidFill>
              <a:latin typeface="微软雅黑"/>
              <a:ea typeface="微软雅黑"/>
            </a:endParaRPr>
          </a:p>
        </p:txBody>
      </p:sp>
      <p:sp>
        <p:nvSpPr>
          <p:cNvPr id="20" name="Rectangle 23"/>
          <p:cNvSpPr>
            <a:spLocks noChangeArrowheads="1"/>
          </p:cNvSpPr>
          <p:nvPr userDrawn="1"/>
        </p:nvSpPr>
        <p:spPr bwMode="auto">
          <a:xfrm>
            <a:off x="5784886" y="6539132"/>
            <a:ext cx="2077337" cy="265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0092" tIns="40044" rIns="80092" bIns="40044">
            <a:spAutoFit/>
          </a:bodyPr>
          <a:lstStyle/>
          <a:p>
            <a:pPr defTabSz="801161" eaLnBrk="0" hangingPunct="0"/>
            <a:r>
              <a:rPr lang="zh-CN" altLang="en-US" sz="1200" dirty="0">
                <a:solidFill>
                  <a:prstClr val="black"/>
                </a:solidFill>
                <a:latin typeface="微软雅黑"/>
                <a:ea typeface="微软雅黑"/>
              </a:rPr>
              <a:t>技术支持与服务部</a:t>
            </a:r>
            <a:r>
              <a:rPr lang="en-US" altLang="zh-CN" sz="1200" dirty="0">
                <a:solidFill>
                  <a:prstClr val="black"/>
                </a:solidFill>
                <a:latin typeface="微软雅黑"/>
                <a:ea typeface="微软雅黑"/>
              </a:rPr>
              <a:t>_</a:t>
            </a:r>
            <a:r>
              <a:rPr lang="zh-CN" altLang="en-US" sz="1200" dirty="0">
                <a:solidFill>
                  <a:prstClr val="black"/>
                </a:solidFill>
                <a:latin typeface="微软雅黑"/>
                <a:ea typeface="微软雅黑"/>
              </a:rPr>
              <a:t>内部文档</a:t>
            </a:r>
            <a:endParaRPr lang="en-US" altLang="zh-CN" sz="1200" dirty="0">
              <a:solidFill>
                <a:prstClr val="black"/>
              </a:solidFill>
              <a:latin typeface="微软雅黑"/>
              <a:ea typeface="微软雅黑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1352" y="6289629"/>
            <a:ext cx="1977992" cy="498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矩形 21"/>
          <p:cNvSpPr/>
          <p:nvPr userDrawn="1"/>
        </p:nvSpPr>
        <p:spPr>
          <a:xfrm>
            <a:off x="116114" y="1669143"/>
            <a:ext cx="9100457" cy="3202325"/>
          </a:xfrm>
          <a:prstGeom prst="rect">
            <a:avLst/>
          </a:prstGeom>
          <a:solidFill>
            <a:srgbClr val="BF232E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351">
              <a:solidFill>
                <a:prstClr val="white"/>
              </a:solidFill>
            </a:endParaRPr>
          </a:p>
        </p:txBody>
      </p:sp>
      <p:pic>
        <p:nvPicPr>
          <p:cNvPr id="23" name="内容占位符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47" y="9400"/>
            <a:ext cx="2075667" cy="1167908"/>
          </a:xfrm>
          <a:prstGeom prst="rect">
            <a:avLst/>
          </a:prstGeom>
        </p:spPr>
      </p:pic>
      <p:sp>
        <p:nvSpPr>
          <p:cNvPr id="24" name="文本框 23"/>
          <p:cNvSpPr txBox="1"/>
          <p:nvPr userDrawn="1"/>
        </p:nvSpPr>
        <p:spPr>
          <a:xfrm>
            <a:off x="9216571" y="197092"/>
            <a:ext cx="2718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prstClr val="black"/>
                </a:solidFill>
                <a:latin typeface="Calibri" panose="020F0502020204030204"/>
              </a:rPr>
              <a:t>密级级别：商业秘密</a:t>
            </a:r>
            <a:r>
              <a:rPr lang="en-US" altLang="zh-CN" dirty="0">
                <a:solidFill>
                  <a:prstClr val="black"/>
                </a:solidFill>
                <a:latin typeface="Calibri" panose="020F0502020204030204"/>
              </a:rPr>
              <a:t>A</a:t>
            </a:r>
            <a:r>
              <a:rPr lang="zh-CN" altLang="en-US" dirty="0">
                <a:solidFill>
                  <a:prstClr val="black"/>
                </a:solidFill>
                <a:latin typeface="Calibri" panose="020F0502020204030204"/>
              </a:rPr>
              <a:t>级</a:t>
            </a:r>
            <a:endParaRPr lang="en-US" altLang="zh-CN" dirty="0">
              <a:solidFill>
                <a:prstClr val="black"/>
              </a:solidFill>
              <a:latin typeface="Calibri" panose="020F050202020403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prstClr val="black"/>
                </a:solidFill>
                <a:latin typeface="Calibri" panose="020F0502020204030204"/>
              </a:rPr>
              <a:t>生效日期：</a:t>
            </a:r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</a:rPr>
              <a:t>2017.12.20</a:t>
            </a:r>
            <a:endParaRPr lang="en-US" altLang="zh-CN" dirty="0">
              <a:solidFill>
                <a:prstClr val="black"/>
              </a:solidFill>
              <a:latin typeface="Calibri" panose="020F050202020403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prstClr val="black"/>
                </a:solidFill>
                <a:latin typeface="Calibri" panose="020F0502020204030204"/>
              </a:rPr>
              <a:t>保密效期：永久</a:t>
            </a:r>
          </a:p>
        </p:txBody>
      </p:sp>
      <p:pic>
        <p:nvPicPr>
          <p:cNvPr id="25" name="Picture 1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20316" y="1678455"/>
            <a:ext cx="5030499" cy="319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95531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7" y="-4204"/>
            <a:ext cx="12198097" cy="6862204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 flipH="1">
            <a:off x="201271" y="759296"/>
            <a:ext cx="11558929" cy="0"/>
          </a:xfrm>
          <a:prstGeom prst="line">
            <a:avLst/>
          </a:prstGeom>
          <a:noFill/>
          <a:ln w="9525" cap="flat" cmpd="sng" algn="ctr">
            <a:solidFill>
              <a:srgbClr val="C00000"/>
            </a:solidFill>
            <a:prstDash val="solid"/>
          </a:ln>
          <a:effectLst/>
        </p:spPr>
      </p:cxn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-12698" y="721196"/>
            <a:ext cx="215900" cy="71438"/>
          </a:xfrm>
          <a:prstGeom prst="rect">
            <a:avLst/>
          </a:prstGeom>
          <a:solidFill>
            <a:srgbClr val="C00000">
              <a:alpha val="89804"/>
            </a:srgb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685766">
              <a:defRPr/>
            </a:pPr>
            <a:endParaRPr lang="zh-CN" altLang="en-US" sz="1351" kern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6333" y="260648"/>
            <a:ext cx="10515600" cy="420861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标题内容</a:t>
            </a:r>
            <a:endParaRPr lang="en-US" dirty="0"/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535517" y="1125538"/>
            <a:ext cx="11224683" cy="532765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Verdana" pitchFamily="34" charset="0"/>
                <a:ea typeface="微软雅黑" pitchFamily="34" charset="-122"/>
              </a:defRPr>
            </a:lvl1pPr>
            <a:lvl2pPr>
              <a:defRPr baseline="0">
                <a:latin typeface="Verdana" pitchFamily="34" charset="0"/>
                <a:ea typeface="微软雅黑" pitchFamily="34" charset="-122"/>
              </a:defRPr>
            </a:lvl2pPr>
            <a:lvl3pPr>
              <a:defRPr sz="1800" baseline="0">
                <a:latin typeface="Verdana" pitchFamily="34" charset="0"/>
                <a:ea typeface="微软雅黑" pitchFamily="34" charset="-122"/>
              </a:defRPr>
            </a:lvl3pPr>
            <a:lvl4pPr>
              <a:defRPr baseline="0">
                <a:latin typeface="Verdana" pitchFamily="34" charset="0"/>
                <a:ea typeface="微软雅黑" pitchFamily="34" charset="-122"/>
              </a:defRPr>
            </a:lvl4pPr>
            <a:lvl5pPr>
              <a:defRPr baseline="0">
                <a:latin typeface="Verdana" pitchFamily="34" charset="0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95201" y="6597352"/>
            <a:ext cx="1803400" cy="241262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white"/>
                </a:solidFill>
              </a:rPr>
              <a:t>Page</a:t>
            </a:r>
            <a:fld id="{7104FC01-B73A-4058-A07A-9EE672C65F9B}" type="slidenum">
              <a:rPr lang="zh-CN" altLang="en-US" smtClean="0">
                <a:solidFill>
                  <a:prstClr val="white"/>
                </a:solidFill>
              </a:rPr>
              <a:pPr/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2861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7" y="26613"/>
            <a:ext cx="12198097" cy="6862204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 flipH="1">
            <a:off x="201271" y="759296"/>
            <a:ext cx="11558929" cy="0"/>
          </a:xfrm>
          <a:prstGeom prst="line">
            <a:avLst/>
          </a:prstGeom>
          <a:noFill/>
          <a:ln w="9525" cap="flat" cmpd="sng" algn="ctr">
            <a:solidFill>
              <a:srgbClr val="C00000"/>
            </a:solidFill>
            <a:prstDash val="solid"/>
          </a:ln>
          <a:effectLst/>
        </p:spPr>
      </p:cxn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-12698" y="721196"/>
            <a:ext cx="215900" cy="71438"/>
          </a:xfrm>
          <a:prstGeom prst="rect">
            <a:avLst/>
          </a:prstGeom>
          <a:solidFill>
            <a:srgbClr val="C00000">
              <a:alpha val="89804"/>
            </a:srgb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685766">
              <a:defRPr/>
            </a:pPr>
            <a:endParaRPr lang="zh-CN" altLang="en-US" sz="1351" kern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6333" y="260648"/>
            <a:ext cx="10515600" cy="420861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标题内容</a:t>
            </a:r>
            <a:endParaRPr lang="en-US" dirty="0"/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535517" y="1125538"/>
            <a:ext cx="5056427" cy="532765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Verdana" pitchFamily="34" charset="0"/>
                <a:ea typeface="微软雅黑" pitchFamily="34" charset="-122"/>
              </a:defRPr>
            </a:lvl1pPr>
            <a:lvl2pPr>
              <a:defRPr baseline="0">
                <a:latin typeface="Verdana" pitchFamily="34" charset="0"/>
                <a:ea typeface="微软雅黑" pitchFamily="34" charset="-122"/>
              </a:defRPr>
            </a:lvl2pPr>
            <a:lvl3pPr>
              <a:defRPr sz="1800" baseline="0">
                <a:latin typeface="Verdana" pitchFamily="34" charset="0"/>
                <a:ea typeface="微软雅黑" pitchFamily="34" charset="-122"/>
              </a:defRPr>
            </a:lvl3pPr>
            <a:lvl4pPr>
              <a:defRPr baseline="0">
                <a:latin typeface="Verdana" pitchFamily="34" charset="0"/>
                <a:ea typeface="微软雅黑" pitchFamily="34" charset="-122"/>
              </a:defRPr>
            </a:lvl4pPr>
            <a:lvl5pPr>
              <a:defRPr baseline="0">
                <a:latin typeface="Verdana" pitchFamily="34" charset="0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95201" y="6597352"/>
            <a:ext cx="1803400" cy="241262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white"/>
                </a:solidFill>
              </a:rPr>
              <a:t>Page</a:t>
            </a:r>
            <a:fld id="{7104FC01-B73A-4058-A07A-9EE672C65F9B}" type="slidenum">
              <a:rPr lang="zh-CN" altLang="en-US" smtClean="0">
                <a:solidFill>
                  <a:prstClr val="white"/>
                </a:solidFill>
              </a:rPr>
              <a:pPr/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13"/>
          </p:nvPr>
        </p:nvSpPr>
        <p:spPr>
          <a:xfrm>
            <a:off x="5755506" y="1125538"/>
            <a:ext cx="5813102" cy="532765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Verdana" pitchFamily="34" charset="0"/>
                <a:ea typeface="微软雅黑" pitchFamily="34" charset="-122"/>
              </a:defRPr>
            </a:lvl1pPr>
            <a:lvl2pPr>
              <a:defRPr baseline="0">
                <a:latin typeface="Verdana" pitchFamily="34" charset="0"/>
                <a:ea typeface="微软雅黑" pitchFamily="34" charset="-122"/>
              </a:defRPr>
            </a:lvl2pPr>
            <a:lvl3pPr>
              <a:defRPr sz="1800" baseline="0">
                <a:latin typeface="Verdana" pitchFamily="34" charset="0"/>
                <a:ea typeface="微软雅黑" pitchFamily="34" charset="-122"/>
              </a:defRPr>
            </a:lvl3pPr>
            <a:lvl4pPr>
              <a:defRPr baseline="0">
                <a:latin typeface="Verdana" pitchFamily="34" charset="0"/>
                <a:ea typeface="微软雅黑" pitchFamily="34" charset="-122"/>
              </a:defRPr>
            </a:lvl4pPr>
            <a:lvl5pPr>
              <a:defRPr baseline="0">
                <a:latin typeface="Verdana" pitchFamily="34" charset="0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53411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051" y="333375"/>
            <a:ext cx="9120716" cy="50323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7539" y="1125538"/>
            <a:ext cx="10745059" cy="50397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231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1374889" y="2924944"/>
            <a:ext cx="532859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0" u="sng" dirty="0" smtClean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谢谢！</a:t>
            </a:r>
            <a:endParaRPr lang="en-US" altLang="zh-CN" sz="8000" u="sng" dirty="0" smtClean="0">
              <a:solidFill>
                <a:prstClr val="blac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i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项目支持部</a:t>
            </a:r>
            <a:endParaRPr lang="en-US" altLang="zh-CN" sz="2400" i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64" y="548680"/>
            <a:ext cx="4080402" cy="547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716893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54" name="Text Box 22"/>
          <p:cNvSpPr txBox="1">
            <a:spLocks noChangeArrowheads="1"/>
          </p:cNvSpPr>
          <p:nvPr/>
        </p:nvSpPr>
        <p:spPr bwMode="auto">
          <a:xfrm>
            <a:off x="9784923" y="4094239"/>
            <a:ext cx="1557772" cy="45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124" tIns="40063" rIns="80124" bIns="40063">
            <a:spAutoFit/>
          </a:bodyPr>
          <a:lstStyle>
            <a:lvl1pPr algn="l" defTabSz="8778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439738" algn="l" defTabSz="8778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877888" algn="l" defTabSz="8778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316038" algn="l" defTabSz="8778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755775" algn="l" defTabSz="8778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2129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6701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1273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5845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defTabSz="801161">
              <a:defRPr/>
            </a:pPr>
            <a:r>
              <a:rPr lang="en-US" altLang="zh-CN" sz="1200" dirty="0" smtClean="0">
                <a:solidFill>
                  <a:prstClr val="white"/>
                </a:solidFill>
                <a:latin typeface="微软雅黑"/>
                <a:ea typeface="微软雅黑"/>
              </a:rPr>
              <a:t>www.hikvision.com</a:t>
            </a:r>
          </a:p>
          <a:p>
            <a:pPr algn="ctr" defTabSz="801161">
              <a:defRPr/>
            </a:pPr>
            <a:r>
              <a:rPr lang="en-US" altLang="zh-CN" sz="1200" dirty="0" smtClean="0">
                <a:solidFill>
                  <a:prstClr val="white"/>
                </a:solidFill>
                <a:latin typeface="微软雅黑"/>
                <a:ea typeface="微软雅黑"/>
              </a:rPr>
              <a:t>400-700-5998</a:t>
            </a: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1378986" y="2763536"/>
            <a:ext cx="7050933" cy="797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ts val="55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5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TMS</a:t>
            </a:r>
            <a:r>
              <a:rPr lang="zh-CN" altLang="en-US" sz="5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  <a:endParaRPr lang="en-US" altLang="zh-CN" sz="54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 Box 20"/>
          <p:cNvSpPr txBox="1">
            <a:spLocks noChangeArrowheads="1"/>
          </p:cNvSpPr>
          <p:nvPr userDrawn="1"/>
        </p:nvSpPr>
        <p:spPr bwMode="auto">
          <a:xfrm>
            <a:off x="83592" y="6539094"/>
            <a:ext cx="3552165" cy="265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124" tIns="40063" rIns="80124" bIns="40063">
            <a:spAutoFit/>
          </a:bodyPr>
          <a:lstStyle>
            <a:lvl1pPr algn="l" defTabSz="8778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439738" algn="l" defTabSz="8778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877888" algn="l" defTabSz="8778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316038" algn="l" defTabSz="8778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755775" algn="l" defTabSz="8778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2129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6701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1273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5845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defTabSz="801161">
              <a:defRPr/>
            </a:pPr>
            <a:r>
              <a:rPr lang="en-US" altLang="zh-CN" sz="1200" dirty="0" smtClean="0">
                <a:solidFill>
                  <a:prstClr val="black"/>
                </a:solidFill>
                <a:latin typeface="微软雅黑"/>
                <a:ea typeface="微软雅黑"/>
              </a:rPr>
              <a:t>@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/>
                <a:ea typeface="微软雅黑"/>
              </a:rPr>
              <a:t>版权所有：杭州海康威视数字技术股份有限公司</a:t>
            </a:r>
            <a:endParaRPr lang="en-US" altLang="zh-CN" sz="1300" dirty="0" smtClean="0">
              <a:solidFill>
                <a:prstClr val="black"/>
              </a:solidFill>
              <a:latin typeface="微软雅黑"/>
              <a:ea typeface="微软雅黑"/>
            </a:endParaRPr>
          </a:p>
        </p:txBody>
      </p:sp>
      <p:sp>
        <p:nvSpPr>
          <p:cNvPr id="20" name="Rectangle 23"/>
          <p:cNvSpPr>
            <a:spLocks noChangeArrowheads="1"/>
          </p:cNvSpPr>
          <p:nvPr userDrawn="1"/>
        </p:nvSpPr>
        <p:spPr bwMode="auto">
          <a:xfrm>
            <a:off x="5784886" y="6539132"/>
            <a:ext cx="2077337" cy="265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0092" tIns="40044" rIns="80092" bIns="40044">
            <a:spAutoFit/>
          </a:bodyPr>
          <a:lstStyle/>
          <a:p>
            <a:pPr defTabSz="801161" eaLnBrk="0" hangingPunct="0"/>
            <a:r>
              <a:rPr lang="zh-CN" altLang="en-US" sz="1200" dirty="0">
                <a:solidFill>
                  <a:prstClr val="black"/>
                </a:solidFill>
                <a:latin typeface="微软雅黑"/>
                <a:ea typeface="微软雅黑"/>
              </a:rPr>
              <a:t>技术支持与服务部</a:t>
            </a:r>
            <a:r>
              <a:rPr lang="en-US" altLang="zh-CN" sz="1200" dirty="0">
                <a:solidFill>
                  <a:prstClr val="black"/>
                </a:solidFill>
                <a:latin typeface="微软雅黑"/>
                <a:ea typeface="微软雅黑"/>
              </a:rPr>
              <a:t>_</a:t>
            </a:r>
            <a:r>
              <a:rPr lang="zh-CN" altLang="en-US" sz="1200" dirty="0">
                <a:solidFill>
                  <a:prstClr val="black"/>
                </a:solidFill>
                <a:latin typeface="微软雅黑"/>
                <a:ea typeface="微软雅黑"/>
              </a:rPr>
              <a:t>内部文档</a:t>
            </a:r>
            <a:endParaRPr lang="en-US" altLang="zh-CN" sz="1200" dirty="0">
              <a:solidFill>
                <a:prstClr val="black"/>
              </a:solidFill>
              <a:latin typeface="微软雅黑"/>
              <a:ea typeface="微软雅黑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1352" y="6289629"/>
            <a:ext cx="1977992" cy="498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矩形 21"/>
          <p:cNvSpPr/>
          <p:nvPr userDrawn="1"/>
        </p:nvSpPr>
        <p:spPr>
          <a:xfrm>
            <a:off x="116114" y="1669143"/>
            <a:ext cx="9100457" cy="3202325"/>
          </a:xfrm>
          <a:prstGeom prst="rect">
            <a:avLst/>
          </a:prstGeom>
          <a:solidFill>
            <a:srgbClr val="BF232E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351">
              <a:solidFill>
                <a:prstClr val="white"/>
              </a:solidFill>
            </a:endParaRPr>
          </a:p>
        </p:txBody>
      </p:sp>
      <p:pic>
        <p:nvPicPr>
          <p:cNvPr id="23" name="内容占位符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47" y="9400"/>
            <a:ext cx="2075667" cy="1167908"/>
          </a:xfrm>
          <a:prstGeom prst="rect">
            <a:avLst/>
          </a:prstGeom>
        </p:spPr>
      </p:pic>
      <p:sp>
        <p:nvSpPr>
          <p:cNvPr id="24" name="文本框 23"/>
          <p:cNvSpPr txBox="1"/>
          <p:nvPr userDrawn="1"/>
        </p:nvSpPr>
        <p:spPr>
          <a:xfrm>
            <a:off x="9216571" y="197092"/>
            <a:ext cx="2718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prstClr val="black"/>
                </a:solidFill>
                <a:latin typeface="Calibri" panose="020F0502020204030204"/>
              </a:rPr>
              <a:t>密级级别：商业秘密</a:t>
            </a:r>
            <a:r>
              <a:rPr lang="en-US" altLang="zh-CN" dirty="0">
                <a:solidFill>
                  <a:prstClr val="black"/>
                </a:solidFill>
                <a:latin typeface="Calibri" panose="020F0502020204030204"/>
              </a:rPr>
              <a:t>A</a:t>
            </a:r>
            <a:r>
              <a:rPr lang="zh-CN" altLang="en-US" dirty="0">
                <a:solidFill>
                  <a:prstClr val="black"/>
                </a:solidFill>
                <a:latin typeface="Calibri" panose="020F0502020204030204"/>
              </a:rPr>
              <a:t>级</a:t>
            </a:r>
            <a:endParaRPr lang="en-US" altLang="zh-CN" dirty="0">
              <a:solidFill>
                <a:prstClr val="black"/>
              </a:solidFill>
              <a:latin typeface="Calibri" panose="020F050202020403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prstClr val="black"/>
                </a:solidFill>
                <a:latin typeface="Calibri" panose="020F0502020204030204"/>
              </a:rPr>
              <a:t>生效日期：</a:t>
            </a:r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</a:rPr>
              <a:t>2017.12.20</a:t>
            </a:r>
            <a:endParaRPr lang="en-US" altLang="zh-CN" dirty="0">
              <a:solidFill>
                <a:prstClr val="black"/>
              </a:solidFill>
              <a:latin typeface="Calibri" panose="020F050202020403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prstClr val="black"/>
                </a:solidFill>
                <a:latin typeface="Calibri" panose="020F0502020204030204"/>
              </a:rPr>
              <a:t>保密效期：永久</a:t>
            </a:r>
          </a:p>
        </p:txBody>
      </p:sp>
      <p:pic>
        <p:nvPicPr>
          <p:cNvPr id="25" name="Picture 1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20316" y="1678455"/>
            <a:ext cx="5030499" cy="319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24725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7" y="-4204"/>
            <a:ext cx="12198097" cy="6862204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 flipH="1">
            <a:off x="201271" y="759296"/>
            <a:ext cx="11558929" cy="0"/>
          </a:xfrm>
          <a:prstGeom prst="line">
            <a:avLst/>
          </a:prstGeom>
          <a:noFill/>
          <a:ln w="9525" cap="flat" cmpd="sng" algn="ctr">
            <a:solidFill>
              <a:srgbClr val="C00000"/>
            </a:solidFill>
            <a:prstDash val="solid"/>
          </a:ln>
          <a:effectLst/>
        </p:spPr>
      </p:cxn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-12698" y="721196"/>
            <a:ext cx="215900" cy="71438"/>
          </a:xfrm>
          <a:prstGeom prst="rect">
            <a:avLst/>
          </a:prstGeom>
          <a:solidFill>
            <a:srgbClr val="C00000">
              <a:alpha val="89804"/>
            </a:srgb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685766">
              <a:defRPr/>
            </a:pPr>
            <a:endParaRPr lang="zh-CN" altLang="en-US" sz="1351" kern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6333" y="260648"/>
            <a:ext cx="10515600" cy="420861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标题内容</a:t>
            </a:r>
            <a:endParaRPr lang="en-US" dirty="0"/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535517" y="1125538"/>
            <a:ext cx="11224683" cy="532765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Verdana" pitchFamily="34" charset="0"/>
                <a:ea typeface="微软雅黑" pitchFamily="34" charset="-122"/>
              </a:defRPr>
            </a:lvl1pPr>
            <a:lvl2pPr>
              <a:defRPr baseline="0">
                <a:latin typeface="Verdana" pitchFamily="34" charset="0"/>
                <a:ea typeface="微软雅黑" pitchFamily="34" charset="-122"/>
              </a:defRPr>
            </a:lvl2pPr>
            <a:lvl3pPr>
              <a:defRPr sz="1800" baseline="0">
                <a:latin typeface="Verdana" pitchFamily="34" charset="0"/>
                <a:ea typeface="微软雅黑" pitchFamily="34" charset="-122"/>
              </a:defRPr>
            </a:lvl3pPr>
            <a:lvl4pPr>
              <a:defRPr baseline="0">
                <a:latin typeface="Verdana" pitchFamily="34" charset="0"/>
                <a:ea typeface="微软雅黑" pitchFamily="34" charset="-122"/>
              </a:defRPr>
            </a:lvl4pPr>
            <a:lvl5pPr>
              <a:defRPr baseline="0">
                <a:latin typeface="Verdana" pitchFamily="34" charset="0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95201" y="6597352"/>
            <a:ext cx="1803400" cy="241262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white"/>
                </a:solidFill>
              </a:rPr>
              <a:t>Page</a:t>
            </a:r>
            <a:fld id="{7104FC01-B73A-4058-A07A-9EE672C65F9B}" type="slidenum">
              <a:rPr lang="zh-CN" altLang="en-US" smtClean="0">
                <a:solidFill>
                  <a:prstClr val="white"/>
                </a:solidFill>
              </a:rPr>
              <a:pPr/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5800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7" y="26613"/>
            <a:ext cx="12198097" cy="6862204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 flipH="1">
            <a:off x="201271" y="759296"/>
            <a:ext cx="11558929" cy="0"/>
          </a:xfrm>
          <a:prstGeom prst="line">
            <a:avLst/>
          </a:prstGeom>
          <a:noFill/>
          <a:ln w="9525" cap="flat" cmpd="sng" algn="ctr">
            <a:solidFill>
              <a:srgbClr val="C00000"/>
            </a:solidFill>
            <a:prstDash val="solid"/>
          </a:ln>
          <a:effectLst/>
        </p:spPr>
      </p:cxn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-12698" y="721196"/>
            <a:ext cx="215900" cy="71438"/>
          </a:xfrm>
          <a:prstGeom prst="rect">
            <a:avLst/>
          </a:prstGeom>
          <a:solidFill>
            <a:srgbClr val="C00000">
              <a:alpha val="89804"/>
            </a:srgb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685766">
              <a:defRPr/>
            </a:pPr>
            <a:endParaRPr lang="zh-CN" altLang="en-US" sz="1351" kern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6333" y="260648"/>
            <a:ext cx="10515600" cy="420861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标题内容</a:t>
            </a:r>
            <a:endParaRPr lang="en-US" dirty="0"/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535517" y="1125538"/>
            <a:ext cx="5056427" cy="532765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Verdana" pitchFamily="34" charset="0"/>
                <a:ea typeface="微软雅黑" pitchFamily="34" charset="-122"/>
              </a:defRPr>
            </a:lvl1pPr>
            <a:lvl2pPr>
              <a:defRPr baseline="0">
                <a:latin typeface="Verdana" pitchFamily="34" charset="0"/>
                <a:ea typeface="微软雅黑" pitchFamily="34" charset="-122"/>
              </a:defRPr>
            </a:lvl2pPr>
            <a:lvl3pPr>
              <a:defRPr sz="1800" baseline="0">
                <a:latin typeface="Verdana" pitchFamily="34" charset="0"/>
                <a:ea typeface="微软雅黑" pitchFamily="34" charset="-122"/>
              </a:defRPr>
            </a:lvl3pPr>
            <a:lvl4pPr>
              <a:defRPr baseline="0">
                <a:latin typeface="Verdana" pitchFamily="34" charset="0"/>
                <a:ea typeface="微软雅黑" pitchFamily="34" charset="-122"/>
              </a:defRPr>
            </a:lvl4pPr>
            <a:lvl5pPr>
              <a:defRPr baseline="0">
                <a:latin typeface="Verdana" pitchFamily="34" charset="0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95201" y="6597352"/>
            <a:ext cx="1803400" cy="241262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white"/>
                </a:solidFill>
              </a:rPr>
              <a:t>Page</a:t>
            </a:r>
            <a:fld id="{7104FC01-B73A-4058-A07A-9EE672C65F9B}" type="slidenum">
              <a:rPr lang="zh-CN" altLang="en-US" smtClean="0">
                <a:solidFill>
                  <a:prstClr val="white"/>
                </a:solidFill>
              </a:rPr>
              <a:pPr/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13"/>
          </p:nvPr>
        </p:nvSpPr>
        <p:spPr>
          <a:xfrm>
            <a:off x="5755506" y="1125538"/>
            <a:ext cx="5813102" cy="532765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Verdana" pitchFamily="34" charset="0"/>
                <a:ea typeface="微软雅黑" pitchFamily="34" charset="-122"/>
              </a:defRPr>
            </a:lvl1pPr>
            <a:lvl2pPr>
              <a:defRPr baseline="0">
                <a:latin typeface="Verdana" pitchFamily="34" charset="0"/>
                <a:ea typeface="微软雅黑" pitchFamily="34" charset="-122"/>
              </a:defRPr>
            </a:lvl2pPr>
            <a:lvl3pPr>
              <a:defRPr sz="1800" baseline="0">
                <a:latin typeface="Verdana" pitchFamily="34" charset="0"/>
                <a:ea typeface="微软雅黑" pitchFamily="34" charset="-122"/>
              </a:defRPr>
            </a:lvl3pPr>
            <a:lvl4pPr>
              <a:defRPr baseline="0">
                <a:latin typeface="Verdana" pitchFamily="34" charset="0"/>
                <a:ea typeface="微软雅黑" pitchFamily="34" charset="-122"/>
              </a:defRPr>
            </a:lvl4pPr>
            <a:lvl5pPr>
              <a:defRPr baseline="0">
                <a:latin typeface="Verdana" pitchFamily="34" charset="0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38236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7" y="-4204"/>
            <a:ext cx="12198097" cy="68622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6333" y="260648"/>
            <a:ext cx="10515600" cy="532661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目录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3430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051" y="333375"/>
            <a:ext cx="9120716" cy="50323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7539" y="1125538"/>
            <a:ext cx="10745059" cy="50397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1709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1374889" y="2924944"/>
            <a:ext cx="532859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0" u="sng" dirty="0" smtClean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谢谢！</a:t>
            </a:r>
            <a:endParaRPr lang="en-US" altLang="zh-CN" sz="8000" u="sng" dirty="0" smtClean="0">
              <a:solidFill>
                <a:prstClr val="blac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i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项目支持部</a:t>
            </a:r>
            <a:endParaRPr lang="en-US" altLang="zh-CN" sz="2400" i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64" y="548680"/>
            <a:ext cx="4080402" cy="547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929776"/>
      </p:ext>
    </p:extLst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54" name="Text Box 22"/>
          <p:cNvSpPr txBox="1">
            <a:spLocks noChangeArrowheads="1"/>
          </p:cNvSpPr>
          <p:nvPr/>
        </p:nvSpPr>
        <p:spPr bwMode="auto">
          <a:xfrm>
            <a:off x="9784923" y="4094239"/>
            <a:ext cx="1557772" cy="45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124" tIns="40063" rIns="80124" bIns="40063">
            <a:spAutoFit/>
          </a:bodyPr>
          <a:lstStyle>
            <a:lvl1pPr algn="l" defTabSz="8778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439738" algn="l" defTabSz="8778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877888" algn="l" defTabSz="8778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316038" algn="l" defTabSz="8778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755775" algn="l" defTabSz="8778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2129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6701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1273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5845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defTabSz="801161">
              <a:defRPr/>
            </a:pPr>
            <a:r>
              <a:rPr lang="en-US" altLang="zh-CN" sz="1200" dirty="0" smtClean="0">
                <a:solidFill>
                  <a:prstClr val="white"/>
                </a:solidFill>
                <a:latin typeface="微软雅黑"/>
                <a:ea typeface="微软雅黑"/>
              </a:rPr>
              <a:t>www.hikvision.com</a:t>
            </a:r>
          </a:p>
          <a:p>
            <a:pPr algn="ctr" defTabSz="801161">
              <a:defRPr/>
            </a:pPr>
            <a:r>
              <a:rPr lang="en-US" altLang="zh-CN" sz="1200" dirty="0" smtClean="0">
                <a:solidFill>
                  <a:prstClr val="white"/>
                </a:solidFill>
                <a:latin typeface="微软雅黑"/>
                <a:ea typeface="微软雅黑"/>
              </a:rPr>
              <a:t>400-700-5998</a:t>
            </a: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1378986" y="2763536"/>
            <a:ext cx="7050933" cy="797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ts val="55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5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TMS</a:t>
            </a:r>
            <a:r>
              <a:rPr lang="zh-CN" altLang="en-US" sz="5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  <a:endParaRPr lang="en-US" altLang="zh-CN" sz="54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 Box 20"/>
          <p:cNvSpPr txBox="1">
            <a:spLocks noChangeArrowheads="1"/>
          </p:cNvSpPr>
          <p:nvPr userDrawn="1"/>
        </p:nvSpPr>
        <p:spPr bwMode="auto">
          <a:xfrm>
            <a:off x="83592" y="6539094"/>
            <a:ext cx="3552165" cy="265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124" tIns="40063" rIns="80124" bIns="40063">
            <a:spAutoFit/>
          </a:bodyPr>
          <a:lstStyle>
            <a:lvl1pPr algn="l" defTabSz="8778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439738" algn="l" defTabSz="8778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877888" algn="l" defTabSz="8778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316038" algn="l" defTabSz="8778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755775" algn="l" defTabSz="8778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2129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6701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1273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5845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defTabSz="801161">
              <a:defRPr/>
            </a:pPr>
            <a:r>
              <a:rPr lang="en-US" altLang="zh-CN" sz="1200" dirty="0" smtClean="0">
                <a:solidFill>
                  <a:prstClr val="black"/>
                </a:solidFill>
                <a:latin typeface="微软雅黑"/>
                <a:ea typeface="微软雅黑"/>
              </a:rPr>
              <a:t>@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/>
                <a:ea typeface="微软雅黑"/>
              </a:rPr>
              <a:t>版权所有：杭州海康威视数字技术股份有限公司</a:t>
            </a:r>
            <a:endParaRPr lang="en-US" altLang="zh-CN" sz="1300" dirty="0" smtClean="0">
              <a:solidFill>
                <a:prstClr val="black"/>
              </a:solidFill>
              <a:latin typeface="微软雅黑"/>
              <a:ea typeface="微软雅黑"/>
            </a:endParaRPr>
          </a:p>
        </p:txBody>
      </p:sp>
      <p:sp>
        <p:nvSpPr>
          <p:cNvPr id="20" name="Rectangle 23"/>
          <p:cNvSpPr>
            <a:spLocks noChangeArrowheads="1"/>
          </p:cNvSpPr>
          <p:nvPr userDrawn="1"/>
        </p:nvSpPr>
        <p:spPr bwMode="auto">
          <a:xfrm>
            <a:off x="5784886" y="6539132"/>
            <a:ext cx="2077337" cy="265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0092" tIns="40044" rIns="80092" bIns="40044">
            <a:spAutoFit/>
          </a:bodyPr>
          <a:lstStyle/>
          <a:p>
            <a:pPr defTabSz="801161" eaLnBrk="0" hangingPunct="0"/>
            <a:r>
              <a:rPr lang="zh-CN" altLang="en-US" sz="1200" dirty="0">
                <a:solidFill>
                  <a:prstClr val="black"/>
                </a:solidFill>
                <a:latin typeface="微软雅黑"/>
                <a:ea typeface="微软雅黑"/>
              </a:rPr>
              <a:t>技术支持与服务部</a:t>
            </a:r>
            <a:r>
              <a:rPr lang="en-US" altLang="zh-CN" sz="1200" dirty="0">
                <a:solidFill>
                  <a:prstClr val="black"/>
                </a:solidFill>
                <a:latin typeface="微软雅黑"/>
                <a:ea typeface="微软雅黑"/>
              </a:rPr>
              <a:t>_</a:t>
            </a:r>
            <a:r>
              <a:rPr lang="zh-CN" altLang="en-US" sz="1200" dirty="0">
                <a:solidFill>
                  <a:prstClr val="black"/>
                </a:solidFill>
                <a:latin typeface="微软雅黑"/>
                <a:ea typeface="微软雅黑"/>
              </a:rPr>
              <a:t>内部文档</a:t>
            </a:r>
            <a:endParaRPr lang="en-US" altLang="zh-CN" sz="1200" dirty="0">
              <a:solidFill>
                <a:prstClr val="black"/>
              </a:solidFill>
              <a:latin typeface="微软雅黑"/>
              <a:ea typeface="微软雅黑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1352" y="6289629"/>
            <a:ext cx="1977992" cy="498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矩形 21"/>
          <p:cNvSpPr/>
          <p:nvPr userDrawn="1"/>
        </p:nvSpPr>
        <p:spPr>
          <a:xfrm>
            <a:off x="116114" y="1669143"/>
            <a:ext cx="9100457" cy="3202325"/>
          </a:xfrm>
          <a:prstGeom prst="rect">
            <a:avLst/>
          </a:prstGeom>
          <a:solidFill>
            <a:srgbClr val="BF232E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351">
              <a:solidFill>
                <a:prstClr val="white"/>
              </a:solidFill>
            </a:endParaRPr>
          </a:p>
        </p:txBody>
      </p:sp>
      <p:pic>
        <p:nvPicPr>
          <p:cNvPr id="23" name="内容占位符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47" y="9400"/>
            <a:ext cx="2075667" cy="1167908"/>
          </a:xfrm>
          <a:prstGeom prst="rect">
            <a:avLst/>
          </a:prstGeom>
        </p:spPr>
      </p:pic>
      <p:sp>
        <p:nvSpPr>
          <p:cNvPr id="24" name="文本框 23"/>
          <p:cNvSpPr txBox="1"/>
          <p:nvPr userDrawn="1"/>
        </p:nvSpPr>
        <p:spPr>
          <a:xfrm>
            <a:off x="9216571" y="197092"/>
            <a:ext cx="2718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prstClr val="black"/>
                </a:solidFill>
                <a:latin typeface="Calibri" panose="020F0502020204030204"/>
              </a:rPr>
              <a:t>密级级别：商业秘密</a:t>
            </a:r>
            <a:r>
              <a:rPr lang="en-US" altLang="zh-CN" dirty="0">
                <a:solidFill>
                  <a:prstClr val="black"/>
                </a:solidFill>
                <a:latin typeface="Calibri" panose="020F0502020204030204"/>
              </a:rPr>
              <a:t>A</a:t>
            </a:r>
            <a:r>
              <a:rPr lang="zh-CN" altLang="en-US" dirty="0">
                <a:solidFill>
                  <a:prstClr val="black"/>
                </a:solidFill>
                <a:latin typeface="Calibri" panose="020F0502020204030204"/>
              </a:rPr>
              <a:t>级</a:t>
            </a:r>
            <a:endParaRPr lang="en-US" altLang="zh-CN" dirty="0">
              <a:solidFill>
                <a:prstClr val="black"/>
              </a:solidFill>
              <a:latin typeface="Calibri" panose="020F050202020403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prstClr val="black"/>
                </a:solidFill>
                <a:latin typeface="Calibri" panose="020F0502020204030204"/>
              </a:rPr>
              <a:t>生效日期：</a:t>
            </a:r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</a:rPr>
              <a:t>2017.12.20</a:t>
            </a:r>
            <a:endParaRPr lang="en-US" altLang="zh-CN" dirty="0">
              <a:solidFill>
                <a:prstClr val="black"/>
              </a:solidFill>
              <a:latin typeface="Calibri" panose="020F050202020403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prstClr val="black"/>
                </a:solidFill>
                <a:latin typeface="Calibri" panose="020F0502020204030204"/>
              </a:rPr>
              <a:t>保密效期：永久</a:t>
            </a:r>
          </a:p>
        </p:txBody>
      </p:sp>
      <p:pic>
        <p:nvPicPr>
          <p:cNvPr id="25" name="Picture 1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20316" y="1678455"/>
            <a:ext cx="5030499" cy="319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2111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7" y="-4204"/>
            <a:ext cx="12198097" cy="6862204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 flipH="1">
            <a:off x="201271" y="759296"/>
            <a:ext cx="11558929" cy="0"/>
          </a:xfrm>
          <a:prstGeom prst="line">
            <a:avLst/>
          </a:prstGeom>
          <a:noFill/>
          <a:ln w="9525" cap="flat" cmpd="sng" algn="ctr">
            <a:solidFill>
              <a:srgbClr val="C00000"/>
            </a:solidFill>
            <a:prstDash val="solid"/>
          </a:ln>
          <a:effectLst/>
        </p:spPr>
      </p:cxn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-12698" y="721196"/>
            <a:ext cx="215900" cy="71438"/>
          </a:xfrm>
          <a:prstGeom prst="rect">
            <a:avLst/>
          </a:prstGeom>
          <a:solidFill>
            <a:srgbClr val="C00000">
              <a:alpha val="89804"/>
            </a:srgb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685766">
              <a:defRPr/>
            </a:pPr>
            <a:endParaRPr lang="zh-CN" altLang="en-US" sz="1351" kern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6333" y="260648"/>
            <a:ext cx="10515600" cy="420861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标题内容</a:t>
            </a:r>
            <a:endParaRPr lang="en-US" dirty="0"/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535517" y="1125538"/>
            <a:ext cx="11224683" cy="532765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Verdana" pitchFamily="34" charset="0"/>
                <a:ea typeface="微软雅黑" pitchFamily="34" charset="-122"/>
              </a:defRPr>
            </a:lvl1pPr>
            <a:lvl2pPr>
              <a:defRPr baseline="0">
                <a:latin typeface="Verdana" pitchFamily="34" charset="0"/>
                <a:ea typeface="微软雅黑" pitchFamily="34" charset="-122"/>
              </a:defRPr>
            </a:lvl2pPr>
            <a:lvl3pPr>
              <a:defRPr sz="1800" baseline="0">
                <a:latin typeface="Verdana" pitchFamily="34" charset="0"/>
                <a:ea typeface="微软雅黑" pitchFamily="34" charset="-122"/>
              </a:defRPr>
            </a:lvl3pPr>
            <a:lvl4pPr>
              <a:defRPr baseline="0">
                <a:latin typeface="Verdana" pitchFamily="34" charset="0"/>
                <a:ea typeface="微软雅黑" pitchFamily="34" charset="-122"/>
              </a:defRPr>
            </a:lvl4pPr>
            <a:lvl5pPr>
              <a:defRPr baseline="0">
                <a:latin typeface="Verdana" pitchFamily="34" charset="0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95201" y="6597352"/>
            <a:ext cx="1803400" cy="241262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white"/>
                </a:solidFill>
              </a:rPr>
              <a:t>Page</a:t>
            </a:r>
            <a:fld id="{7104FC01-B73A-4058-A07A-9EE672C65F9B}" type="slidenum">
              <a:rPr lang="zh-CN" altLang="en-US" smtClean="0">
                <a:solidFill>
                  <a:prstClr val="white"/>
                </a:solidFill>
              </a:rPr>
              <a:pPr/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6704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7" y="26613"/>
            <a:ext cx="12198097" cy="6862204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 flipH="1">
            <a:off x="201271" y="759296"/>
            <a:ext cx="11558929" cy="0"/>
          </a:xfrm>
          <a:prstGeom prst="line">
            <a:avLst/>
          </a:prstGeom>
          <a:noFill/>
          <a:ln w="9525" cap="flat" cmpd="sng" algn="ctr">
            <a:solidFill>
              <a:srgbClr val="C00000"/>
            </a:solidFill>
            <a:prstDash val="solid"/>
          </a:ln>
          <a:effectLst/>
        </p:spPr>
      </p:cxn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-12698" y="721196"/>
            <a:ext cx="215900" cy="71438"/>
          </a:xfrm>
          <a:prstGeom prst="rect">
            <a:avLst/>
          </a:prstGeom>
          <a:solidFill>
            <a:srgbClr val="C00000">
              <a:alpha val="89804"/>
            </a:srgb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685766">
              <a:defRPr/>
            </a:pPr>
            <a:endParaRPr lang="zh-CN" altLang="en-US" sz="1351" kern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6333" y="260648"/>
            <a:ext cx="10515600" cy="420861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标题内容</a:t>
            </a:r>
            <a:endParaRPr lang="en-US" dirty="0"/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535517" y="1125538"/>
            <a:ext cx="5056427" cy="532765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Verdana" pitchFamily="34" charset="0"/>
                <a:ea typeface="微软雅黑" pitchFamily="34" charset="-122"/>
              </a:defRPr>
            </a:lvl1pPr>
            <a:lvl2pPr>
              <a:defRPr baseline="0">
                <a:latin typeface="Verdana" pitchFamily="34" charset="0"/>
                <a:ea typeface="微软雅黑" pitchFamily="34" charset="-122"/>
              </a:defRPr>
            </a:lvl2pPr>
            <a:lvl3pPr>
              <a:defRPr sz="1800" baseline="0">
                <a:latin typeface="Verdana" pitchFamily="34" charset="0"/>
                <a:ea typeface="微软雅黑" pitchFamily="34" charset="-122"/>
              </a:defRPr>
            </a:lvl3pPr>
            <a:lvl4pPr>
              <a:defRPr baseline="0">
                <a:latin typeface="Verdana" pitchFamily="34" charset="0"/>
                <a:ea typeface="微软雅黑" pitchFamily="34" charset="-122"/>
              </a:defRPr>
            </a:lvl4pPr>
            <a:lvl5pPr>
              <a:defRPr baseline="0">
                <a:latin typeface="Verdana" pitchFamily="34" charset="0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95201" y="6597352"/>
            <a:ext cx="1803400" cy="241262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white"/>
                </a:solidFill>
              </a:rPr>
              <a:t>Page</a:t>
            </a:r>
            <a:fld id="{7104FC01-B73A-4058-A07A-9EE672C65F9B}" type="slidenum">
              <a:rPr lang="zh-CN" altLang="en-US" smtClean="0">
                <a:solidFill>
                  <a:prstClr val="white"/>
                </a:solidFill>
              </a:rPr>
              <a:pPr/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13"/>
          </p:nvPr>
        </p:nvSpPr>
        <p:spPr>
          <a:xfrm>
            <a:off x="5755506" y="1125538"/>
            <a:ext cx="5813102" cy="532765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Verdana" pitchFamily="34" charset="0"/>
                <a:ea typeface="微软雅黑" pitchFamily="34" charset="-122"/>
              </a:defRPr>
            </a:lvl1pPr>
            <a:lvl2pPr>
              <a:defRPr baseline="0">
                <a:latin typeface="Verdana" pitchFamily="34" charset="0"/>
                <a:ea typeface="微软雅黑" pitchFamily="34" charset="-122"/>
              </a:defRPr>
            </a:lvl2pPr>
            <a:lvl3pPr>
              <a:defRPr sz="1800" baseline="0">
                <a:latin typeface="Verdana" pitchFamily="34" charset="0"/>
                <a:ea typeface="微软雅黑" pitchFamily="34" charset="-122"/>
              </a:defRPr>
            </a:lvl3pPr>
            <a:lvl4pPr>
              <a:defRPr baseline="0">
                <a:latin typeface="Verdana" pitchFamily="34" charset="0"/>
                <a:ea typeface="微软雅黑" pitchFamily="34" charset="-122"/>
              </a:defRPr>
            </a:lvl4pPr>
            <a:lvl5pPr>
              <a:defRPr baseline="0">
                <a:latin typeface="Verdana" pitchFamily="34" charset="0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60356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051" y="333375"/>
            <a:ext cx="9120716" cy="50323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7539" y="1125538"/>
            <a:ext cx="10745059" cy="50397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4149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1374889" y="2924944"/>
            <a:ext cx="532859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0" u="sng" dirty="0" smtClean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谢谢！</a:t>
            </a:r>
            <a:endParaRPr lang="en-US" altLang="zh-CN" sz="8000" u="sng" dirty="0" smtClean="0">
              <a:solidFill>
                <a:prstClr val="blac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i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项目支持部</a:t>
            </a:r>
            <a:endParaRPr lang="en-US" altLang="zh-CN" sz="2400" i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64" y="548680"/>
            <a:ext cx="4080402" cy="547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481869"/>
      </p:ext>
    </p:extLst>
  </p:cSld>
  <p:clrMapOvr>
    <a:masterClrMapping/>
  </p:clrMapOvr>
  <p:transition spd="slow"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54" name="Text Box 22"/>
          <p:cNvSpPr txBox="1">
            <a:spLocks noChangeArrowheads="1"/>
          </p:cNvSpPr>
          <p:nvPr/>
        </p:nvSpPr>
        <p:spPr bwMode="auto">
          <a:xfrm>
            <a:off x="9784923" y="4094239"/>
            <a:ext cx="1557772" cy="45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124" tIns="40063" rIns="80124" bIns="40063">
            <a:spAutoFit/>
          </a:bodyPr>
          <a:lstStyle>
            <a:lvl1pPr algn="l" defTabSz="8778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439738" algn="l" defTabSz="8778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877888" algn="l" defTabSz="8778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316038" algn="l" defTabSz="8778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755775" algn="l" defTabSz="8778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2129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6701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1273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5845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defTabSz="801161">
              <a:defRPr/>
            </a:pPr>
            <a:r>
              <a:rPr lang="en-US" altLang="zh-CN" sz="1200" dirty="0" smtClean="0">
                <a:solidFill>
                  <a:prstClr val="white"/>
                </a:solidFill>
                <a:latin typeface="微软雅黑"/>
                <a:ea typeface="微软雅黑"/>
              </a:rPr>
              <a:t>www.hikvision.com</a:t>
            </a:r>
          </a:p>
          <a:p>
            <a:pPr algn="ctr" defTabSz="801161">
              <a:defRPr/>
            </a:pPr>
            <a:r>
              <a:rPr lang="en-US" altLang="zh-CN" sz="1200" dirty="0" smtClean="0">
                <a:solidFill>
                  <a:prstClr val="white"/>
                </a:solidFill>
                <a:latin typeface="微软雅黑"/>
                <a:ea typeface="微软雅黑"/>
              </a:rPr>
              <a:t>400-700-5998</a:t>
            </a: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1378986" y="2763536"/>
            <a:ext cx="7050933" cy="797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ts val="55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5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TMS</a:t>
            </a:r>
            <a:r>
              <a:rPr lang="zh-CN" altLang="en-US" sz="5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  <a:endParaRPr lang="en-US" altLang="zh-CN" sz="54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 Box 20"/>
          <p:cNvSpPr txBox="1">
            <a:spLocks noChangeArrowheads="1"/>
          </p:cNvSpPr>
          <p:nvPr userDrawn="1"/>
        </p:nvSpPr>
        <p:spPr bwMode="auto">
          <a:xfrm>
            <a:off x="83592" y="6539094"/>
            <a:ext cx="3552165" cy="265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124" tIns="40063" rIns="80124" bIns="40063">
            <a:spAutoFit/>
          </a:bodyPr>
          <a:lstStyle>
            <a:lvl1pPr algn="l" defTabSz="8778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439738" algn="l" defTabSz="8778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877888" algn="l" defTabSz="8778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316038" algn="l" defTabSz="8778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755775" algn="l" defTabSz="8778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2129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6701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1273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5845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defTabSz="801161">
              <a:defRPr/>
            </a:pPr>
            <a:r>
              <a:rPr lang="en-US" altLang="zh-CN" sz="1200" dirty="0" smtClean="0">
                <a:solidFill>
                  <a:prstClr val="black"/>
                </a:solidFill>
                <a:latin typeface="微软雅黑"/>
                <a:ea typeface="微软雅黑"/>
              </a:rPr>
              <a:t>@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/>
                <a:ea typeface="微软雅黑"/>
              </a:rPr>
              <a:t>版权所有：杭州海康威视数字技术股份有限公司</a:t>
            </a:r>
            <a:endParaRPr lang="en-US" altLang="zh-CN" sz="1300" dirty="0" smtClean="0">
              <a:solidFill>
                <a:prstClr val="black"/>
              </a:solidFill>
              <a:latin typeface="微软雅黑"/>
              <a:ea typeface="微软雅黑"/>
            </a:endParaRPr>
          </a:p>
        </p:txBody>
      </p:sp>
      <p:sp>
        <p:nvSpPr>
          <p:cNvPr id="20" name="Rectangle 23"/>
          <p:cNvSpPr>
            <a:spLocks noChangeArrowheads="1"/>
          </p:cNvSpPr>
          <p:nvPr userDrawn="1"/>
        </p:nvSpPr>
        <p:spPr bwMode="auto">
          <a:xfrm>
            <a:off x="5784886" y="6539132"/>
            <a:ext cx="2077337" cy="265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0092" tIns="40044" rIns="80092" bIns="40044">
            <a:spAutoFit/>
          </a:bodyPr>
          <a:lstStyle/>
          <a:p>
            <a:pPr defTabSz="801161" eaLnBrk="0" hangingPunct="0"/>
            <a:r>
              <a:rPr lang="zh-CN" altLang="en-US" sz="1200" dirty="0">
                <a:solidFill>
                  <a:prstClr val="black"/>
                </a:solidFill>
                <a:latin typeface="微软雅黑"/>
                <a:ea typeface="微软雅黑"/>
              </a:rPr>
              <a:t>技术支持与服务部</a:t>
            </a:r>
            <a:r>
              <a:rPr lang="en-US" altLang="zh-CN" sz="1200" dirty="0">
                <a:solidFill>
                  <a:prstClr val="black"/>
                </a:solidFill>
                <a:latin typeface="微软雅黑"/>
                <a:ea typeface="微软雅黑"/>
              </a:rPr>
              <a:t>_</a:t>
            </a:r>
            <a:r>
              <a:rPr lang="zh-CN" altLang="en-US" sz="1200" dirty="0">
                <a:solidFill>
                  <a:prstClr val="black"/>
                </a:solidFill>
                <a:latin typeface="微软雅黑"/>
                <a:ea typeface="微软雅黑"/>
              </a:rPr>
              <a:t>内部文档</a:t>
            </a:r>
            <a:endParaRPr lang="en-US" altLang="zh-CN" sz="1200" dirty="0">
              <a:solidFill>
                <a:prstClr val="black"/>
              </a:solidFill>
              <a:latin typeface="微软雅黑"/>
              <a:ea typeface="微软雅黑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1352" y="6289629"/>
            <a:ext cx="1977992" cy="498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矩形 21"/>
          <p:cNvSpPr/>
          <p:nvPr userDrawn="1"/>
        </p:nvSpPr>
        <p:spPr>
          <a:xfrm>
            <a:off x="116114" y="1669143"/>
            <a:ext cx="9100457" cy="3202325"/>
          </a:xfrm>
          <a:prstGeom prst="rect">
            <a:avLst/>
          </a:prstGeom>
          <a:solidFill>
            <a:srgbClr val="BF232E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351">
              <a:solidFill>
                <a:prstClr val="white"/>
              </a:solidFill>
            </a:endParaRPr>
          </a:p>
        </p:txBody>
      </p:sp>
      <p:pic>
        <p:nvPicPr>
          <p:cNvPr id="23" name="内容占位符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47" y="9400"/>
            <a:ext cx="2075667" cy="1167908"/>
          </a:xfrm>
          <a:prstGeom prst="rect">
            <a:avLst/>
          </a:prstGeom>
        </p:spPr>
      </p:pic>
      <p:sp>
        <p:nvSpPr>
          <p:cNvPr id="24" name="文本框 23"/>
          <p:cNvSpPr txBox="1"/>
          <p:nvPr userDrawn="1"/>
        </p:nvSpPr>
        <p:spPr>
          <a:xfrm>
            <a:off x="9216571" y="197092"/>
            <a:ext cx="2718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prstClr val="black"/>
                </a:solidFill>
                <a:latin typeface="Calibri" panose="020F0502020204030204"/>
              </a:rPr>
              <a:t>密级级别：商业秘密</a:t>
            </a:r>
            <a:r>
              <a:rPr lang="en-US" altLang="zh-CN" dirty="0">
                <a:solidFill>
                  <a:prstClr val="black"/>
                </a:solidFill>
                <a:latin typeface="Calibri" panose="020F0502020204030204"/>
              </a:rPr>
              <a:t>A</a:t>
            </a:r>
            <a:r>
              <a:rPr lang="zh-CN" altLang="en-US" dirty="0">
                <a:solidFill>
                  <a:prstClr val="black"/>
                </a:solidFill>
                <a:latin typeface="Calibri" panose="020F0502020204030204"/>
              </a:rPr>
              <a:t>级</a:t>
            </a:r>
            <a:endParaRPr lang="en-US" altLang="zh-CN" dirty="0">
              <a:solidFill>
                <a:prstClr val="black"/>
              </a:solidFill>
              <a:latin typeface="Calibri" panose="020F050202020403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prstClr val="black"/>
                </a:solidFill>
                <a:latin typeface="Calibri" panose="020F0502020204030204"/>
              </a:rPr>
              <a:t>生效日期：</a:t>
            </a:r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</a:rPr>
              <a:t>2017.12.20</a:t>
            </a:r>
            <a:endParaRPr lang="en-US" altLang="zh-CN" dirty="0">
              <a:solidFill>
                <a:prstClr val="black"/>
              </a:solidFill>
              <a:latin typeface="Calibri" panose="020F050202020403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prstClr val="black"/>
                </a:solidFill>
                <a:latin typeface="Calibri" panose="020F0502020204030204"/>
              </a:rPr>
              <a:t>保密效期：永久</a:t>
            </a:r>
          </a:p>
        </p:txBody>
      </p:sp>
      <p:pic>
        <p:nvPicPr>
          <p:cNvPr id="25" name="Picture 1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20316" y="1678455"/>
            <a:ext cx="5030499" cy="319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71388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7" y="-4204"/>
            <a:ext cx="12198097" cy="6862204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 flipH="1">
            <a:off x="201271" y="759296"/>
            <a:ext cx="11558929" cy="0"/>
          </a:xfrm>
          <a:prstGeom prst="line">
            <a:avLst/>
          </a:prstGeom>
          <a:noFill/>
          <a:ln w="9525" cap="flat" cmpd="sng" algn="ctr">
            <a:solidFill>
              <a:srgbClr val="C00000"/>
            </a:solidFill>
            <a:prstDash val="solid"/>
          </a:ln>
          <a:effectLst/>
        </p:spPr>
      </p:cxn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-12698" y="721196"/>
            <a:ext cx="215900" cy="71438"/>
          </a:xfrm>
          <a:prstGeom prst="rect">
            <a:avLst/>
          </a:prstGeom>
          <a:solidFill>
            <a:srgbClr val="C00000">
              <a:alpha val="89804"/>
            </a:srgb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685766">
              <a:defRPr/>
            </a:pPr>
            <a:endParaRPr lang="zh-CN" altLang="en-US" sz="1351" kern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6333" y="260648"/>
            <a:ext cx="10515600" cy="420861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标题内容</a:t>
            </a:r>
            <a:endParaRPr lang="en-US" dirty="0"/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535517" y="1125538"/>
            <a:ext cx="11224683" cy="532765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Verdana" pitchFamily="34" charset="0"/>
                <a:ea typeface="微软雅黑" pitchFamily="34" charset="-122"/>
              </a:defRPr>
            </a:lvl1pPr>
            <a:lvl2pPr>
              <a:defRPr baseline="0">
                <a:latin typeface="Verdana" pitchFamily="34" charset="0"/>
                <a:ea typeface="微软雅黑" pitchFamily="34" charset="-122"/>
              </a:defRPr>
            </a:lvl2pPr>
            <a:lvl3pPr>
              <a:defRPr sz="1800" baseline="0">
                <a:latin typeface="Verdana" pitchFamily="34" charset="0"/>
                <a:ea typeface="微软雅黑" pitchFamily="34" charset="-122"/>
              </a:defRPr>
            </a:lvl3pPr>
            <a:lvl4pPr>
              <a:defRPr baseline="0">
                <a:latin typeface="Verdana" pitchFamily="34" charset="0"/>
                <a:ea typeface="微软雅黑" pitchFamily="34" charset="-122"/>
              </a:defRPr>
            </a:lvl4pPr>
            <a:lvl5pPr>
              <a:defRPr baseline="0">
                <a:latin typeface="Verdana" pitchFamily="34" charset="0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95201" y="6597352"/>
            <a:ext cx="1803400" cy="241262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white"/>
                </a:solidFill>
              </a:rPr>
              <a:t>Page</a:t>
            </a:r>
            <a:fld id="{7104FC01-B73A-4058-A07A-9EE672C65F9B}" type="slidenum">
              <a:rPr lang="zh-CN" altLang="en-US" smtClean="0">
                <a:solidFill>
                  <a:prstClr val="white"/>
                </a:solidFill>
              </a:rPr>
              <a:pPr/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0435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7" y="26613"/>
            <a:ext cx="12198097" cy="6862204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 flipH="1">
            <a:off x="201271" y="759296"/>
            <a:ext cx="11558929" cy="0"/>
          </a:xfrm>
          <a:prstGeom prst="line">
            <a:avLst/>
          </a:prstGeom>
          <a:noFill/>
          <a:ln w="9525" cap="flat" cmpd="sng" algn="ctr">
            <a:solidFill>
              <a:srgbClr val="C00000"/>
            </a:solidFill>
            <a:prstDash val="solid"/>
          </a:ln>
          <a:effectLst/>
        </p:spPr>
      </p:cxn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-12698" y="721196"/>
            <a:ext cx="215900" cy="71438"/>
          </a:xfrm>
          <a:prstGeom prst="rect">
            <a:avLst/>
          </a:prstGeom>
          <a:solidFill>
            <a:srgbClr val="C00000">
              <a:alpha val="89804"/>
            </a:srgb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685766">
              <a:defRPr/>
            </a:pPr>
            <a:endParaRPr lang="zh-CN" altLang="en-US" sz="1351" kern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6333" y="260648"/>
            <a:ext cx="10515600" cy="420861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标题内容</a:t>
            </a:r>
            <a:endParaRPr lang="en-US" dirty="0"/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535517" y="1125538"/>
            <a:ext cx="5056427" cy="532765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Verdana" pitchFamily="34" charset="0"/>
                <a:ea typeface="微软雅黑" pitchFamily="34" charset="-122"/>
              </a:defRPr>
            </a:lvl1pPr>
            <a:lvl2pPr>
              <a:defRPr baseline="0">
                <a:latin typeface="Verdana" pitchFamily="34" charset="0"/>
                <a:ea typeface="微软雅黑" pitchFamily="34" charset="-122"/>
              </a:defRPr>
            </a:lvl2pPr>
            <a:lvl3pPr>
              <a:defRPr sz="1800" baseline="0">
                <a:latin typeface="Verdana" pitchFamily="34" charset="0"/>
                <a:ea typeface="微软雅黑" pitchFamily="34" charset="-122"/>
              </a:defRPr>
            </a:lvl3pPr>
            <a:lvl4pPr>
              <a:defRPr baseline="0">
                <a:latin typeface="Verdana" pitchFamily="34" charset="0"/>
                <a:ea typeface="微软雅黑" pitchFamily="34" charset="-122"/>
              </a:defRPr>
            </a:lvl4pPr>
            <a:lvl5pPr>
              <a:defRPr baseline="0">
                <a:latin typeface="Verdana" pitchFamily="34" charset="0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95201" y="6597352"/>
            <a:ext cx="1803400" cy="241262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white"/>
                </a:solidFill>
              </a:rPr>
              <a:t>Page</a:t>
            </a:r>
            <a:fld id="{7104FC01-B73A-4058-A07A-9EE672C65F9B}" type="slidenum">
              <a:rPr lang="zh-CN" altLang="en-US" smtClean="0">
                <a:solidFill>
                  <a:prstClr val="white"/>
                </a:solidFill>
              </a:rPr>
              <a:pPr/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13"/>
          </p:nvPr>
        </p:nvSpPr>
        <p:spPr>
          <a:xfrm>
            <a:off x="5755506" y="1125538"/>
            <a:ext cx="5813102" cy="532765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Verdana" pitchFamily="34" charset="0"/>
                <a:ea typeface="微软雅黑" pitchFamily="34" charset="-122"/>
              </a:defRPr>
            </a:lvl1pPr>
            <a:lvl2pPr>
              <a:defRPr baseline="0">
                <a:latin typeface="Verdana" pitchFamily="34" charset="0"/>
                <a:ea typeface="微软雅黑" pitchFamily="34" charset="-122"/>
              </a:defRPr>
            </a:lvl2pPr>
            <a:lvl3pPr>
              <a:defRPr sz="1800" baseline="0">
                <a:latin typeface="Verdana" pitchFamily="34" charset="0"/>
                <a:ea typeface="微软雅黑" pitchFamily="34" charset="-122"/>
              </a:defRPr>
            </a:lvl3pPr>
            <a:lvl4pPr>
              <a:defRPr baseline="0">
                <a:latin typeface="Verdana" pitchFamily="34" charset="0"/>
                <a:ea typeface="微软雅黑" pitchFamily="34" charset="-122"/>
              </a:defRPr>
            </a:lvl4pPr>
            <a:lvl5pPr>
              <a:defRPr baseline="0">
                <a:latin typeface="Verdana" pitchFamily="34" charset="0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06389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7" y="-4204"/>
            <a:ext cx="12198097" cy="6862204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 flipH="1">
            <a:off x="201271" y="759296"/>
            <a:ext cx="11558929" cy="0"/>
          </a:xfrm>
          <a:prstGeom prst="line">
            <a:avLst/>
          </a:prstGeom>
          <a:noFill/>
          <a:ln w="9525" cap="flat" cmpd="sng" algn="ctr">
            <a:solidFill>
              <a:srgbClr val="C00000"/>
            </a:solidFill>
            <a:prstDash val="solid"/>
          </a:ln>
          <a:effectLst/>
        </p:spPr>
      </p:cxn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-12698" y="721196"/>
            <a:ext cx="215900" cy="71438"/>
          </a:xfrm>
          <a:prstGeom prst="rect">
            <a:avLst/>
          </a:prstGeom>
          <a:solidFill>
            <a:srgbClr val="C00000">
              <a:alpha val="89804"/>
            </a:srgb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685766">
              <a:defRPr/>
            </a:pPr>
            <a:endParaRPr lang="zh-CN" altLang="en-US" sz="1351" kern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6333" y="260648"/>
            <a:ext cx="10515600" cy="420861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标题内容</a:t>
            </a:r>
            <a:endParaRPr lang="en-US" dirty="0"/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535517" y="1125538"/>
            <a:ext cx="11224683" cy="532765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Verdana" pitchFamily="34" charset="0"/>
                <a:ea typeface="微软雅黑" pitchFamily="34" charset="-122"/>
              </a:defRPr>
            </a:lvl1pPr>
            <a:lvl2pPr>
              <a:defRPr baseline="0">
                <a:latin typeface="Verdana" pitchFamily="34" charset="0"/>
                <a:ea typeface="微软雅黑" pitchFamily="34" charset="-122"/>
              </a:defRPr>
            </a:lvl2pPr>
            <a:lvl3pPr>
              <a:defRPr sz="1800" baseline="0">
                <a:latin typeface="Verdana" pitchFamily="34" charset="0"/>
                <a:ea typeface="微软雅黑" pitchFamily="34" charset="-122"/>
              </a:defRPr>
            </a:lvl3pPr>
            <a:lvl4pPr>
              <a:defRPr baseline="0">
                <a:latin typeface="Verdana" pitchFamily="34" charset="0"/>
                <a:ea typeface="微软雅黑" pitchFamily="34" charset="-122"/>
              </a:defRPr>
            </a:lvl4pPr>
            <a:lvl5pPr>
              <a:defRPr baseline="0">
                <a:latin typeface="Verdana" pitchFamily="34" charset="0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95201" y="6597352"/>
            <a:ext cx="1803400" cy="241262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Page</a:t>
            </a:r>
            <a:fld id="{7104FC01-B73A-4058-A07A-9EE672C65F9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7011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051" y="333375"/>
            <a:ext cx="9120716" cy="50323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7539" y="1125538"/>
            <a:ext cx="10745059" cy="50397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5381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1374889" y="2924944"/>
            <a:ext cx="532859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0" u="sng" dirty="0" smtClean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谢谢！</a:t>
            </a:r>
            <a:endParaRPr lang="en-US" altLang="zh-CN" sz="8000" u="sng" dirty="0" smtClean="0">
              <a:solidFill>
                <a:prstClr val="blac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i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项目支持部</a:t>
            </a:r>
            <a:endParaRPr lang="en-US" altLang="zh-CN" sz="2400" i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64" y="548680"/>
            <a:ext cx="4080402" cy="547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530075"/>
      </p:ext>
    </p:extLst>
  </p:cSld>
  <p:clrMapOvr>
    <a:masterClrMapping/>
  </p:clrMapOvr>
  <p:transition spd="slow">
    <p:wip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fanliyuan\Desktop\PPT模板-25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316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 Box 20"/>
          <p:cNvSpPr txBox="1">
            <a:spLocks noChangeArrowheads="1"/>
          </p:cNvSpPr>
          <p:nvPr userDrawn="1"/>
        </p:nvSpPr>
        <p:spPr bwMode="auto">
          <a:xfrm>
            <a:off x="83592" y="6539094"/>
            <a:ext cx="3552165" cy="265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124" tIns="40063" rIns="80124" bIns="40063">
            <a:spAutoFit/>
          </a:bodyPr>
          <a:lstStyle>
            <a:lvl1pPr algn="l" defTabSz="8778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439738" algn="l" defTabSz="8778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877888" algn="l" defTabSz="8778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316038" algn="l" defTabSz="8778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755775" algn="l" defTabSz="8778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2129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6701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1273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5845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defTabSz="801161">
              <a:defRPr/>
            </a:pPr>
            <a:r>
              <a:rPr lang="en-US" altLang="zh-CN" sz="1200" dirty="0" smtClean="0">
                <a:solidFill>
                  <a:prstClr val="black"/>
                </a:solidFill>
                <a:latin typeface="微软雅黑"/>
                <a:ea typeface="微软雅黑"/>
              </a:rPr>
              <a:t>@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/>
                <a:ea typeface="微软雅黑"/>
              </a:rPr>
              <a:t>版权所有：杭州海康威视数字技术股份有限公司</a:t>
            </a:r>
            <a:endParaRPr lang="en-US" altLang="zh-CN" sz="1300" dirty="0" smtClean="0">
              <a:solidFill>
                <a:prstClr val="black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5189597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7" y="-4204"/>
            <a:ext cx="12198097" cy="68622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6333" y="260648"/>
            <a:ext cx="10515600" cy="532661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目录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0205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7" y="-4204"/>
            <a:ext cx="12198097" cy="6862204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 flipH="1">
            <a:off x="201271" y="759296"/>
            <a:ext cx="11558929" cy="0"/>
          </a:xfrm>
          <a:prstGeom prst="line">
            <a:avLst/>
          </a:prstGeom>
          <a:noFill/>
          <a:ln w="9525" cap="flat" cmpd="sng" algn="ctr">
            <a:solidFill>
              <a:srgbClr val="C00000"/>
            </a:solidFill>
            <a:prstDash val="solid"/>
          </a:ln>
          <a:effectLst/>
        </p:spPr>
      </p:cxn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-12698" y="721196"/>
            <a:ext cx="215900" cy="71438"/>
          </a:xfrm>
          <a:prstGeom prst="rect">
            <a:avLst/>
          </a:prstGeom>
          <a:solidFill>
            <a:srgbClr val="C00000">
              <a:alpha val="89804"/>
            </a:srgb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685766">
              <a:defRPr/>
            </a:pPr>
            <a:endParaRPr lang="zh-CN" altLang="en-US" sz="1351" kern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6333" y="260648"/>
            <a:ext cx="10515600" cy="420861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标题内容</a:t>
            </a:r>
            <a:endParaRPr lang="en-US" dirty="0"/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535517" y="1125538"/>
            <a:ext cx="11224683" cy="532765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Verdana" pitchFamily="34" charset="0"/>
                <a:ea typeface="微软雅黑" pitchFamily="34" charset="-122"/>
              </a:defRPr>
            </a:lvl1pPr>
            <a:lvl2pPr>
              <a:defRPr baseline="0">
                <a:latin typeface="Verdana" pitchFamily="34" charset="0"/>
                <a:ea typeface="微软雅黑" pitchFamily="34" charset="-122"/>
              </a:defRPr>
            </a:lvl2pPr>
            <a:lvl3pPr>
              <a:defRPr sz="1800" baseline="0">
                <a:latin typeface="Verdana" pitchFamily="34" charset="0"/>
                <a:ea typeface="微软雅黑" pitchFamily="34" charset="-122"/>
              </a:defRPr>
            </a:lvl3pPr>
            <a:lvl4pPr>
              <a:defRPr baseline="0">
                <a:latin typeface="Verdana" pitchFamily="34" charset="0"/>
                <a:ea typeface="微软雅黑" pitchFamily="34" charset="-122"/>
              </a:defRPr>
            </a:lvl4pPr>
            <a:lvl5pPr>
              <a:defRPr baseline="0">
                <a:latin typeface="Verdana" pitchFamily="34" charset="0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95201" y="6597352"/>
            <a:ext cx="1803400" cy="241262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white"/>
                </a:solidFill>
                <a:latin typeface="Arial"/>
              </a:rPr>
              <a:t>Page</a:t>
            </a:r>
            <a:fld id="{7104FC01-B73A-4058-A07A-9EE672C65F9B}" type="slidenum">
              <a:rPr lang="zh-CN" alt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zh-CN" altLang="en-US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18837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7" y="26613"/>
            <a:ext cx="12198097" cy="6862204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 flipH="1">
            <a:off x="201271" y="759296"/>
            <a:ext cx="11558929" cy="0"/>
          </a:xfrm>
          <a:prstGeom prst="line">
            <a:avLst/>
          </a:prstGeom>
          <a:noFill/>
          <a:ln w="9525" cap="flat" cmpd="sng" algn="ctr">
            <a:solidFill>
              <a:srgbClr val="C00000"/>
            </a:solidFill>
            <a:prstDash val="solid"/>
          </a:ln>
          <a:effectLst/>
        </p:spPr>
      </p:cxn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-12698" y="721196"/>
            <a:ext cx="215900" cy="71438"/>
          </a:xfrm>
          <a:prstGeom prst="rect">
            <a:avLst/>
          </a:prstGeom>
          <a:solidFill>
            <a:srgbClr val="C00000">
              <a:alpha val="89804"/>
            </a:srgb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685766">
              <a:defRPr/>
            </a:pPr>
            <a:endParaRPr lang="zh-CN" altLang="en-US" sz="1351" kern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6333" y="260648"/>
            <a:ext cx="10515600" cy="420861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标题内容</a:t>
            </a:r>
            <a:endParaRPr lang="en-US" dirty="0"/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535517" y="1125538"/>
            <a:ext cx="5056427" cy="532765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Verdana" pitchFamily="34" charset="0"/>
                <a:ea typeface="微软雅黑" pitchFamily="34" charset="-122"/>
              </a:defRPr>
            </a:lvl1pPr>
            <a:lvl2pPr>
              <a:defRPr baseline="0">
                <a:latin typeface="Verdana" pitchFamily="34" charset="0"/>
                <a:ea typeface="微软雅黑" pitchFamily="34" charset="-122"/>
              </a:defRPr>
            </a:lvl2pPr>
            <a:lvl3pPr>
              <a:defRPr sz="1800" baseline="0">
                <a:latin typeface="Verdana" pitchFamily="34" charset="0"/>
                <a:ea typeface="微软雅黑" pitchFamily="34" charset="-122"/>
              </a:defRPr>
            </a:lvl3pPr>
            <a:lvl4pPr>
              <a:defRPr baseline="0">
                <a:latin typeface="Verdana" pitchFamily="34" charset="0"/>
                <a:ea typeface="微软雅黑" pitchFamily="34" charset="-122"/>
              </a:defRPr>
            </a:lvl4pPr>
            <a:lvl5pPr>
              <a:defRPr baseline="0">
                <a:latin typeface="Verdana" pitchFamily="34" charset="0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95201" y="6597352"/>
            <a:ext cx="1803400" cy="241262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white"/>
                </a:solidFill>
                <a:latin typeface="Arial"/>
              </a:rPr>
              <a:t>Page</a:t>
            </a:r>
            <a:fld id="{7104FC01-B73A-4058-A07A-9EE672C65F9B}" type="slidenum">
              <a:rPr lang="zh-CN" alt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zh-CN" alt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13"/>
          </p:nvPr>
        </p:nvSpPr>
        <p:spPr>
          <a:xfrm>
            <a:off x="5755506" y="1125538"/>
            <a:ext cx="5813102" cy="532765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Verdana" pitchFamily="34" charset="0"/>
                <a:ea typeface="微软雅黑" pitchFamily="34" charset="-122"/>
              </a:defRPr>
            </a:lvl1pPr>
            <a:lvl2pPr>
              <a:defRPr baseline="0">
                <a:latin typeface="Verdana" pitchFamily="34" charset="0"/>
                <a:ea typeface="微软雅黑" pitchFamily="34" charset="-122"/>
              </a:defRPr>
            </a:lvl2pPr>
            <a:lvl3pPr>
              <a:defRPr sz="1800" baseline="0">
                <a:latin typeface="Verdana" pitchFamily="34" charset="0"/>
                <a:ea typeface="微软雅黑" pitchFamily="34" charset="-122"/>
              </a:defRPr>
            </a:lvl3pPr>
            <a:lvl4pPr>
              <a:defRPr baseline="0">
                <a:latin typeface="Verdana" pitchFamily="34" charset="0"/>
                <a:ea typeface="微软雅黑" pitchFamily="34" charset="-122"/>
              </a:defRPr>
            </a:lvl4pPr>
            <a:lvl5pPr>
              <a:defRPr baseline="0">
                <a:latin typeface="Verdana" pitchFamily="34" charset="0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57513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1374889" y="2924944"/>
            <a:ext cx="532859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0" u="sng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谢谢！</a:t>
            </a:r>
            <a:endParaRPr lang="en-US" altLang="zh-CN" sz="8000" u="sng" dirty="0">
              <a:solidFill>
                <a:prstClr val="blac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i="1" dirty="0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</a:rPr>
              <a:t>项目支持部</a:t>
            </a:r>
            <a:endParaRPr lang="en-US" altLang="zh-CN" sz="2400" i="1" dirty="0">
              <a:solidFill>
                <a:prstClr val="black"/>
              </a:solidFill>
              <a:latin typeface="微软雅黑" panose="020B0503020204020204" pitchFamily="34" charset="-122"/>
              <a:ea typeface="微软雅黑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64" y="548680"/>
            <a:ext cx="4080402" cy="547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730460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7" y="26613"/>
            <a:ext cx="12198097" cy="6862204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 flipH="1">
            <a:off x="201271" y="759296"/>
            <a:ext cx="11558929" cy="0"/>
          </a:xfrm>
          <a:prstGeom prst="line">
            <a:avLst/>
          </a:prstGeom>
          <a:noFill/>
          <a:ln w="9525" cap="flat" cmpd="sng" algn="ctr">
            <a:solidFill>
              <a:srgbClr val="C00000"/>
            </a:solidFill>
            <a:prstDash val="solid"/>
          </a:ln>
          <a:effectLst/>
        </p:spPr>
      </p:cxn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-12698" y="721196"/>
            <a:ext cx="215900" cy="71438"/>
          </a:xfrm>
          <a:prstGeom prst="rect">
            <a:avLst/>
          </a:prstGeom>
          <a:solidFill>
            <a:srgbClr val="C00000">
              <a:alpha val="89804"/>
            </a:srgb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685766">
              <a:defRPr/>
            </a:pPr>
            <a:endParaRPr lang="zh-CN" altLang="en-US" sz="1351" kern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6333" y="260648"/>
            <a:ext cx="10515600" cy="420861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标题内容</a:t>
            </a:r>
            <a:endParaRPr lang="en-US" dirty="0"/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535517" y="1125538"/>
            <a:ext cx="5056427" cy="532765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Verdana" pitchFamily="34" charset="0"/>
                <a:ea typeface="微软雅黑" pitchFamily="34" charset="-122"/>
              </a:defRPr>
            </a:lvl1pPr>
            <a:lvl2pPr>
              <a:defRPr baseline="0">
                <a:latin typeface="Verdana" pitchFamily="34" charset="0"/>
                <a:ea typeface="微软雅黑" pitchFamily="34" charset="-122"/>
              </a:defRPr>
            </a:lvl2pPr>
            <a:lvl3pPr>
              <a:defRPr sz="1800" baseline="0">
                <a:latin typeface="Verdana" pitchFamily="34" charset="0"/>
                <a:ea typeface="微软雅黑" pitchFamily="34" charset="-122"/>
              </a:defRPr>
            </a:lvl3pPr>
            <a:lvl4pPr>
              <a:defRPr baseline="0">
                <a:latin typeface="Verdana" pitchFamily="34" charset="0"/>
                <a:ea typeface="微软雅黑" pitchFamily="34" charset="-122"/>
              </a:defRPr>
            </a:lvl4pPr>
            <a:lvl5pPr>
              <a:defRPr baseline="0">
                <a:latin typeface="Verdana" pitchFamily="34" charset="0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95201" y="6597352"/>
            <a:ext cx="1803400" cy="241262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Page</a:t>
            </a:r>
            <a:fld id="{7104FC01-B73A-4058-A07A-9EE672C65F9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1" name="内容占位符 2"/>
          <p:cNvSpPr>
            <a:spLocks noGrp="1"/>
          </p:cNvSpPr>
          <p:nvPr>
            <p:ph idx="13"/>
          </p:nvPr>
        </p:nvSpPr>
        <p:spPr>
          <a:xfrm>
            <a:off x="5755506" y="1125538"/>
            <a:ext cx="5813102" cy="532765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Verdana" pitchFamily="34" charset="0"/>
                <a:ea typeface="微软雅黑" pitchFamily="34" charset="-122"/>
              </a:defRPr>
            </a:lvl1pPr>
            <a:lvl2pPr>
              <a:defRPr baseline="0">
                <a:latin typeface="Verdana" pitchFamily="34" charset="0"/>
                <a:ea typeface="微软雅黑" pitchFamily="34" charset="-122"/>
              </a:defRPr>
            </a:lvl2pPr>
            <a:lvl3pPr>
              <a:defRPr sz="1800" baseline="0">
                <a:latin typeface="Verdana" pitchFamily="34" charset="0"/>
                <a:ea typeface="微软雅黑" pitchFamily="34" charset="-122"/>
              </a:defRPr>
            </a:lvl3pPr>
            <a:lvl4pPr>
              <a:defRPr baseline="0">
                <a:latin typeface="Verdana" pitchFamily="34" charset="0"/>
                <a:ea typeface="微软雅黑" pitchFamily="34" charset="-122"/>
              </a:defRPr>
            </a:lvl4pPr>
            <a:lvl5pPr>
              <a:defRPr baseline="0">
                <a:latin typeface="Verdana" pitchFamily="34" charset="0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18205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1374889" y="2924944"/>
            <a:ext cx="532859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0" u="sng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谢谢！</a:t>
            </a:r>
            <a:endParaRPr lang="en-US" altLang="zh-CN" sz="8000" u="sng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项目支持部</a:t>
            </a:r>
            <a:endParaRPr lang="en-US" altLang="zh-CN" sz="2400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64" y="548680"/>
            <a:ext cx="4080402" cy="547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61365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1"/>
          </p:nvPr>
        </p:nvSpPr>
        <p:spPr>
          <a:xfrm>
            <a:off x="239350" y="692696"/>
            <a:ext cx="11713301" cy="58326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标题 12"/>
          <p:cNvSpPr>
            <a:spLocks noGrp="1"/>
          </p:cNvSpPr>
          <p:nvPr>
            <p:ph type="title" hasCustomPrompt="1"/>
          </p:nvPr>
        </p:nvSpPr>
        <p:spPr>
          <a:xfrm>
            <a:off x="239349" y="199012"/>
            <a:ext cx="11952651" cy="36004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707197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54" name="Text Box 22"/>
          <p:cNvSpPr txBox="1">
            <a:spLocks noChangeArrowheads="1"/>
          </p:cNvSpPr>
          <p:nvPr/>
        </p:nvSpPr>
        <p:spPr bwMode="auto">
          <a:xfrm>
            <a:off x="9784923" y="4094239"/>
            <a:ext cx="1557772" cy="45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124" tIns="40063" rIns="80124" bIns="40063">
            <a:spAutoFit/>
          </a:bodyPr>
          <a:lstStyle>
            <a:lvl1pPr algn="l" defTabSz="8778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439738" algn="l" defTabSz="8778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877888" algn="l" defTabSz="8778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316038" algn="l" defTabSz="8778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755775" algn="l" defTabSz="8778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2129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6701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1273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5845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defTabSz="801161">
              <a:defRPr/>
            </a:pPr>
            <a:r>
              <a:rPr lang="en-US" altLang="zh-CN" sz="1200" dirty="0" smtClean="0">
                <a:solidFill>
                  <a:prstClr val="white"/>
                </a:solidFill>
                <a:latin typeface="微软雅黑"/>
                <a:ea typeface="微软雅黑"/>
              </a:rPr>
              <a:t>www.hikvision.com</a:t>
            </a:r>
          </a:p>
          <a:p>
            <a:pPr algn="ctr" defTabSz="801161">
              <a:defRPr/>
            </a:pPr>
            <a:r>
              <a:rPr lang="en-US" altLang="zh-CN" sz="1200" dirty="0" smtClean="0">
                <a:solidFill>
                  <a:prstClr val="white"/>
                </a:solidFill>
                <a:latin typeface="微软雅黑"/>
                <a:ea typeface="微软雅黑"/>
              </a:rPr>
              <a:t>400-700-5998</a:t>
            </a: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1378986" y="2763536"/>
            <a:ext cx="7050933" cy="797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ts val="55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5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/>
              </a:rPr>
              <a:t>TMS</a:t>
            </a:r>
            <a:r>
              <a:rPr lang="zh-CN" altLang="en-US" sz="5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/>
              </a:rPr>
              <a:t>设计思路</a:t>
            </a:r>
            <a:endParaRPr lang="en-US" altLang="zh-CN" sz="5400" b="1" dirty="0">
              <a:solidFill>
                <a:prstClr val="white"/>
              </a:solidFill>
              <a:latin typeface="微软雅黑" panose="020B0503020204020204" pitchFamily="34" charset="-122"/>
              <a:ea typeface="微软雅黑"/>
            </a:endParaRPr>
          </a:p>
        </p:txBody>
      </p:sp>
      <p:sp>
        <p:nvSpPr>
          <p:cNvPr id="19" name="Text Box 20"/>
          <p:cNvSpPr txBox="1">
            <a:spLocks noChangeArrowheads="1"/>
          </p:cNvSpPr>
          <p:nvPr userDrawn="1"/>
        </p:nvSpPr>
        <p:spPr bwMode="auto">
          <a:xfrm>
            <a:off x="83592" y="6539094"/>
            <a:ext cx="3552165" cy="265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124" tIns="40063" rIns="80124" bIns="40063">
            <a:spAutoFit/>
          </a:bodyPr>
          <a:lstStyle>
            <a:lvl1pPr algn="l" defTabSz="8778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439738" algn="l" defTabSz="8778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877888" algn="l" defTabSz="8778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316038" algn="l" defTabSz="8778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755775" algn="l" defTabSz="8778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2129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6701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1273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5845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defTabSz="801161">
              <a:defRPr/>
            </a:pPr>
            <a:r>
              <a:rPr lang="en-US" altLang="zh-CN" sz="1200" dirty="0" smtClean="0">
                <a:solidFill>
                  <a:prstClr val="black"/>
                </a:solidFill>
                <a:latin typeface="微软雅黑"/>
                <a:ea typeface="微软雅黑"/>
              </a:rPr>
              <a:t>@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/>
                <a:ea typeface="微软雅黑"/>
              </a:rPr>
              <a:t>版权所有：杭州海康威视数字技术股份有限公司</a:t>
            </a:r>
            <a:endParaRPr lang="en-US" altLang="zh-CN" sz="1300" dirty="0" smtClean="0">
              <a:solidFill>
                <a:prstClr val="black"/>
              </a:solidFill>
              <a:latin typeface="微软雅黑"/>
              <a:ea typeface="微软雅黑"/>
            </a:endParaRPr>
          </a:p>
        </p:txBody>
      </p:sp>
      <p:sp>
        <p:nvSpPr>
          <p:cNvPr id="20" name="Rectangle 23"/>
          <p:cNvSpPr>
            <a:spLocks noChangeArrowheads="1"/>
          </p:cNvSpPr>
          <p:nvPr userDrawn="1"/>
        </p:nvSpPr>
        <p:spPr bwMode="auto">
          <a:xfrm>
            <a:off x="5784886" y="6539132"/>
            <a:ext cx="2077337" cy="265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0092" tIns="40044" rIns="80092" bIns="40044">
            <a:spAutoFit/>
          </a:bodyPr>
          <a:lstStyle/>
          <a:p>
            <a:pPr defTabSz="801161" eaLnBrk="0" hangingPunct="0"/>
            <a:r>
              <a:rPr lang="zh-CN" altLang="en-US" sz="1200" dirty="0">
                <a:solidFill>
                  <a:prstClr val="black"/>
                </a:solidFill>
                <a:latin typeface="微软雅黑"/>
                <a:ea typeface="微软雅黑"/>
              </a:rPr>
              <a:t>技术支持与服务部</a:t>
            </a:r>
            <a:r>
              <a:rPr lang="en-US" altLang="zh-CN" sz="1200" dirty="0">
                <a:solidFill>
                  <a:prstClr val="black"/>
                </a:solidFill>
                <a:latin typeface="微软雅黑"/>
                <a:ea typeface="微软雅黑"/>
              </a:rPr>
              <a:t>_</a:t>
            </a:r>
            <a:r>
              <a:rPr lang="zh-CN" altLang="en-US" sz="1200" dirty="0">
                <a:solidFill>
                  <a:prstClr val="black"/>
                </a:solidFill>
                <a:latin typeface="微软雅黑"/>
                <a:ea typeface="微软雅黑"/>
              </a:rPr>
              <a:t>内部文档</a:t>
            </a:r>
            <a:endParaRPr lang="en-US" altLang="zh-CN" sz="1200" dirty="0">
              <a:solidFill>
                <a:prstClr val="black"/>
              </a:solidFill>
              <a:latin typeface="微软雅黑"/>
              <a:ea typeface="微软雅黑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1352" y="6289629"/>
            <a:ext cx="1977992" cy="498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矩形 21"/>
          <p:cNvSpPr/>
          <p:nvPr userDrawn="1"/>
        </p:nvSpPr>
        <p:spPr>
          <a:xfrm>
            <a:off x="116114" y="1669143"/>
            <a:ext cx="9100457" cy="3202325"/>
          </a:xfrm>
          <a:prstGeom prst="rect">
            <a:avLst/>
          </a:prstGeom>
          <a:solidFill>
            <a:srgbClr val="BF232E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351">
              <a:solidFill>
                <a:prstClr val="white"/>
              </a:solidFill>
            </a:endParaRPr>
          </a:p>
        </p:txBody>
      </p:sp>
      <p:pic>
        <p:nvPicPr>
          <p:cNvPr id="23" name="内容占位符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47" y="9400"/>
            <a:ext cx="2075667" cy="1167908"/>
          </a:xfrm>
          <a:prstGeom prst="rect">
            <a:avLst/>
          </a:prstGeom>
        </p:spPr>
      </p:pic>
      <p:pic>
        <p:nvPicPr>
          <p:cNvPr id="25" name="Picture 1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20316" y="1678455"/>
            <a:ext cx="5030499" cy="319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13183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7" y="-4204"/>
            <a:ext cx="12198097" cy="68622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6333" y="260648"/>
            <a:ext cx="10515600" cy="532661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目录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103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7" y="-4204"/>
            <a:ext cx="12198097" cy="6862204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 flipH="1">
            <a:off x="201271" y="759296"/>
            <a:ext cx="11558929" cy="0"/>
          </a:xfrm>
          <a:prstGeom prst="line">
            <a:avLst/>
          </a:prstGeom>
          <a:noFill/>
          <a:ln w="9525" cap="flat" cmpd="sng" algn="ctr">
            <a:solidFill>
              <a:srgbClr val="C00000"/>
            </a:solidFill>
            <a:prstDash val="solid"/>
          </a:ln>
          <a:effectLst/>
        </p:spPr>
      </p:cxn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-12698" y="721196"/>
            <a:ext cx="215900" cy="71438"/>
          </a:xfrm>
          <a:prstGeom prst="rect">
            <a:avLst/>
          </a:prstGeom>
          <a:solidFill>
            <a:srgbClr val="C00000">
              <a:alpha val="89804"/>
            </a:srgb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685766">
              <a:defRPr/>
            </a:pPr>
            <a:endParaRPr lang="zh-CN" altLang="en-US" sz="1351" kern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6333" y="260648"/>
            <a:ext cx="10515600" cy="420861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标题内容</a:t>
            </a:r>
            <a:endParaRPr lang="en-US" dirty="0"/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535517" y="1125538"/>
            <a:ext cx="11224683" cy="532765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Verdana" pitchFamily="34" charset="0"/>
                <a:ea typeface="微软雅黑" pitchFamily="34" charset="-122"/>
              </a:defRPr>
            </a:lvl1pPr>
            <a:lvl2pPr>
              <a:defRPr baseline="0">
                <a:latin typeface="Verdana" pitchFamily="34" charset="0"/>
                <a:ea typeface="微软雅黑" pitchFamily="34" charset="-122"/>
              </a:defRPr>
            </a:lvl2pPr>
            <a:lvl3pPr>
              <a:defRPr sz="1800" baseline="0">
                <a:latin typeface="Verdana" pitchFamily="34" charset="0"/>
                <a:ea typeface="微软雅黑" pitchFamily="34" charset="-122"/>
              </a:defRPr>
            </a:lvl3pPr>
            <a:lvl4pPr>
              <a:defRPr baseline="0">
                <a:latin typeface="Verdana" pitchFamily="34" charset="0"/>
                <a:ea typeface="微软雅黑" pitchFamily="34" charset="-122"/>
              </a:defRPr>
            </a:lvl4pPr>
            <a:lvl5pPr>
              <a:defRPr baseline="0">
                <a:latin typeface="Verdana" pitchFamily="34" charset="0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95201" y="6597352"/>
            <a:ext cx="1803400" cy="241262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white"/>
                </a:solidFill>
                <a:latin typeface="Arial"/>
              </a:rPr>
              <a:t>Page</a:t>
            </a:r>
            <a:fld id="{7104FC01-B73A-4058-A07A-9EE672C65F9B}" type="slidenum">
              <a:rPr lang="zh-CN" alt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zh-CN" altLang="en-US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15165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3082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84" r:id="rId2"/>
    <p:sldLayoutId id="2147483986" r:id="rId3"/>
    <p:sldLayoutId id="2147483985" r:id="rId4"/>
    <p:sldLayoutId id="2147483983" r:id="rId5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5pPr>
      <a:lvl6pPr marL="457171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6pPr>
      <a:lvl7pPr marL="914341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7pPr>
      <a:lvl8pPr marL="1371512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8pPr>
      <a:lvl9pPr marL="1828682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9pPr>
    </p:titleStyle>
    <p:bodyStyle>
      <a:lvl1pPr marL="342878" indent="-342878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n"/>
        <a:defRPr sz="2400">
          <a:solidFill>
            <a:schemeClr val="tx1"/>
          </a:solidFill>
          <a:latin typeface="Verdana" pitchFamily="34" charset="0"/>
          <a:ea typeface="微软雅黑" pitchFamily="34" charset="-122"/>
          <a:cs typeface="+mn-cs"/>
        </a:defRPr>
      </a:lvl1pPr>
      <a:lvl2pPr marL="742902" indent="-285731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p"/>
        <a:defRPr sz="2000">
          <a:solidFill>
            <a:schemeClr val="tx1"/>
          </a:solidFill>
          <a:latin typeface="Verdana" pitchFamily="34" charset="0"/>
          <a:ea typeface="微软雅黑" pitchFamily="34" charset="-122"/>
        </a:defRPr>
      </a:lvl2pPr>
      <a:lvl3pPr marL="1142927" indent="-22858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Ø"/>
        <a:defRPr sz="1800">
          <a:solidFill>
            <a:schemeClr val="tx1"/>
          </a:solidFill>
          <a:latin typeface="Verdana" pitchFamily="34" charset="0"/>
          <a:ea typeface="微软雅黑" pitchFamily="34" charset="-122"/>
        </a:defRPr>
      </a:lvl3pPr>
      <a:lvl4pPr marL="1600097" indent="-22858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1600">
          <a:solidFill>
            <a:schemeClr val="tx1"/>
          </a:solidFill>
          <a:latin typeface="Verdana" pitchFamily="34" charset="0"/>
          <a:ea typeface="微软雅黑" pitchFamily="34" charset="-122"/>
        </a:defRPr>
      </a:lvl4pPr>
      <a:lvl5pPr marL="2057268" indent="-22858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Verdana" pitchFamily="34" charset="0"/>
          <a:ea typeface="微软雅黑" pitchFamily="34" charset="-122"/>
        </a:defRPr>
      </a:lvl5pPr>
      <a:lvl6pPr marL="2514438" indent="-22858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6pPr>
      <a:lvl7pPr marL="2971609" indent="-22858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7pPr>
      <a:lvl8pPr marL="3428780" indent="-22858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8pPr>
      <a:lvl9pPr marL="3885950" indent="-22858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1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2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2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3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4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4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5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/>
        </p:nvSpPr>
        <p:spPr>
          <a:xfrm>
            <a:off x="1" y="6669089"/>
            <a:ext cx="3983567" cy="180975"/>
          </a:xfrm>
          <a:custGeom>
            <a:avLst/>
            <a:gdLst>
              <a:gd name="connsiteX0" fmla="*/ 0 w 2736304"/>
              <a:gd name="connsiteY0" fmla="*/ 216024 h 216024"/>
              <a:gd name="connsiteX1" fmla="*/ 54006 w 2736304"/>
              <a:gd name="connsiteY1" fmla="*/ 0 h 216024"/>
              <a:gd name="connsiteX2" fmla="*/ 2736304 w 2736304"/>
              <a:gd name="connsiteY2" fmla="*/ 0 h 216024"/>
              <a:gd name="connsiteX3" fmla="*/ 2682298 w 2736304"/>
              <a:gd name="connsiteY3" fmla="*/ 216024 h 216024"/>
              <a:gd name="connsiteX4" fmla="*/ 0 w 2736304"/>
              <a:gd name="connsiteY4" fmla="*/ 216024 h 216024"/>
              <a:gd name="connsiteX0" fmla="*/ 0 w 2736304"/>
              <a:gd name="connsiteY0" fmla="*/ 216024 h 216024"/>
              <a:gd name="connsiteX1" fmla="*/ 12817 w 2736304"/>
              <a:gd name="connsiteY1" fmla="*/ 0 h 216024"/>
              <a:gd name="connsiteX2" fmla="*/ 2736304 w 2736304"/>
              <a:gd name="connsiteY2" fmla="*/ 0 h 216024"/>
              <a:gd name="connsiteX3" fmla="*/ 2682298 w 2736304"/>
              <a:gd name="connsiteY3" fmla="*/ 216024 h 216024"/>
              <a:gd name="connsiteX4" fmla="*/ 0 w 2736304"/>
              <a:gd name="connsiteY4" fmla="*/ 216024 h 216024"/>
              <a:gd name="connsiteX0" fmla="*/ 0 w 2736304"/>
              <a:gd name="connsiteY0" fmla="*/ 216024 h 216024"/>
              <a:gd name="connsiteX1" fmla="*/ 0 w 2736304"/>
              <a:gd name="connsiteY1" fmla="*/ 27384 h 216024"/>
              <a:gd name="connsiteX2" fmla="*/ 2736304 w 2736304"/>
              <a:gd name="connsiteY2" fmla="*/ 0 h 216024"/>
              <a:gd name="connsiteX3" fmla="*/ 2682298 w 2736304"/>
              <a:gd name="connsiteY3" fmla="*/ 216024 h 216024"/>
              <a:gd name="connsiteX4" fmla="*/ 0 w 2736304"/>
              <a:gd name="connsiteY4" fmla="*/ 216024 h 216024"/>
              <a:gd name="connsiteX0" fmla="*/ 0 w 2987824"/>
              <a:gd name="connsiteY0" fmla="*/ 188640 h 188640"/>
              <a:gd name="connsiteX1" fmla="*/ 0 w 2987824"/>
              <a:gd name="connsiteY1" fmla="*/ 0 h 188640"/>
              <a:gd name="connsiteX2" fmla="*/ 2987824 w 2987824"/>
              <a:gd name="connsiteY2" fmla="*/ 0 h 188640"/>
              <a:gd name="connsiteX3" fmla="*/ 2682298 w 2987824"/>
              <a:gd name="connsiteY3" fmla="*/ 188640 h 188640"/>
              <a:gd name="connsiteX4" fmla="*/ 0 w 2987824"/>
              <a:gd name="connsiteY4" fmla="*/ 188640 h 18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7824" h="188640">
                <a:moveTo>
                  <a:pt x="0" y="188640"/>
                </a:moveTo>
                <a:lnTo>
                  <a:pt x="0" y="0"/>
                </a:lnTo>
                <a:lnTo>
                  <a:pt x="2987824" y="0"/>
                </a:lnTo>
                <a:lnTo>
                  <a:pt x="2682298" y="188640"/>
                </a:lnTo>
                <a:lnTo>
                  <a:pt x="0" y="188640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任意多边形 8"/>
          <p:cNvSpPr/>
          <p:nvPr userDrawn="1"/>
        </p:nvSpPr>
        <p:spPr>
          <a:xfrm rot="10800000">
            <a:off x="3790952" y="6678614"/>
            <a:ext cx="8401049" cy="179387"/>
          </a:xfrm>
          <a:custGeom>
            <a:avLst/>
            <a:gdLst>
              <a:gd name="connsiteX0" fmla="*/ 0 w 2736304"/>
              <a:gd name="connsiteY0" fmla="*/ 216024 h 216024"/>
              <a:gd name="connsiteX1" fmla="*/ 54006 w 2736304"/>
              <a:gd name="connsiteY1" fmla="*/ 0 h 216024"/>
              <a:gd name="connsiteX2" fmla="*/ 2736304 w 2736304"/>
              <a:gd name="connsiteY2" fmla="*/ 0 h 216024"/>
              <a:gd name="connsiteX3" fmla="*/ 2682298 w 2736304"/>
              <a:gd name="connsiteY3" fmla="*/ 216024 h 216024"/>
              <a:gd name="connsiteX4" fmla="*/ 0 w 2736304"/>
              <a:gd name="connsiteY4" fmla="*/ 216024 h 216024"/>
              <a:gd name="connsiteX0" fmla="*/ 0 w 2736304"/>
              <a:gd name="connsiteY0" fmla="*/ 216024 h 216024"/>
              <a:gd name="connsiteX1" fmla="*/ 12817 w 2736304"/>
              <a:gd name="connsiteY1" fmla="*/ 0 h 216024"/>
              <a:gd name="connsiteX2" fmla="*/ 2736304 w 2736304"/>
              <a:gd name="connsiteY2" fmla="*/ 0 h 216024"/>
              <a:gd name="connsiteX3" fmla="*/ 2682298 w 2736304"/>
              <a:gd name="connsiteY3" fmla="*/ 216024 h 216024"/>
              <a:gd name="connsiteX4" fmla="*/ 0 w 2736304"/>
              <a:gd name="connsiteY4" fmla="*/ 216024 h 216024"/>
              <a:gd name="connsiteX0" fmla="*/ 0 w 2736304"/>
              <a:gd name="connsiteY0" fmla="*/ 216024 h 216024"/>
              <a:gd name="connsiteX1" fmla="*/ 0 w 2736304"/>
              <a:gd name="connsiteY1" fmla="*/ 27384 h 216024"/>
              <a:gd name="connsiteX2" fmla="*/ 2736304 w 2736304"/>
              <a:gd name="connsiteY2" fmla="*/ 0 h 216024"/>
              <a:gd name="connsiteX3" fmla="*/ 2682298 w 2736304"/>
              <a:gd name="connsiteY3" fmla="*/ 216024 h 216024"/>
              <a:gd name="connsiteX4" fmla="*/ 0 w 2736304"/>
              <a:gd name="connsiteY4" fmla="*/ 216024 h 216024"/>
              <a:gd name="connsiteX0" fmla="*/ 0 w 2987824"/>
              <a:gd name="connsiteY0" fmla="*/ 188640 h 188640"/>
              <a:gd name="connsiteX1" fmla="*/ 0 w 2987824"/>
              <a:gd name="connsiteY1" fmla="*/ 0 h 188640"/>
              <a:gd name="connsiteX2" fmla="*/ 2987824 w 2987824"/>
              <a:gd name="connsiteY2" fmla="*/ 0 h 188640"/>
              <a:gd name="connsiteX3" fmla="*/ 2682298 w 2987824"/>
              <a:gd name="connsiteY3" fmla="*/ 188640 h 188640"/>
              <a:gd name="connsiteX4" fmla="*/ 0 w 2987824"/>
              <a:gd name="connsiteY4" fmla="*/ 188640 h 188640"/>
              <a:gd name="connsiteX0" fmla="*/ 0 w 2987824"/>
              <a:gd name="connsiteY0" fmla="*/ 188640 h 188640"/>
              <a:gd name="connsiteX1" fmla="*/ 0 w 2987824"/>
              <a:gd name="connsiteY1" fmla="*/ 0 h 188640"/>
              <a:gd name="connsiteX2" fmla="*/ 2987824 w 2987824"/>
              <a:gd name="connsiteY2" fmla="*/ 0 h 188640"/>
              <a:gd name="connsiteX3" fmla="*/ 2849647 w 2987824"/>
              <a:gd name="connsiteY3" fmla="*/ 188640 h 188640"/>
              <a:gd name="connsiteX4" fmla="*/ 0 w 2987824"/>
              <a:gd name="connsiteY4" fmla="*/ 188640 h 18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7824" h="188640">
                <a:moveTo>
                  <a:pt x="0" y="188640"/>
                </a:moveTo>
                <a:lnTo>
                  <a:pt x="0" y="0"/>
                </a:lnTo>
                <a:lnTo>
                  <a:pt x="2987824" y="0"/>
                </a:lnTo>
                <a:lnTo>
                  <a:pt x="2849647" y="188640"/>
                </a:lnTo>
                <a:lnTo>
                  <a:pt x="0" y="188640"/>
                </a:lnTo>
                <a:close/>
              </a:path>
            </a:pathLst>
          </a:cu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587376"/>
            <a:ext cx="12192000" cy="365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10210801" y="238125"/>
            <a:ext cx="211243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i="1" dirty="0">
                <a:solidFill>
                  <a:prstClr val="white"/>
                </a:solidFill>
                <a:latin typeface="Arial" charset="0"/>
                <a:ea typeface="宋体" charset="-122"/>
              </a:rPr>
              <a:t>HIKVISION</a:t>
            </a:r>
            <a:endParaRPr lang="zh-CN" altLang="en-US" sz="2000" b="1" i="1" dirty="0">
              <a:solidFill>
                <a:prstClr val="white"/>
              </a:solidFill>
              <a:latin typeface="Arial" charset="0"/>
              <a:ea typeface="宋体" charset="-122"/>
            </a:endParaRPr>
          </a:p>
        </p:txBody>
      </p:sp>
      <p:pic>
        <p:nvPicPr>
          <p:cNvPr id="1032" name="图片 27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8914"/>
            <a:ext cx="121920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3228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8" r:id="rId1"/>
  </p:sldLayoutIdLst>
  <p:transition spd="slow">
    <p:wipe/>
  </p:transition>
  <p:txStyles>
    <p:titleStyle>
      <a:lvl1pPr algn="l" rtl="0" fontAlgn="base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C00000"/>
        </a:buClr>
        <a:buFont typeface="Wingdings" pitchFamily="2" charset="2"/>
        <a:buChar char="Ø"/>
        <a:defRPr sz="2200" kern="1200">
          <a:solidFill>
            <a:schemeClr val="tx1"/>
          </a:solidFill>
          <a:latin typeface="+mj-ea"/>
          <a:ea typeface="+mj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C00000"/>
        </a:buClr>
        <a:buFont typeface="Wingdings" pitchFamily="2" charset="2"/>
        <a:buChar char="ü"/>
        <a:defRPr sz="2000" kern="1200">
          <a:solidFill>
            <a:schemeClr val="tx1"/>
          </a:solidFill>
          <a:latin typeface="+mj-ea"/>
          <a:ea typeface="+mj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C00000"/>
        </a:buClr>
        <a:buFont typeface="Arial" charset="0"/>
        <a:buChar char="•"/>
        <a:defRPr sz="18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769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0" r:id="rId1"/>
    <p:sldLayoutId id="2147483991" r:id="rId2"/>
    <p:sldLayoutId id="2147483992" r:id="rId3"/>
    <p:sldLayoutId id="2147483993" r:id="rId4"/>
    <p:sldLayoutId id="2147483994" r:id="rId5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5pPr>
      <a:lvl6pPr marL="457171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6pPr>
      <a:lvl7pPr marL="914341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7pPr>
      <a:lvl8pPr marL="1371512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8pPr>
      <a:lvl9pPr marL="1828682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9pPr>
    </p:titleStyle>
    <p:bodyStyle>
      <a:lvl1pPr marL="342878" indent="-342878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n"/>
        <a:defRPr sz="2400">
          <a:solidFill>
            <a:schemeClr val="tx1"/>
          </a:solidFill>
          <a:latin typeface="Verdana" pitchFamily="34" charset="0"/>
          <a:ea typeface="微软雅黑" pitchFamily="34" charset="-122"/>
          <a:cs typeface="+mn-cs"/>
        </a:defRPr>
      </a:lvl1pPr>
      <a:lvl2pPr marL="742902" indent="-285731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p"/>
        <a:defRPr sz="2000">
          <a:solidFill>
            <a:schemeClr val="tx1"/>
          </a:solidFill>
          <a:latin typeface="Verdana" pitchFamily="34" charset="0"/>
          <a:ea typeface="微软雅黑" pitchFamily="34" charset="-122"/>
        </a:defRPr>
      </a:lvl2pPr>
      <a:lvl3pPr marL="1142927" indent="-22858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Ø"/>
        <a:defRPr sz="1800">
          <a:solidFill>
            <a:schemeClr val="tx1"/>
          </a:solidFill>
          <a:latin typeface="Verdana" pitchFamily="34" charset="0"/>
          <a:ea typeface="微软雅黑" pitchFamily="34" charset="-122"/>
        </a:defRPr>
      </a:lvl3pPr>
      <a:lvl4pPr marL="1600097" indent="-22858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1600">
          <a:solidFill>
            <a:schemeClr val="tx1"/>
          </a:solidFill>
          <a:latin typeface="Verdana" pitchFamily="34" charset="0"/>
          <a:ea typeface="微软雅黑" pitchFamily="34" charset="-122"/>
        </a:defRPr>
      </a:lvl4pPr>
      <a:lvl5pPr marL="2057268" indent="-22858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Verdana" pitchFamily="34" charset="0"/>
          <a:ea typeface="微软雅黑" pitchFamily="34" charset="-122"/>
        </a:defRPr>
      </a:lvl5pPr>
      <a:lvl6pPr marL="2514438" indent="-22858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6pPr>
      <a:lvl7pPr marL="2971609" indent="-22858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7pPr>
      <a:lvl8pPr marL="3428780" indent="-22858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8pPr>
      <a:lvl9pPr marL="3885950" indent="-22858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1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2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2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3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4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4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5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7026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5pPr>
      <a:lvl6pPr marL="457171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6pPr>
      <a:lvl7pPr marL="914341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7pPr>
      <a:lvl8pPr marL="1371512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8pPr>
      <a:lvl9pPr marL="1828682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9pPr>
    </p:titleStyle>
    <p:bodyStyle>
      <a:lvl1pPr marL="342878" indent="-342878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n"/>
        <a:defRPr sz="2400">
          <a:solidFill>
            <a:schemeClr val="tx1"/>
          </a:solidFill>
          <a:latin typeface="Verdana" pitchFamily="34" charset="0"/>
          <a:ea typeface="微软雅黑" pitchFamily="34" charset="-122"/>
          <a:cs typeface="+mn-cs"/>
        </a:defRPr>
      </a:lvl1pPr>
      <a:lvl2pPr marL="742902" indent="-285731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p"/>
        <a:defRPr sz="2000">
          <a:solidFill>
            <a:schemeClr val="tx1"/>
          </a:solidFill>
          <a:latin typeface="Verdana" pitchFamily="34" charset="0"/>
          <a:ea typeface="微软雅黑" pitchFamily="34" charset="-122"/>
        </a:defRPr>
      </a:lvl2pPr>
      <a:lvl3pPr marL="1142927" indent="-22858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Ø"/>
        <a:defRPr sz="1800">
          <a:solidFill>
            <a:schemeClr val="tx1"/>
          </a:solidFill>
          <a:latin typeface="Verdana" pitchFamily="34" charset="0"/>
          <a:ea typeface="微软雅黑" pitchFamily="34" charset="-122"/>
        </a:defRPr>
      </a:lvl3pPr>
      <a:lvl4pPr marL="1600097" indent="-22858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1600">
          <a:solidFill>
            <a:schemeClr val="tx1"/>
          </a:solidFill>
          <a:latin typeface="Verdana" pitchFamily="34" charset="0"/>
          <a:ea typeface="微软雅黑" pitchFamily="34" charset="-122"/>
        </a:defRPr>
      </a:lvl4pPr>
      <a:lvl5pPr marL="2057268" indent="-22858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Verdana" pitchFamily="34" charset="0"/>
          <a:ea typeface="微软雅黑" pitchFamily="34" charset="-122"/>
        </a:defRPr>
      </a:lvl5pPr>
      <a:lvl6pPr marL="2514438" indent="-22858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6pPr>
      <a:lvl7pPr marL="2971609" indent="-22858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7pPr>
      <a:lvl8pPr marL="3428780" indent="-22858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8pPr>
      <a:lvl9pPr marL="3885950" indent="-22858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1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2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2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3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4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4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5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2065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  <p:sldLayoutId id="2147484058" r:id="rId5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5pPr>
      <a:lvl6pPr marL="457171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6pPr>
      <a:lvl7pPr marL="914341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7pPr>
      <a:lvl8pPr marL="1371512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8pPr>
      <a:lvl9pPr marL="1828682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9pPr>
    </p:titleStyle>
    <p:bodyStyle>
      <a:lvl1pPr marL="342878" indent="-342878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n"/>
        <a:defRPr sz="2400">
          <a:solidFill>
            <a:schemeClr val="tx1"/>
          </a:solidFill>
          <a:latin typeface="Verdana" pitchFamily="34" charset="0"/>
          <a:ea typeface="微软雅黑" pitchFamily="34" charset="-122"/>
          <a:cs typeface="+mn-cs"/>
        </a:defRPr>
      </a:lvl1pPr>
      <a:lvl2pPr marL="742902" indent="-285731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p"/>
        <a:defRPr sz="2000">
          <a:solidFill>
            <a:schemeClr val="tx1"/>
          </a:solidFill>
          <a:latin typeface="Verdana" pitchFamily="34" charset="0"/>
          <a:ea typeface="微软雅黑" pitchFamily="34" charset="-122"/>
        </a:defRPr>
      </a:lvl2pPr>
      <a:lvl3pPr marL="1142927" indent="-22858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Ø"/>
        <a:defRPr sz="1800">
          <a:solidFill>
            <a:schemeClr val="tx1"/>
          </a:solidFill>
          <a:latin typeface="Verdana" pitchFamily="34" charset="0"/>
          <a:ea typeface="微软雅黑" pitchFamily="34" charset="-122"/>
        </a:defRPr>
      </a:lvl3pPr>
      <a:lvl4pPr marL="1600097" indent="-22858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1600">
          <a:solidFill>
            <a:schemeClr val="tx1"/>
          </a:solidFill>
          <a:latin typeface="Verdana" pitchFamily="34" charset="0"/>
          <a:ea typeface="微软雅黑" pitchFamily="34" charset="-122"/>
        </a:defRPr>
      </a:lvl4pPr>
      <a:lvl5pPr marL="2057268" indent="-22858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Verdana" pitchFamily="34" charset="0"/>
          <a:ea typeface="微软雅黑" pitchFamily="34" charset="-122"/>
        </a:defRPr>
      </a:lvl5pPr>
      <a:lvl6pPr marL="2514438" indent="-22858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6pPr>
      <a:lvl7pPr marL="2971609" indent="-22858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7pPr>
      <a:lvl8pPr marL="3428780" indent="-22858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8pPr>
      <a:lvl9pPr marL="3885950" indent="-22858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1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2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2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3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4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4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5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0443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0" r:id="rId1"/>
    <p:sldLayoutId id="2147484061" r:id="rId2"/>
    <p:sldLayoutId id="2147484062" r:id="rId3"/>
    <p:sldLayoutId id="2147484063" r:id="rId4"/>
    <p:sldLayoutId id="2147484064" r:id="rId5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5pPr>
      <a:lvl6pPr marL="457171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6pPr>
      <a:lvl7pPr marL="914341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7pPr>
      <a:lvl8pPr marL="1371512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8pPr>
      <a:lvl9pPr marL="1828682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9pPr>
    </p:titleStyle>
    <p:bodyStyle>
      <a:lvl1pPr marL="342878" indent="-342878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n"/>
        <a:defRPr sz="2400">
          <a:solidFill>
            <a:schemeClr val="tx1"/>
          </a:solidFill>
          <a:latin typeface="Verdana" pitchFamily="34" charset="0"/>
          <a:ea typeface="微软雅黑" pitchFamily="34" charset="-122"/>
          <a:cs typeface="+mn-cs"/>
        </a:defRPr>
      </a:lvl1pPr>
      <a:lvl2pPr marL="742902" indent="-285731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p"/>
        <a:defRPr sz="2000">
          <a:solidFill>
            <a:schemeClr val="tx1"/>
          </a:solidFill>
          <a:latin typeface="Verdana" pitchFamily="34" charset="0"/>
          <a:ea typeface="微软雅黑" pitchFamily="34" charset="-122"/>
        </a:defRPr>
      </a:lvl2pPr>
      <a:lvl3pPr marL="1142927" indent="-22858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Ø"/>
        <a:defRPr sz="1800">
          <a:solidFill>
            <a:schemeClr val="tx1"/>
          </a:solidFill>
          <a:latin typeface="Verdana" pitchFamily="34" charset="0"/>
          <a:ea typeface="微软雅黑" pitchFamily="34" charset="-122"/>
        </a:defRPr>
      </a:lvl3pPr>
      <a:lvl4pPr marL="1600097" indent="-22858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1600">
          <a:solidFill>
            <a:schemeClr val="tx1"/>
          </a:solidFill>
          <a:latin typeface="Verdana" pitchFamily="34" charset="0"/>
          <a:ea typeface="微软雅黑" pitchFamily="34" charset="-122"/>
        </a:defRPr>
      </a:lvl4pPr>
      <a:lvl5pPr marL="2057268" indent="-22858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Verdana" pitchFamily="34" charset="0"/>
          <a:ea typeface="微软雅黑" pitchFamily="34" charset="-122"/>
        </a:defRPr>
      </a:lvl5pPr>
      <a:lvl6pPr marL="2514438" indent="-22858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6pPr>
      <a:lvl7pPr marL="2971609" indent="-22858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7pPr>
      <a:lvl8pPr marL="3428780" indent="-22858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8pPr>
      <a:lvl9pPr marL="3885950" indent="-22858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1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2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2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3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4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4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5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5885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5pPr>
      <a:lvl6pPr marL="457171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6pPr>
      <a:lvl7pPr marL="914341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7pPr>
      <a:lvl8pPr marL="1371512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8pPr>
      <a:lvl9pPr marL="1828682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9pPr>
    </p:titleStyle>
    <p:bodyStyle>
      <a:lvl1pPr marL="342878" indent="-342878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n"/>
        <a:defRPr sz="2400">
          <a:solidFill>
            <a:schemeClr val="tx1"/>
          </a:solidFill>
          <a:latin typeface="Verdana" pitchFamily="34" charset="0"/>
          <a:ea typeface="微软雅黑" pitchFamily="34" charset="-122"/>
          <a:cs typeface="+mn-cs"/>
        </a:defRPr>
      </a:lvl1pPr>
      <a:lvl2pPr marL="742902" indent="-285731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p"/>
        <a:defRPr sz="2000">
          <a:solidFill>
            <a:schemeClr val="tx1"/>
          </a:solidFill>
          <a:latin typeface="Verdana" pitchFamily="34" charset="0"/>
          <a:ea typeface="微软雅黑" pitchFamily="34" charset="-122"/>
        </a:defRPr>
      </a:lvl2pPr>
      <a:lvl3pPr marL="1142927" indent="-22858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Ø"/>
        <a:defRPr sz="1800">
          <a:solidFill>
            <a:schemeClr val="tx1"/>
          </a:solidFill>
          <a:latin typeface="Verdana" pitchFamily="34" charset="0"/>
          <a:ea typeface="微软雅黑" pitchFamily="34" charset="-122"/>
        </a:defRPr>
      </a:lvl3pPr>
      <a:lvl4pPr marL="1600097" indent="-22858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1600">
          <a:solidFill>
            <a:schemeClr val="tx1"/>
          </a:solidFill>
          <a:latin typeface="Verdana" pitchFamily="34" charset="0"/>
          <a:ea typeface="微软雅黑" pitchFamily="34" charset="-122"/>
        </a:defRPr>
      </a:lvl4pPr>
      <a:lvl5pPr marL="2057268" indent="-22858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Verdana" pitchFamily="34" charset="0"/>
          <a:ea typeface="微软雅黑" pitchFamily="34" charset="-122"/>
        </a:defRPr>
      </a:lvl5pPr>
      <a:lvl6pPr marL="2514438" indent="-22858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6pPr>
      <a:lvl7pPr marL="2971609" indent="-22858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7pPr>
      <a:lvl8pPr marL="3428780" indent="-22858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8pPr>
      <a:lvl9pPr marL="3885950" indent="-22858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1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2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2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3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4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4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5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7008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2" r:id="rId1"/>
    <p:sldLayoutId id="2147484073" r:id="rId2"/>
    <p:sldLayoutId id="2147484074" r:id="rId3"/>
    <p:sldLayoutId id="2147484075" r:id="rId4"/>
    <p:sldLayoutId id="2147484076" r:id="rId5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5pPr>
      <a:lvl6pPr marL="457171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6pPr>
      <a:lvl7pPr marL="914341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7pPr>
      <a:lvl8pPr marL="1371512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8pPr>
      <a:lvl9pPr marL="1828682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9pPr>
    </p:titleStyle>
    <p:bodyStyle>
      <a:lvl1pPr marL="342878" indent="-342878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n"/>
        <a:defRPr sz="2400">
          <a:solidFill>
            <a:schemeClr val="tx1"/>
          </a:solidFill>
          <a:latin typeface="Verdana" pitchFamily="34" charset="0"/>
          <a:ea typeface="微软雅黑" pitchFamily="34" charset="-122"/>
          <a:cs typeface="+mn-cs"/>
        </a:defRPr>
      </a:lvl1pPr>
      <a:lvl2pPr marL="742902" indent="-285731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p"/>
        <a:defRPr sz="2000">
          <a:solidFill>
            <a:schemeClr val="tx1"/>
          </a:solidFill>
          <a:latin typeface="Verdana" pitchFamily="34" charset="0"/>
          <a:ea typeface="微软雅黑" pitchFamily="34" charset="-122"/>
        </a:defRPr>
      </a:lvl2pPr>
      <a:lvl3pPr marL="1142927" indent="-22858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Ø"/>
        <a:defRPr sz="1800">
          <a:solidFill>
            <a:schemeClr val="tx1"/>
          </a:solidFill>
          <a:latin typeface="Verdana" pitchFamily="34" charset="0"/>
          <a:ea typeface="微软雅黑" pitchFamily="34" charset="-122"/>
        </a:defRPr>
      </a:lvl3pPr>
      <a:lvl4pPr marL="1600097" indent="-22858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1600">
          <a:solidFill>
            <a:schemeClr val="tx1"/>
          </a:solidFill>
          <a:latin typeface="Verdana" pitchFamily="34" charset="0"/>
          <a:ea typeface="微软雅黑" pitchFamily="34" charset="-122"/>
        </a:defRPr>
      </a:lvl4pPr>
      <a:lvl5pPr marL="2057268" indent="-22858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Verdana" pitchFamily="34" charset="0"/>
          <a:ea typeface="微软雅黑" pitchFamily="34" charset="-122"/>
        </a:defRPr>
      </a:lvl5pPr>
      <a:lvl6pPr marL="2514438" indent="-22858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6pPr>
      <a:lvl7pPr marL="2971609" indent="-22858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7pPr>
      <a:lvl8pPr marL="3428780" indent="-22858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8pPr>
      <a:lvl9pPr marL="3885950" indent="-22858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1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2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2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3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4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4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5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jpeg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2827387" y="3001452"/>
            <a:ext cx="6836409" cy="30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351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0" name="Rectangle 50"/>
          <p:cNvSpPr>
            <a:spLocks noChangeArrowheads="1"/>
          </p:cNvSpPr>
          <p:nvPr/>
        </p:nvSpPr>
        <p:spPr bwMode="auto">
          <a:xfrm>
            <a:off x="2827387" y="3001452"/>
            <a:ext cx="6836409" cy="30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351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1" name="Rectangle 57"/>
          <p:cNvSpPr>
            <a:spLocks noChangeArrowheads="1"/>
          </p:cNvSpPr>
          <p:nvPr/>
        </p:nvSpPr>
        <p:spPr bwMode="auto">
          <a:xfrm>
            <a:off x="2827387" y="3001452"/>
            <a:ext cx="6836409" cy="30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351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8" name="Rectangle 62"/>
          <p:cNvSpPr>
            <a:spLocks noChangeArrowheads="1"/>
          </p:cNvSpPr>
          <p:nvPr/>
        </p:nvSpPr>
        <p:spPr bwMode="auto">
          <a:xfrm>
            <a:off x="2827387" y="3001338"/>
            <a:ext cx="6836409" cy="30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351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-168696" y="2585839"/>
            <a:ext cx="76290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latin typeface="+mn-ea"/>
                <a:ea typeface="+mn-ea"/>
              </a:rPr>
              <a:t>    </a:t>
            </a:r>
            <a:r>
              <a:rPr lang="zh-CN" altLang="en-US" sz="4400" b="1" dirty="0" smtClean="0">
                <a:latin typeface="+mn-ea"/>
                <a:ea typeface="+mn-ea"/>
              </a:rPr>
              <a:t>知识图谱及其构建技术简介</a:t>
            </a:r>
            <a:endParaRPr lang="zh-CN" altLang="en-US" sz="44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23992" y="4077072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</a:t>
            </a:r>
            <a:r>
              <a:rPr lang="zh-CN" altLang="en-US" b="1" dirty="0" smtClean="0"/>
              <a:t>宫志伟</a:t>
            </a:r>
            <a:r>
              <a:rPr lang="zh-CN" altLang="en-US" dirty="0" smtClean="0"/>
              <a:t>  </a:t>
            </a:r>
            <a:r>
              <a:rPr lang="en-US" altLang="zh-CN" dirty="0" smtClean="0"/>
              <a:t>2018/12/25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91914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/>
              <a:t>知识抽取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实体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属性抽取（</a:t>
            </a:r>
            <a:r>
              <a:rPr lang="en-US" altLang="zh-CN" b="1" dirty="0" smtClean="0"/>
              <a:t>NER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lvl="1"/>
            <a:r>
              <a:rPr lang="zh-CN" altLang="en-US" dirty="0"/>
              <a:t>在句子的词序列中定位并识别人名、地名、机构名等</a:t>
            </a:r>
            <a:r>
              <a:rPr lang="zh-CN" altLang="en-US" dirty="0" smtClean="0"/>
              <a:t>实体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是后续进行实体关系提取的基础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833431" y="3466971"/>
            <a:ext cx="1612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+mj-ea"/>
                <a:ea typeface="+mj-ea"/>
              </a:rPr>
              <a:t>百度</a:t>
            </a:r>
            <a:r>
              <a:rPr lang="en-US" altLang="zh-CN" sz="1600" dirty="0" smtClean="0">
                <a:latin typeface="+mj-ea"/>
                <a:ea typeface="+mj-ea"/>
              </a:rPr>
              <a:t>AI</a:t>
            </a:r>
            <a:r>
              <a:rPr lang="zh-CN" altLang="en-US" sz="1600" dirty="0" smtClean="0">
                <a:latin typeface="+mj-ea"/>
                <a:ea typeface="+mj-ea"/>
              </a:rPr>
              <a:t>开放平台</a:t>
            </a:r>
            <a:r>
              <a:rPr lang="en-US" altLang="zh-CN" sz="1600" dirty="0" smtClean="0">
                <a:latin typeface="+mj-ea"/>
                <a:ea typeface="+mj-ea"/>
              </a:rPr>
              <a:t>NLP</a:t>
            </a:r>
            <a:r>
              <a:rPr lang="zh-CN" altLang="en-US" sz="1600" dirty="0" smtClean="0">
                <a:latin typeface="+mj-ea"/>
                <a:ea typeface="+mj-ea"/>
              </a:rPr>
              <a:t>工具</a:t>
            </a:r>
            <a:endParaRPr lang="zh-CN" altLang="en-US" sz="1600" dirty="0">
              <a:latin typeface="+mj-ea"/>
              <a:ea typeface="+mj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394" t="14824" b="10642"/>
          <a:stretch/>
        </p:blipFill>
        <p:spPr>
          <a:xfrm>
            <a:off x="2690531" y="4648149"/>
            <a:ext cx="9069669" cy="188225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258" y="2873534"/>
            <a:ext cx="8067675" cy="17716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06567" y="5296890"/>
            <a:ext cx="1612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+mj-ea"/>
                <a:ea typeface="+mj-ea"/>
              </a:rPr>
              <a:t>哈工大语言云</a:t>
            </a:r>
            <a:r>
              <a:rPr lang="en-US" altLang="zh-CN" sz="1600" dirty="0" smtClean="0">
                <a:latin typeface="+mj-ea"/>
                <a:ea typeface="+mj-ea"/>
              </a:rPr>
              <a:t/>
            </a:r>
            <a:br>
              <a:rPr lang="en-US" altLang="zh-CN" sz="1600" dirty="0" smtClean="0">
                <a:latin typeface="+mj-ea"/>
                <a:ea typeface="+mj-ea"/>
              </a:rPr>
            </a:br>
            <a:r>
              <a:rPr lang="en-US" altLang="zh-CN" sz="1600" dirty="0" smtClean="0">
                <a:latin typeface="+mj-ea"/>
                <a:ea typeface="+mj-ea"/>
              </a:rPr>
              <a:t>LTP</a:t>
            </a:r>
            <a:endParaRPr lang="zh-CN" altLang="en-US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052636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/>
              <a:t>知识抽取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9376" y="991915"/>
            <a:ext cx="4986019" cy="280751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关系抽取</a:t>
            </a:r>
            <a:endParaRPr lang="en-US" altLang="zh-CN" b="1" dirty="0" smtClean="0"/>
          </a:p>
          <a:p>
            <a:pPr lvl="1">
              <a:lnSpc>
                <a:spcPct val="150000"/>
              </a:lnSpc>
            </a:pPr>
            <a:r>
              <a:rPr lang="zh-CN" altLang="zh-CN" b="1" dirty="0" smtClean="0"/>
              <a:t>基于依存分析的关系抽取</a:t>
            </a:r>
            <a:endParaRPr lang="en-US" altLang="zh-CN" b="1" dirty="0"/>
          </a:p>
          <a:p>
            <a:pPr marL="457171" lvl="1" indent="0">
              <a:lnSpc>
                <a:spcPct val="150000"/>
              </a:lnSpc>
              <a:buNone/>
            </a:pPr>
            <a:r>
              <a:rPr lang="en-US" altLang="zh-CN" dirty="0" smtClean="0"/>
              <a:t>	</a:t>
            </a:r>
            <a:r>
              <a:rPr lang="en-US" altLang="zh-CN" sz="1800" dirty="0" smtClean="0"/>
              <a:t>1</a:t>
            </a:r>
            <a:r>
              <a:rPr lang="en-US" altLang="zh-CN" sz="1800" dirty="0" smtClean="0"/>
              <a:t>) </a:t>
            </a:r>
            <a:r>
              <a:rPr lang="zh-CN" altLang="en-US" sz="1800" dirty="0" smtClean="0"/>
              <a:t>对</a:t>
            </a:r>
            <a:r>
              <a:rPr lang="zh-CN" altLang="en-US" sz="1800" dirty="0"/>
              <a:t>目标语句进行依存</a:t>
            </a:r>
            <a:r>
              <a:rPr lang="zh-CN" altLang="en-US" sz="1800" dirty="0" smtClean="0"/>
              <a:t>句法分析</a:t>
            </a:r>
          </a:p>
          <a:p>
            <a:pPr marL="457171" lvl="1" indent="0">
              <a:lnSpc>
                <a:spcPct val="150000"/>
              </a:lnSpc>
              <a:buNone/>
            </a:pPr>
            <a:r>
              <a:rPr lang="en-US" altLang="zh-CN" sz="1800" dirty="0" smtClean="0"/>
              <a:t>	2</a:t>
            </a:r>
            <a:r>
              <a:rPr lang="en-US" altLang="zh-CN" sz="1800" dirty="0" smtClean="0"/>
              <a:t>) </a:t>
            </a:r>
            <a:r>
              <a:rPr lang="zh-CN" altLang="en-US" sz="1800" dirty="0" smtClean="0"/>
              <a:t>按照中文关系通用文法表示</a:t>
            </a:r>
            <a:r>
              <a:rPr lang="zh-CN" altLang="en-US" sz="1800" dirty="0" smtClean="0"/>
              <a:t>模式，</a:t>
            </a:r>
            <a:r>
              <a:rPr lang="zh-CN" altLang="en-US" sz="1800" dirty="0" smtClean="0"/>
              <a:t>提取句子关系</a:t>
            </a:r>
            <a:r>
              <a:rPr lang="zh-CN" altLang="en-US" sz="1800" dirty="0" smtClean="0"/>
              <a:t>表述</a:t>
            </a:r>
            <a:endParaRPr lang="en-US" altLang="zh-CN" sz="1800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深度学习：</a:t>
            </a:r>
            <a:r>
              <a:rPr lang="en-US" altLang="zh-CN" dirty="0" err="1" smtClean="0"/>
              <a:t>BiLSTM+CRF</a:t>
            </a:r>
            <a:endParaRPr lang="en-US" altLang="zh-CN" dirty="0" smtClean="0"/>
          </a:p>
        </p:txBody>
      </p:sp>
      <p:pic>
        <p:nvPicPr>
          <p:cNvPr id="7" name="图片 6" descr="C:\Users\PC\AppData\Local\Temp\WeChat Files\a038fd1316e851ede99af196b2e9007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26" b="25603"/>
          <a:stretch/>
        </p:blipFill>
        <p:spPr bwMode="auto">
          <a:xfrm>
            <a:off x="946733" y="3933056"/>
            <a:ext cx="9878198" cy="241151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77236"/>
              </p:ext>
            </p:extLst>
          </p:nvPr>
        </p:nvGraphicFramePr>
        <p:xfrm>
          <a:off x="6607261" y="991915"/>
          <a:ext cx="4217670" cy="2743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356395816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539270117"/>
                    </a:ext>
                  </a:extLst>
                </a:gridCol>
                <a:gridCol w="1985422">
                  <a:extLst>
                    <a:ext uri="{9D8B030D-6E8A-4147-A177-3AD203B41FA5}">
                      <a16:colId xmlns:a16="http://schemas.microsoft.com/office/drawing/2014/main" val="26155261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1270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依存标签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关系类型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Example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b"/>
                </a:tc>
                <a:extLst>
                  <a:ext uri="{0D108BD9-81ED-4DB2-BD59-A6C34878D82A}">
                    <a16:rowId xmlns:a16="http://schemas.microsoft.com/office/drawing/2014/main" val="3061123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VOB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动宾关系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0" dirty="0" smtClean="0">
                          <a:effectLst/>
                        </a:rPr>
                        <a:t>我送她一束花 </a:t>
                      </a:r>
                      <a:r>
                        <a:rPr lang="en-US" altLang="zh-CN" sz="1050" kern="0" dirty="0" smtClean="0">
                          <a:effectLst/>
                        </a:rPr>
                        <a:t>(</a:t>
                      </a:r>
                      <a:r>
                        <a:rPr lang="zh-CN" altLang="en-US" sz="1050" kern="0" dirty="0" smtClean="0">
                          <a:effectLst/>
                        </a:rPr>
                        <a:t>送 </a:t>
                      </a:r>
                      <a:r>
                        <a:rPr lang="en-US" altLang="zh-CN" sz="1050" kern="0" dirty="0" smtClean="0">
                          <a:effectLst/>
                        </a:rPr>
                        <a:t>--&gt; </a:t>
                      </a:r>
                      <a:r>
                        <a:rPr lang="zh-CN" altLang="en-US" sz="1050" kern="0" dirty="0" smtClean="0">
                          <a:effectLst/>
                        </a:rPr>
                        <a:t>花</a:t>
                      </a:r>
                      <a:r>
                        <a:rPr lang="en-US" altLang="zh-CN" sz="1050" kern="0" dirty="0" smtClean="0">
                          <a:effectLst/>
                        </a:rPr>
                        <a:t>)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46537227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indent="1270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HED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核心关系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0" dirty="0" smtClean="0">
                          <a:effectLst/>
                        </a:rPr>
                        <a:t>指整个句子的核心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720737501"/>
                  </a:ext>
                </a:extLst>
              </a:tr>
              <a:tr h="196215">
                <a:tc>
                  <a:txBody>
                    <a:bodyPr/>
                    <a:lstStyle/>
                    <a:p>
                      <a:pPr indent="1270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ADV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状中结构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0" dirty="0" smtClean="0">
                          <a:effectLst/>
                        </a:rPr>
                        <a:t>非常美丽 </a:t>
                      </a:r>
                      <a:r>
                        <a:rPr lang="en-US" altLang="zh-CN" sz="1050" kern="0" dirty="0" smtClean="0">
                          <a:effectLst/>
                        </a:rPr>
                        <a:t>(</a:t>
                      </a:r>
                      <a:r>
                        <a:rPr lang="zh-CN" altLang="en-US" sz="1050" kern="0" dirty="0" smtClean="0">
                          <a:effectLst/>
                        </a:rPr>
                        <a:t>非常 </a:t>
                      </a:r>
                      <a:r>
                        <a:rPr lang="en-US" altLang="zh-CN" sz="1050" kern="0" dirty="0" smtClean="0">
                          <a:effectLst/>
                        </a:rPr>
                        <a:t>&lt;-- </a:t>
                      </a:r>
                      <a:r>
                        <a:rPr lang="zh-CN" altLang="en-US" sz="1050" kern="0" dirty="0" smtClean="0">
                          <a:effectLst/>
                        </a:rPr>
                        <a:t>美丽</a:t>
                      </a:r>
                      <a:r>
                        <a:rPr lang="en-US" altLang="zh-CN" sz="1050" kern="0" dirty="0" smtClean="0">
                          <a:effectLst/>
                        </a:rPr>
                        <a:t>)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051490983"/>
                  </a:ext>
                </a:extLst>
              </a:tr>
              <a:tr h="196215">
                <a:tc>
                  <a:txBody>
                    <a:bodyPr/>
                    <a:lstStyle/>
                    <a:p>
                      <a:pPr indent="1270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COO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并列关系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0" dirty="0" smtClean="0">
                          <a:effectLst/>
                        </a:rPr>
                        <a:t>大山和大海 </a:t>
                      </a:r>
                      <a:r>
                        <a:rPr lang="en-US" altLang="zh-CN" sz="1050" kern="0" dirty="0" smtClean="0">
                          <a:effectLst/>
                        </a:rPr>
                        <a:t>(</a:t>
                      </a:r>
                      <a:r>
                        <a:rPr lang="zh-CN" altLang="en-US" sz="1050" kern="0" dirty="0" smtClean="0">
                          <a:effectLst/>
                        </a:rPr>
                        <a:t>大山 </a:t>
                      </a:r>
                      <a:r>
                        <a:rPr lang="en-US" altLang="zh-CN" sz="1050" kern="0" dirty="0" smtClean="0">
                          <a:effectLst/>
                        </a:rPr>
                        <a:t>--&gt; </a:t>
                      </a:r>
                      <a:r>
                        <a:rPr lang="zh-CN" altLang="en-US" sz="1050" kern="0" dirty="0" smtClean="0">
                          <a:effectLst/>
                        </a:rPr>
                        <a:t>大海</a:t>
                      </a:r>
                      <a:r>
                        <a:rPr lang="en-US" altLang="zh-CN" sz="1050" kern="0" dirty="0" smtClean="0">
                          <a:effectLst/>
                        </a:rPr>
                        <a:t>)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446763200"/>
                  </a:ext>
                </a:extLst>
              </a:tr>
              <a:tr h="196215">
                <a:tc>
                  <a:txBody>
                    <a:bodyPr/>
                    <a:lstStyle/>
                    <a:p>
                      <a:pPr indent="1270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ATT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定中关系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0" dirty="0" smtClean="0">
                          <a:effectLst/>
                        </a:rPr>
                        <a:t>红苹果 </a:t>
                      </a:r>
                      <a:r>
                        <a:rPr lang="en-US" altLang="zh-CN" sz="1050" kern="0" dirty="0" smtClean="0">
                          <a:effectLst/>
                        </a:rPr>
                        <a:t>(</a:t>
                      </a:r>
                      <a:r>
                        <a:rPr lang="zh-CN" altLang="en-US" sz="1050" kern="0" dirty="0" smtClean="0">
                          <a:effectLst/>
                        </a:rPr>
                        <a:t>红 </a:t>
                      </a:r>
                      <a:r>
                        <a:rPr lang="en-US" altLang="zh-CN" sz="1050" kern="0" dirty="0" smtClean="0">
                          <a:effectLst/>
                        </a:rPr>
                        <a:t>&lt;-- </a:t>
                      </a:r>
                      <a:r>
                        <a:rPr lang="zh-CN" altLang="en-US" sz="1050" kern="0" dirty="0" smtClean="0">
                          <a:effectLst/>
                        </a:rPr>
                        <a:t>苹果</a:t>
                      </a:r>
                      <a:r>
                        <a:rPr lang="en-US" altLang="zh-CN" sz="1050" kern="0" dirty="0" smtClean="0">
                          <a:effectLst/>
                        </a:rPr>
                        <a:t>)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424495678"/>
                  </a:ext>
                </a:extLst>
              </a:tr>
              <a:tr h="196215">
                <a:tc>
                  <a:txBody>
                    <a:bodyPr/>
                    <a:lstStyle/>
                    <a:p>
                      <a:pPr indent="1270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LAD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左附加关系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0" dirty="0" smtClean="0">
                          <a:effectLst/>
                        </a:rPr>
                        <a:t>大山和大海 </a:t>
                      </a:r>
                      <a:r>
                        <a:rPr lang="en-US" altLang="zh-CN" sz="1050" kern="0" dirty="0" smtClean="0">
                          <a:effectLst/>
                        </a:rPr>
                        <a:t>(</a:t>
                      </a:r>
                      <a:r>
                        <a:rPr lang="zh-CN" altLang="en-US" sz="1050" kern="0" dirty="0" smtClean="0">
                          <a:effectLst/>
                        </a:rPr>
                        <a:t>和 </a:t>
                      </a:r>
                      <a:r>
                        <a:rPr lang="en-US" altLang="zh-CN" sz="1050" kern="0" dirty="0" smtClean="0">
                          <a:effectLst/>
                        </a:rPr>
                        <a:t>&lt;-- </a:t>
                      </a:r>
                      <a:r>
                        <a:rPr lang="zh-CN" altLang="en-US" sz="1050" kern="0" dirty="0" smtClean="0">
                          <a:effectLst/>
                        </a:rPr>
                        <a:t>大海</a:t>
                      </a:r>
                      <a:r>
                        <a:rPr lang="en-US" altLang="zh-CN" sz="1050" kern="0" dirty="0" smtClean="0">
                          <a:effectLst/>
                        </a:rPr>
                        <a:t>)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7702270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indent="1270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SBV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主谓关系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0" dirty="0" smtClean="0">
                          <a:effectLst/>
                        </a:rPr>
                        <a:t>我送她一束花 </a:t>
                      </a:r>
                      <a:r>
                        <a:rPr lang="en-US" altLang="zh-CN" sz="1050" kern="0" dirty="0" smtClean="0">
                          <a:effectLst/>
                        </a:rPr>
                        <a:t>(</a:t>
                      </a:r>
                      <a:r>
                        <a:rPr lang="zh-CN" altLang="en-US" sz="1050" kern="0" dirty="0" smtClean="0">
                          <a:effectLst/>
                        </a:rPr>
                        <a:t>我 </a:t>
                      </a:r>
                      <a:r>
                        <a:rPr lang="en-US" altLang="zh-CN" sz="1050" kern="0" dirty="0" smtClean="0">
                          <a:effectLst/>
                        </a:rPr>
                        <a:t>&lt;-- </a:t>
                      </a:r>
                      <a:r>
                        <a:rPr lang="zh-CN" altLang="en-US" sz="1050" kern="0" dirty="0" smtClean="0">
                          <a:effectLst/>
                        </a:rPr>
                        <a:t>送</a:t>
                      </a:r>
                      <a:r>
                        <a:rPr lang="en-US" altLang="zh-CN" sz="1050" kern="0" dirty="0" smtClean="0">
                          <a:effectLst/>
                        </a:rPr>
                        <a:t>)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6582803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WP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标点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 smtClean="0">
                          <a:effectLst/>
                        </a:rPr>
                        <a:t>。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660252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52110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/>
              <a:t>知识抽取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关系抽取</a:t>
            </a:r>
            <a:endParaRPr lang="en-US" altLang="zh-CN" b="1" dirty="0" smtClean="0"/>
          </a:p>
          <a:p>
            <a:pPr lvl="1"/>
            <a:r>
              <a:rPr lang="zh-CN" altLang="zh-CN" b="1" dirty="0" smtClean="0"/>
              <a:t>基于依存分析的关系抽取</a:t>
            </a:r>
            <a:endParaRPr lang="en-US" altLang="zh-CN" b="1" dirty="0"/>
          </a:p>
          <a:p>
            <a:pPr lvl="1"/>
            <a:r>
              <a:rPr lang="en-US" altLang="zh-CN" dirty="0" smtClean="0"/>
              <a:t>2) </a:t>
            </a:r>
            <a:r>
              <a:rPr lang="zh-CN" altLang="en-US" dirty="0" smtClean="0"/>
              <a:t>按照中文关系通用文法表示模式，提取句子关系表述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5231904" y="3138924"/>
            <a:ext cx="4708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304800" algn="ctr">
              <a:spcAft>
                <a:spcPts val="0"/>
              </a:spcAft>
            </a:pPr>
            <a:r>
              <a:rPr lang="zh-CN" altLang="zh-CN" u="sng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关系表述——</a:t>
            </a:r>
            <a:r>
              <a:rPr lang="en-US" altLang="zh-CN" u="sng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zh-CN" u="sng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状语</a:t>
            </a:r>
            <a:r>
              <a:rPr lang="en-US" altLang="zh-CN" u="sng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zh-CN" altLang="zh-CN" u="sng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动词</a:t>
            </a:r>
            <a:r>
              <a:rPr lang="en-US" altLang="zh-CN" u="sng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zh-CN" altLang="zh-CN" u="sng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补语</a:t>
            </a:r>
            <a:r>
              <a:rPr lang="en-US" altLang="zh-CN" u="sng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 </a:t>
            </a:r>
            <a:r>
              <a:rPr lang="zh-CN" altLang="zh-CN" u="sng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宾语</a:t>
            </a:r>
            <a:r>
              <a:rPr lang="en-US" altLang="zh-CN" u="sng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u="sng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pic>
        <p:nvPicPr>
          <p:cNvPr id="6" name="图片 5"/>
          <p:cNvPicPr/>
          <p:nvPr/>
        </p:nvPicPr>
        <p:blipFill rotWithShape="1">
          <a:blip r:embed="rId3"/>
          <a:srcRect b="17109"/>
          <a:stretch/>
        </p:blipFill>
        <p:spPr bwMode="auto">
          <a:xfrm>
            <a:off x="1775520" y="2857818"/>
            <a:ext cx="2952750" cy="9315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矩形 4"/>
          <p:cNvSpPr/>
          <p:nvPr/>
        </p:nvSpPr>
        <p:spPr>
          <a:xfrm>
            <a:off x="875420" y="4661664"/>
            <a:ext cx="87129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spcAft>
                <a:spcPts val="0"/>
              </a:spcAft>
            </a:pPr>
            <a:r>
              <a:rPr lang="zh-CN" altLang="en-US" sz="2000" dirty="0">
                <a:latin typeface="Verdana" pitchFamily="34" charset="0"/>
                <a:ea typeface="微软雅黑" pitchFamily="34" charset="-122"/>
              </a:rPr>
              <a:t>关系</a:t>
            </a:r>
            <a:r>
              <a:rPr lang="zh-CN" altLang="zh-CN" sz="2000" dirty="0">
                <a:latin typeface="Verdana" pitchFamily="34" charset="0"/>
                <a:ea typeface="微软雅黑" pitchFamily="34" charset="-122"/>
              </a:rPr>
              <a:t>系表述分别为：“</a:t>
            </a:r>
            <a:r>
              <a:rPr lang="zh-CN" altLang="zh-CN" sz="2000" dirty="0">
                <a:solidFill>
                  <a:srgbClr val="FF0000"/>
                </a:solidFill>
                <a:latin typeface="Verdana" pitchFamily="34" charset="0"/>
                <a:ea typeface="微软雅黑" pitchFamily="34" charset="-122"/>
              </a:rPr>
              <a:t>共同组成滑台</a:t>
            </a:r>
            <a:r>
              <a:rPr lang="zh-CN" altLang="zh-CN" sz="2000" dirty="0">
                <a:latin typeface="Verdana" pitchFamily="34" charset="0"/>
                <a:ea typeface="微软雅黑" pitchFamily="34" charset="-122"/>
              </a:rPr>
              <a:t>”；“</a:t>
            </a:r>
            <a:r>
              <a:rPr lang="zh-CN" altLang="zh-CN" sz="2000" dirty="0">
                <a:solidFill>
                  <a:srgbClr val="FF0000"/>
                </a:solidFill>
                <a:latin typeface="Verdana" pitchFamily="34" charset="0"/>
                <a:ea typeface="微软雅黑" pitchFamily="34" charset="-122"/>
              </a:rPr>
              <a:t>实现沿</a:t>
            </a:r>
            <a:r>
              <a:rPr lang="en-US" altLang="zh-CN" sz="2000" dirty="0">
                <a:solidFill>
                  <a:srgbClr val="FF0000"/>
                </a:solidFill>
                <a:latin typeface="Verdana" pitchFamily="34" charset="0"/>
                <a:ea typeface="微软雅黑" pitchFamily="34" charset="-122"/>
              </a:rPr>
              <a:t>X</a:t>
            </a:r>
            <a:r>
              <a:rPr lang="zh-CN" altLang="zh-CN" sz="2000" dirty="0">
                <a:solidFill>
                  <a:srgbClr val="FF0000"/>
                </a:solidFill>
                <a:latin typeface="Verdana" pitchFamily="34" charset="0"/>
                <a:ea typeface="微软雅黑" pitchFamily="34" charset="-122"/>
              </a:rPr>
              <a:t>和</a:t>
            </a:r>
            <a:r>
              <a:rPr lang="en-US" altLang="zh-CN" sz="2000" dirty="0">
                <a:solidFill>
                  <a:srgbClr val="FF0000"/>
                </a:solidFill>
                <a:latin typeface="Verdana" pitchFamily="34" charset="0"/>
                <a:ea typeface="微软雅黑" pitchFamily="34" charset="-122"/>
              </a:rPr>
              <a:t>Y</a:t>
            </a:r>
            <a:r>
              <a:rPr lang="zh-CN" altLang="zh-CN" sz="2000" dirty="0">
                <a:solidFill>
                  <a:srgbClr val="FF0000"/>
                </a:solidFill>
                <a:latin typeface="Verdana" pitchFamily="34" charset="0"/>
                <a:ea typeface="微软雅黑" pitchFamily="34" charset="-122"/>
              </a:rPr>
              <a:t>轴运动的功能</a:t>
            </a:r>
            <a:r>
              <a:rPr lang="zh-CN" altLang="zh-CN" sz="2000" dirty="0">
                <a:latin typeface="Verdana" pitchFamily="34" charset="0"/>
                <a:ea typeface="微软雅黑" pitchFamily="34" charset="-122"/>
              </a:rPr>
              <a:t>”。</a:t>
            </a:r>
          </a:p>
        </p:txBody>
      </p:sp>
    </p:spTree>
    <p:extLst>
      <p:ext uri="{BB962C8B-B14F-4D97-AF65-F5344CB8AC3E}">
        <p14:creationId xmlns:p14="http://schemas.microsoft.com/office/powerpoint/2010/main" val="9693347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/>
              <a:t>知识融合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6539" y="1192395"/>
            <a:ext cx="4608512" cy="4102715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zh-CN" altLang="en-US" sz="2000" b="1" dirty="0" smtClean="0"/>
              <a:t>实体链接</a:t>
            </a:r>
            <a:endParaRPr lang="en-US" altLang="zh-CN" sz="2000" b="1" dirty="0" smtClean="0"/>
          </a:p>
          <a:p>
            <a:pPr lvl="1">
              <a:lnSpc>
                <a:spcPct val="150000"/>
              </a:lnSpc>
            </a:pPr>
            <a:r>
              <a:rPr lang="zh-CN" altLang="en-US" sz="1600" dirty="0"/>
              <a:t>实体消歧</a:t>
            </a:r>
            <a:r>
              <a:rPr lang="zh-CN" altLang="en-US" sz="1600" dirty="0" smtClean="0"/>
              <a:t>：同名</a:t>
            </a:r>
            <a:r>
              <a:rPr lang="zh-CN" altLang="en-US" sz="1600" dirty="0"/>
              <a:t>实体产生歧义（聚类法）</a:t>
            </a:r>
            <a:endParaRPr lang="en-US" altLang="zh-CN" sz="1600" dirty="0" smtClean="0"/>
          </a:p>
          <a:p>
            <a:pPr lvl="1">
              <a:lnSpc>
                <a:spcPct val="150000"/>
              </a:lnSpc>
            </a:pPr>
            <a:r>
              <a:rPr lang="zh-CN" altLang="en-US" sz="1600" dirty="0" smtClean="0"/>
              <a:t>共</a:t>
            </a:r>
            <a:r>
              <a:rPr lang="zh-CN" altLang="en-US" sz="1600" dirty="0"/>
              <a:t>指消解：多个指称对应同一实体对象的问题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endParaRPr lang="en-US" altLang="zh-CN" sz="1600" dirty="0" smtClean="0"/>
          </a:p>
          <a:p>
            <a:pPr lvl="1">
              <a:lnSpc>
                <a:spcPct val="150000"/>
              </a:lnSpc>
            </a:pPr>
            <a:endParaRPr lang="en-US" altLang="zh-CN" sz="1600" dirty="0"/>
          </a:p>
          <a:p>
            <a:pPr marL="457171" lvl="1" indent="0">
              <a:lnSpc>
                <a:spcPct val="150000"/>
              </a:lnSpc>
              <a:buNone/>
            </a:pPr>
            <a:endParaRPr lang="zh-CN" altLang="zh-CN" sz="1600" dirty="0"/>
          </a:p>
          <a:p>
            <a:pPr>
              <a:lnSpc>
                <a:spcPct val="150000"/>
              </a:lnSpc>
            </a:pPr>
            <a:r>
              <a:rPr lang="zh-CN" altLang="en-US" sz="2000" b="1" dirty="0" smtClean="0"/>
              <a:t>知识合并</a:t>
            </a:r>
            <a:endParaRPr lang="en-US" altLang="zh-CN" sz="2000" b="1" dirty="0" smtClean="0"/>
          </a:p>
          <a:p>
            <a:pPr lvl="1">
              <a:lnSpc>
                <a:spcPct val="150000"/>
              </a:lnSpc>
            </a:pPr>
            <a:r>
              <a:rPr lang="zh-CN" altLang="en-US" sz="1600" dirty="0"/>
              <a:t>结构化数据，如外部知识库和关系数据库。</a:t>
            </a:r>
          </a:p>
        </p:txBody>
      </p:sp>
      <p:pic>
        <p:nvPicPr>
          <p:cNvPr id="7" name="图片 6" descr="http://images.shuang0420.com/images/%E7%9F%A5%E8%AF%86%E6%8A%BD%E5%8F%96-%E5%AE%9E%E4%BD%93%E5%8F%8A%E5%85%B3%E7%B3%BB%E6%8A%BD%E5%8F%96/%E5%AE%9E%E4%BD%93%E9%93%BE%E6%8E%A5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108" y="1700808"/>
            <a:ext cx="6336704" cy="338437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740645" y="3243753"/>
            <a:ext cx="4616369" cy="584775"/>
          </a:xfrm>
          <a:prstGeom prst="rect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000000"/>
                </a:solidFill>
                <a:latin typeface="Source Code Pro"/>
              </a:rPr>
              <a:t>克劳德</a:t>
            </a:r>
            <a:r>
              <a:rPr lang="en-US" altLang="zh-CN" sz="1600" b="1" dirty="0">
                <a:solidFill>
                  <a:srgbClr val="000000"/>
                </a:solidFill>
                <a:latin typeface="Source Code Pro"/>
              </a:rPr>
              <a:t>·</a:t>
            </a:r>
            <a:r>
              <a:rPr lang="zh-CN" altLang="en-US" sz="1600" b="1" dirty="0">
                <a:solidFill>
                  <a:srgbClr val="000000"/>
                </a:solidFill>
                <a:latin typeface="Source Code Pro"/>
              </a:rPr>
              <a:t>莫奈是印象派代表人物和创始人之一。 </a:t>
            </a:r>
            <a:endParaRPr lang="en-US" altLang="zh-CN" sz="1600" b="1" dirty="0" smtClean="0">
              <a:solidFill>
                <a:srgbClr val="000000"/>
              </a:solidFill>
              <a:latin typeface="Source Code Pro"/>
            </a:endParaRPr>
          </a:p>
          <a:p>
            <a:r>
              <a:rPr lang="zh-CN" altLang="en-US" sz="1600" b="1" dirty="0" smtClean="0">
                <a:solidFill>
                  <a:srgbClr val="000000"/>
                </a:solidFill>
                <a:latin typeface="Source Code Pro"/>
              </a:rPr>
              <a:t>他</a:t>
            </a:r>
            <a:r>
              <a:rPr lang="zh-CN" altLang="en-US" sz="1600" b="1" dirty="0">
                <a:solidFill>
                  <a:srgbClr val="000000"/>
                </a:solidFill>
                <a:latin typeface="Source Code Pro"/>
              </a:rPr>
              <a:t>最重要的风格是改变了阴影和轮廓线的画法。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0812075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/>
              <a:t>知识</a:t>
            </a:r>
            <a:r>
              <a:rPr lang="zh-CN" altLang="en-US" sz="2400" dirty="0" smtClean="0"/>
              <a:t>加工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5517" y="1021239"/>
            <a:ext cx="11224683" cy="53276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本体构建</a:t>
            </a:r>
            <a:endParaRPr lang="en-US" altLang="zh-CN" b="1" dirty="0" smtClean="0"/>
          </a:p>
          <a:p>
            <a:pPr lvl="1">
              <a:lnSpc>
                <a:spcPct val="150000"/>
              </a:lnSpc>
            </a:pPr>
            <a:r>
              <a:rPr lang="zh-CN" altLang="en-US" sz="1800" dirty="0" smtClean="0"/>
              <a:t>手动构建</a:t>
            </a:r>
            <a:endParaRPr lang="en-US" altLang="zh-CN" sz="1800" dirty="0" smtClean="0"/>
          </a:p>
          <a:p>
            <a:pPr lvl="1">
              <a:lnSpc>
                <a:spcPct val="150000"/>
              </a:lnSpc>
            </a:pPr>
            <a:r>
              <a:rPr lang="zh-CN" altLang="en-US" sz="1800" dirty="0" smtClean="0"/>
              <a:t>自动化构建</a:t>
            </a:r>
            <a:endParaRPr lang="en-US" altLang="zh-CN" sz="1800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实体</a:t>
            </a:r>
            <a:r>
              <a:rPr lang="zh-CN" altLang="en-US" dirty="0"/>
              <a:t>并列关系相似度计算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实体上下位关系抽取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本体的生成</a:t>
            </a:r>
            <a:endParaRPr lang="en-US" altLang="zh-CN" dirty="0" smtClean="0"/>
          </a:p>
        </p:txBody>
      </p:sp>
      <p:pic>
        <p:nvPicPr>
          <p:cNvPr id="7172" name="Picture 4" descr="preview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96" r="12921"/>
          <a:stretch/>
        </p:blipFill>
        <p:spPr bwMode="auto">
          <a:xfrm>
            <a:off x="6758649" y="1010920"/>
            <a:ext cx="5001551" cy="3527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463111" y="4077072"/>
            <a:ext cx="6049938" cy="2029657"/>
            <a:chOff x="463111" y="4077072"/>
            <a:chExt cx="6049938" cy="2029657"/>
          </a:xfrm>
        </p:grpSpPr>
        <p:pic>
          <p:nvPicPr>
            <p:cNvPr id="7174" name="Picture 6" descr="previ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111" y="4077072"/>
              <a:ext cx="6049938" cy="20296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本框 3"/>
            <p:cNvSpPr txBox="1"/>
            <p:nvPr/>
          </p:nvSpPr>
          <p:spPr>
            <a:xfrm>
              <a:off x="5087888" y="4508326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公司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997087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/>
              <a:t>知识加工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知识推理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实体推理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属性值推理：</a:t>
            </a:r>
            <a:r>
              <a:rPr lang="zh-CN" altLang="en-US" dirty="0"/>
              <a:t>已知某实体的生日属性，可以通过推理得到该实体的年龄属性；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概念推理：</a:t>
            </a:r>
            <a:r>
              <a:rPr lang="zh-CN" altLang="en-US" dirty="0"/>
              <a:t>已知</a:t>
            </a:r>
            <a:r>
              <a:rPr lang="en-US" altLang="zh-CN" dirty="0"/>
              <a:t>(</a:t>
            </a:r>
            <a:r>
              <a:rPr lang="zh-CN" altLang="en-US" dirty="0"/>
              <a:t>老虎，科，猫科</a:t>
            </a:r>
            <a:r>
              <a:rPr lang="en-US" altLang="zh-CN" dirty="0"/>
              <a:t>)</a:t>
            </a:r>
            <a:r>
              <a:rPr lang="zh-CN" altLang="en-US" dirty="0"/>
              <a:t>和（猫科，目，食肉目）可以推出（老虎，目，食肉目）</a:t>
            </a:r>
          </a:p>
        </p:txBody>
      </p:sp>
      <p:pic>
        <p:nvPicPr>
          <p:cNvPr id="10242" name="Picture 2" descr="https://pic4.zhimg.com/80/v2-7c0fca7f21df73c78ecdcdb81639430f_h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508" y="4003750"/>
            <a:ext cx="309562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previ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858" y="3429000"/>
            <a:ext cx="4210050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9961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559496" y="764704"/>
            <a:ext cx="9099456" cy="5768117"/>
            <a:chOff x="1559496" y="764704"/>
            <a:chExt cx="9099456" cy="5768117"/>
          </a:xfrm>
        </p:grpSpPr>
        <p:sp>
          <p:nvSpPr>
            <p:cNvPr id="5" name="文本框 4"/>
            <p:cNvSpPr txBox="1"/>
            <p:nvPr/>
          </p:nvSpPr>
          <p:spPr>
            <a:xfrm>
              <a:off x="1559496" y="4725144"/>
              <a:ext cx="792088" cy="144016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b="1" dirty="0" smtClean="0"/>
                <a:t>数据层</a:t>
              </a:r>
              <a:endParaRPr lang="zh-CN" altLang="en-US" b="1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889919" y="2769741"/>
              <a:ext cx="461665" cy="158417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b="1" dirty="0" smtClean="0"/>
                <a:t>模型层</a:t>
              </a:r>
              <a:endParaRPr lang="zh-CN" altLang="en-US" b="1" dirty="0"/>
            </a:p>
          </p:txBody>
        </p:sp>
        <p:pic>
          <p:nvPicPr>
            <p:cNvPr id="6150" name="Picture 6" descr="preview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36"/>
            <a:stretch/>
          </p:blipFill>
          <p:spPr bwMode="auto">
            <a:xfrm>
              <a:off x="2423592" y="764704"/>
              <a:ext cx="8235360" cy="5768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717752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/>
              <a:t>知识图谱应用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知识问答系统（</a:t>
            </a:r>
            <a:r>
              <a:rPr lang="en-US" altLang="zh-CN" dirty="0" smtClean="0"/>
              <a:t>KBQA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智能</a:t>
            </a:r>
            <a:r>
              <a:rPr lang="zh-CN" altLang="en-US" dirty="0" smtClean="0"/>
              <a:t>搜索</a:t>
            </a:r>
            <a:endParaRPr lang="en-US" altLang="zh-CN" dirty="0" smtClean="0"/>
          </a:p>
          <a:p>
            <a:r>
              <a:rPr lang="zh-CN" altLang="en-US" dirty="0"/>
              <a:t>数据</a:t>
            </a:r>
            <a:r>
              <a:rPr lang="zh-CN" altLang="en-US" dirty="0" smtClean="0"/>
              <a:t>挖掘，广告推荐</a:t>
            </a:r>
            <a:endParaRPr lang="en-US" altLang="zh-CN" dirty="0" smtClean="0"/>
          </a:p>
        </p:txBody>
      </p:sp>
      <p:pic>
        <p:nvPicPr>
          <p:cNvPr id="8196" name="Picture 4" descr="pre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6" y="1129720"/>
            <a:ext cx="5135088" cy="386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533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74889" y="2924944"/>
            <a:ext cx="532859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0" u="sng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谢谢！</a:t>
            </a:r>
            <a:endParaRPr lang="en-US" altLang="zh-CN" sz="8000" u="sng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项目支持部</a:t>
            </a:r>
            <a:endParaRPr lang="en-US" altLang="zh-CN" sz="2400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64" y="548680"/>
            <a:ext cx="4080402" cy="5472701"/>
          </a:xfrm>
          <a:prstGeom prst="rect">
            <a:avLst/>
          </a:prstGeom>
        </p:spPr>
      </p:pic>
      <p:pic>
        <p:nvPicPr>
          <p:cNvPr id="5" name="Picture 2" descr="C:\Users\fanliyuan\Desktop\PPT模板-2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119336" y="6469197"/>
            <a:ext cx="12072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i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胶片及其附件含有海康威视公司的保密信息，仅限于公司内部传阅及培训学习使用。禁止任何其他人以任何形式使用（包括但不限于全部或部分地泄露、复制、或散发）本胶片中的信息。如果您发现本胶片用于规定用途之外的情况，请您立即电话或邮件通知信息安全管理人员！</a:t>
            </a:r>
            <a:endParaRPr lang="zh-CN" altLang="en-US" sz="1000" i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3409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>
            <a:off x="657929" y="2032243"/>
            <a:ext cx="6480720" cy="4022585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953255" y="1344898"/>
            <a:ext cx="1015663" cy="3901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5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sz="4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2"/>
          <p:cNvSpPr txBox="1"/>
          <p:nvPr/>
        </p:nvSpPr>
        <p:spPr bwMode="auto">
          <a:xfrm>
            <a:off x="5015880" y="1747219"/>
            <a:ext cx="226215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spc="300" dirty="0" smtClean="0">
                <a:latin typeface="微软雅黑" pitchFamily="34" charset="-122"/>
                <a:ea typeface="微软雅黑" pitchFamily="34" charset="-122"/>
              </a:rPr>
              <a:t>知识图谱简介</a:t>
            </a:r>
            <a:endParaRPr lang="zh-CN" altLang="en-US" sz="2400" b="1" spc="3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17"/>
          <p:cNvSpPr txBox="1"/>
          <p:nvPr/>
        </p:nvSpPr>
        <p:spPr bwMode="auto">
          <a:xfrm>
            <a:off x="5015880" y="2912473"/>
            <a:ext cx="295465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spc="300" dirty="0" smtClean="0">
                <a:latin typeface="微软雅黑" pitchFamily="34" charset="-122"/>
                <a:ea typeface="微软雅黑" pitchFamily="34" charset="-122"/>
              </a:rPr>
              <a:t>知识图谱构建流程</a:t>
            </a:r>
            <a:endParaRPr lang="zh-CN" altLang="en-US" sz="2400" b="1" spc="3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17"/>
          <p:cNvSpPr txBox="1"/>
          <p:nvPr/>
        </p:nvSpPr>
        <p:spPr bwMode="auto">
          <a:xfrm>
            <a:off x="5015880" y="4077727"/>
            <a:ext cx="226215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spc="300" dirty="0" smtClean="0">
                <a:latin typeface="微软雅黑" pitchFamily="34" charset="-122"/>
                <a:ea typeface="微软雅黑" pitchFamily="34" charset="-122"/>
              </a:rPr>
              <a:t>知识图谱应用</a:t>
            </a:r>
            <a:endParaRPr lang="zh-CN" altLang="en-US" sz="2400" b="1" spc="3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863752" y="1628800"/>
            <a:ext cx="720079" cy="580084"/>
            <a:chOff x="4367809" y="1052736"/>
            <a:chExt cx="720079" cy="720080"/>
          </a:xfrm>
        </p:grpSpPr>
        <p:sp>
          <p:nvSpPr>
            <p:cNvPr id="4" name="图文框 3"/>
            <p:cNvSpPr/>
            <p:nvPr/>
          </p:nvSpPr>
          <p:spPr>
            <a:xfrm>
              <a:off x="4367809" y="1052736"/>
              <a:ext cx="720079" cy="720080"/>
            </a:xfrm>
            <a:prstGeom prst="fram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503991" y="1112398"/>
              <a:ext cx="447713" cy="649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latin typeface="Arial Black" panose="020B0A04020102020204" pitchFamily="34" charset="0"/>
                </a:rPr>
                <a:t>1</a:t>
              </a:r>
              <a:endParaRPr lang="zh-CN" altLang="en-US" sz="2800" b="1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3863752" y="2794054"/>
            <a:ext cx="720079" cy="580084"/>
            <a:chOff x="4367809" y="1052736"/>
            <a:chExt cx="720079" cy="720080"/>
          </a:xfrm>
        </p:grpSpPr>
        <p:sp>
          <p:nvSpPr>
            <p:cNvPr id="50" name="图文框 49"/>
            <p:cNvSpPr/>
            <p:nvPr/>
          </p:nvSpPr>
          <p:spPr>
            <a:xfrm>
              <a:off x="4367809" y="1052736"/>
              <a:ext cx="720079" cy="720080"/>
            </a:xfrm>
            <a:prstGeom prst="fram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4503991" y="1112398"/>
              <a:ext cx="447713" cy="649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Arial Black" panose="020B0A04020102020204" pitchFamily="34" charset="0"/>
                </a:rPr>
                <a:t>2</a:t>
              </a:r>
              <a:endParaRPr lang="zh-CN" altLang="en-US" sz="2800" b="1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3863752" y="3959308"/>
            <a:ext cx="720079" cy="580084"/>
            <a:chOff x="4367809" y="1052736"/>
            <a:chExt cx="720079" cy="720080"/>
          </a:xfrm>
        </p:grpSpPr>
        <p:sp>
          <p:nvSpPr>
            <p:cNvPr id="53" name="图文框 52"/>
            <p:cNvSpPr/>
            <p:nvPr/>
          </p:nvSpPr>
          <p:spPr>
            <a:xfrm>
              <a:off x="4367809" y="1052736"/>
              <a:ext cx="720079" cy="720080"/>
            </a:xfrm>
            <a:prstGeom prst="fram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4503991" y="1112398"/>
              <a:ext cx="447713" cy="649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Arial Black" panose="020B0A04020102020204" pitchFamily="34" charset="0"/>
                </a:rPr>
                <a:t>3</a:t>
              </a:r>
              <a:endParaRPr lang="zh-CN" altLang="en-US" sz="2800" b="1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70705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143672" y="2704900"/>
            <a:ext cx="720079" cy="580084"/>
            <a:chOff x="4367809" y="1052736"/>
            <a:chExt cx="720079" cy="720080"/>
          </a:xfrm>
        </p:grpSpPr>
        <p:sp>
          <p:nvSpPr>
            <p:cNvPr id="5" name="图文框 4"/>
            <p:cNvSpPr/>
            <p:nvPr/>
          </p:nvSpPr>
          <p:spPr>
            <a:xfrm>
              <a:off x="4367809" y="1052736"/>
              <a:ext cx="720079" cy="720080"/>
            </a:xfrm>
            <a:prstGeom prst="fram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文本框 4"/>
            <p:cNvSpPr txBox="1"/>
            <p:nvPr/>
          </p:nvSpPr>
          <p:spPr>
            <a:xfrm>
              <a:off x="4503991" y="1112398"/>
              <a:ext cx="447713" cy="649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latin typeface="Arial Black" panose="020B0A04020102020204" pitchFamily="34" charset="0"/>
                </a:rPr>
                <a:t>1</a:t>
              </a:r>
              <a:endParaRPr lang="zh-CN" altLang="en-US" sz="2800" b="1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95800" y="2764544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 smtClean="0">
                <a:latin typeface="微软雅黑" pitchFamily="34" charset="-122"/>
                <a:ea typeface="微软雅黑" pitchFamily="34" charset="-122"/>
              </a:rPr>
              <a:t>知识图谱简介</a:t>
            </a:r>
            <a:endParaRPr lang="zh-CN" altLang="en-US" sz="2400" b="1" spc="3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25052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什么是知识图谱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1384" y="1484784"/>
            <a:ext cx="4824536" cy="3312368"/>
          </a:xfrm>
        </p:spPr>
        <p:txBody>
          <a:bodyPr/>
          <a:lstStyle/>
          <a:p>
            <a:r>
              <a:rPr lang="pt-BR" altLang="zh-CN" sz="2000" dirty="0"/>
              <a:t>Ronaldo Luís Nazário de Lima</a:t>
            </a:r>
            <a:endParaRPr lang="en-US" altLang="zh-CN" sz="2000" dirty="0" smtClean="0"/>
          </a:p>
          <a:p>
            <a:r>
              <a:rPr lang="zh-CN" altLang="en-US" sz="2000" dirty="0"/>
              <a:t>罗纳尔多</a:t>
            </a:r>
            <a:r>
              <a:rPr lang="en-US" altLang="zh-CN" sz="2000" dirty="0"/>
              <a:t>·</a:t>
            </a:r>
            <a:r>
              <a:rPr lang="zh-CN" altLang="en-US" sz="2000" dirty="0"/>
              <a:t>路易斯</a:t>
            </a:r>
            <a:r>
              <a:rPr lang="en-US" altLang="zh-CN" sz="2000" dirty="0"/>
              <a:t>·</a:t>
            </a:r>
            <a:r>
              <a:rPr lang="zh-CN" altLang="en-US" sz="2000" dirty="0"/>
              <a:t>纳萨里奥</a:t>
            </a:r>
            <a:r>
              <a:rPr lang="en-US" altLang="zh-CN" sz="2000" dirty="0"/>
              <a:t>·</a:t>
            </a:r>
            <a:r>
              <a:rPr lang="zh-CN" altLang="en-US" sz="2000" dirty="0"/>
              <a:t>德</a:t>
            </a:r>
            <a:r>
              <a:rPr lang="en-US" altLang="zh-CN" sz="2000" dirty="0"/>
              <a:t>·</a:t>
            </a:r>
            <a:r>
              <a:rPr lang="zh-CN" altLang="en-US" sz="2000" dirty="0"/>
              <a:t>利马</a:t>
            </a:r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计算机</a:t>
            </a:r>
            <a:r>
              <a:rPr lang="zh-CN" altLang="en-US" sz="2000" dirty="0"/>
              <a:t>一直面临</a:t>
            </a:r>
            <a:r>
              <a:rPr lang="zh-CN" altLang="en-US" sz="2000" dirty="0" smtClean="0"/>
              <a:t>着无法</a:t>
            </a:r>
            <a:r>
              <a:rPr lang="zh-CN" altLang="en-US" sz="2000" dirty="0"/>
              <a:t>获取网络</a:t>
            </a:r>
            <a:r>
              <a:rPr lang="zh-CN" altLang="en-US" sz="2000" b="1" dirty="0"/>
              <a:t>文本</a:t>
            </a:r>
            <a:r>
              <a:rPr lang="zh-CN" altLang="en-US" sz="2000" dirty="0"/>
              <a:t>的</a:t>
            </a:r>
            <a:r>
              <a:rPr lang="zh-CN" altLang="en-US" sz="2000" b="1" dirty="0" smtClean="0"/>
              <a:t>语义信息</a:t>
            </a:r>
            <a:r>
              <a:rPr lang="zh-CN" altLang="en-US" sz="2000" dirty="0" smtClean="0"/>
              <a:t>的困境。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解决：</a:t>
            </a:r>
            <a:r>
              <a:rPr lang="en-US" altLang="zh-CN" sz="2000" dirty="0" smtClean="0"/>
              <a:t>Google</a:t>
            </a:r>
            <a:r>
              <a:rPr lang="zh-CN" altLang="en-US" sz="2000" dirty="0" smtClean="0"/>
              <a:t>于</a:t>
            </a:r>
            <a:r>
              <a:rPr lang="en-US" altLang="zh-CN" sz="2000" dirty="0"/>
              <a:t>2012</a:t>
            </a:r>
            <a:r>
              <a:rPr lang="zh-CN" altLang="en-US" sz="2000" dirty="0"/>
              <a:t>年</a:t>
            </a:r>
            <a:r>
              <a:rPr lang="en-US" altLang="zh-CN" sz="2000" dirty="0"/>
              <a:t>5</a:t>
            </a:r>
            <a:r>
              <a:rPr lang="zh-CN" altLang="en-US" sz="2000" dirty="0"/>
              <a:t>月</a:t>
            </a:r>
            <a:r>
              <a:rPr lang="en-US" altLang="zh-CN" sz="2000" dirty="0"/>
              <a:t>16</a:t>
            </a:r>
            <a:r>
              <a:rPr lang="zh-CN" altLang="en-US" sz="2000" dirty="0"/>
              <a:t>日发布了知识图谱</a:t>
            </a:r>
            <a:r>
              <a:rPr lang="en-US" altLang="zh-CN" sz="2000" dirty="0"/>
              <a:t>(Knowledge Graph</a:t>
            </a:r>
            <a:r>
              <a:rPr lang="en-US" altLang="zh-CN" sz="2000" dirty="0" smtClean="0"/>
              <a:t>)</a:t>
            </a:r>
          </a:p>
          <a:p>
            <a:endParaRPr lang="zh-CN" altLang="en-US" sz="2000" dirty="0"/>
          </a:p>
        </p:txBody>
      </p:sp>
      <p:pic>
        <p:nvPicPr>
          <p:cNvPr id="1026" name="Picture 2" descr="preview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57"/>
          <a:stretch/>
        </p:blipFill>
        <p:spPr bwMode="auto">
          <a:xfrm>
            <a:off x="4799856" y="1340768"/>
            <a:ext cx="6747419" cy="437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revie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796" y="681509"/>
            <a:ext cx="9001000" cy="5978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713" y="1102370"/>
            <a:ext cx="10191220" cy="522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9908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6489716" y="2687426"/>
            <a:ext cx="4464496" cy="585356"/>
            <a:chOff x="1991544" y="2348880"/>
            <a:chExt cx="4464496" cy="585356"/>
          </a:xfrm>
        </p:grpSpPr>
        <p:sp>
          <p:nvSpPr>
            <p:cNvPr id="14" name="文本框 13"/>
            <p:cNvSpPr txBox="1"/>
            <p:nvPr/>
          </p:nvSpPr>
          <p:spPr>
            <a:xfrm>
              <a:off x="1991544" y="2564904"/>
              <a:ext cx="144016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实体</a:t>
              </a:r>
              <a:endParaRPr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015880" y="2564904"/>
              <a:ext cx="144016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属性值</a:t>
              </a:r>
              <a:endParaRPr lang="zh-CN" altLang="en-US" dirty="0"/>
            </a:p>
          </p:txBody>
        </p:sp>
        <p:cxnSp>
          <p:nvCxnSpPr>
            <p:cNvPr id="16" name="直接箭头连接符 15"/>
            <p:cNvCxnSpPr>
              <a:stCxn id="14" idx="3"/>
              <a:endCxn id="15" idx="1"/>
            </p:cNvCxnSpPr>
            <p:nvPr/>
          </p:nvCxnSpPr>
          <p:spPr>
            <a:xfrm>
              <a:off x="3431704" y="2749570"/>
              <a:ext cx="158417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3863752" y="2348880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/>
                <a:t>属性</a:t>
              </a:r>
              <a:endParaRPr lang="zh-CN" altLang="en-US" b="1" dirty="0"/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知识图谱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知识图谱（</a:t>
            </a:r>
            <a:r>
              <a:rPr lang="en-US" altLang="zh-CN" sz="2000" dirty="0"/>
              <a:t> Knowledge Graph ,</a:t>
            </a:r>
            <a:r>
              <a:rPr lang="en-US" altLang="zh-CN" sz="2000" dirty="0" smtClean="0"/>
              <a:t>KG</a:t>
            </a:r>
            <a:r>
              <a:rPr lang="zh-CN" altLang="en-US" sz="2000" dirty="0" smtClean="0"/>
              <a:t>）：</a:t>
            </a:r>
            <a:r>
              <a:rPr lang="zh-CN" altLang="en-US" sz="2000" dirty="0"/>
              <a:t>知识图谱是由一些相互连接的实体和他们的属性构成</a:t>
            </a:r>
            <a:r>
              <a:rPr lang="zh-CN" altLang="en-US" sz="2000" dirty="0" smtClean="0"/>
              <a:t>的</a:t>
            </a:r>
            <a:r>
              <a:rPr lang="zh-CN" altLang="en-US" sz="2000" dirty="0" smtClean="0"/>
              <a:t>有向图</a:t>
            </a:r>
            <a:r>
              <a:rPr lang="zh-CN" altLang="en-US" sz="2000" dirty="0"/>
              <a:t>（</a:t>
            </a:r>
            <a:r>
              <a:rPr lang="en-US" altLang="zh-CN" sz="2000" dirty="0"/>
              <a:t>directed graph</a:t>
            </a:r>
            <a:r>
              <a:rPr lang="zh-CN" altLang="en-US" sz="2000" dirty="0" smtClean="0"/>
              <a:t>）</a:t>
            </a:r>
            <a:r>
              <a:rPr lang="zh-CN" altLang="en-US" sz="2000" dirty="0" smtClean="0"/>
              <a:t>。</a:t>
            </a:r>
            <a:r>
              <a:rPr lang="zh-CN" altLang="en-US" sz="2000" dirty="0" smtClean="0"/>
              <a:t>（一条一条知识）</a:t>
            </a:r>
            <a:r>
              <a:rPr lang="zh-CN" altLang="en-US" sz="2000" dirty="0"/>
              <a:t>每条知识表示为一个</a:t>
            </a:r>
            <a:r>
              <a:rPr lang="en-US" altLang="zh-CN" sz="2000" dirty="0"/>
              <a:t>SPO</a:t>
            </a:r>
            <a:r>
              <a:rPr lang="zh-CN" altLang="en-US" sz="2000" dirty="0" smtClean="0"/>
              <a:t>三元组。</a:t>
            </a:r>
            <a:endParaRPr lang="zh-CN" altLang="en-US" sz="20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1284306" y="2676689"/>
            <a:ext cx="4464496" cy="585356"/>
            <a:chOff x="1991544" y="2348880"/>
            <a:chExt cx="4464496" cy="585356"/>
          </a:xfrm>
        </p:grpSpPr>
        <p:sp>
          <p:nvSpPr>
            <p:cNvPr id="6" name="文本框 5"/>
            <p:cNvSpPr txBox="1"/>
            <p:nvPr/>
          </p:nvSpPr>
          <p:spPr>
            <a:xfrm>
              <a:off x="1991544" y="2564904"/>
              <a:ext cx="144016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实体</a:t>
              </a:r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015880" y="2564904"/>
              <a:ext cx="144016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实体</a:t>
              </a:r>
              <a:endParaRPr lang="zh-CN" altLang="en-US" dirty="0"/>
            </a:p>
          </p:txBody>
        </p:sp>
        <p:cxnSp>
          <p:nvCxnSpPr>
            <p:cNvPr id="10" name="直接箭头连接符 9"/>
            <p:cNvCxnSpPr>
              <a:stCxn id="6" idx="3"/>
              <a:endCxn id="8" idx="1"/>
            </p:cNvCxnSpPr>
            <p:nvPr/>
          </p:nvCxnSpPr>
          <p:spPr>
            <a:xfrm>
              <a:off x="3431704" y="2749570"/>
              <a:ext cx="158417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3863752" y="2348880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关系</a:t>
              </a:r>
            </a:p>
          </p:txBody>
        </p:sp>
      </p:grpSp>
      <p:pic>
        <p:nvPicPr>
          <p:cNvPr id="2050" name="Picture 2" descr="pre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029" y="4258118"/>
            <a:ext cx="5533885" cy="120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组合 8"/>
          <p:cNvGrpSpPr/>
          <p:nvPr/>
        </p:nvGrpSpPr>
        <p:grpSpPr>
          <a:xfrm>
            <a:off x="1490582" y="4551769"/>
            <a:ext cx="3930452" cy="622431"/>
            <a:chOff x="983432" y="4478625"/>
            <a:chExt cx="3930452" cy="622431"/>
          </a:xfrm>
        </p:grpSpPr>
        <p:grpSp>
          <p:nvGrpSpPr>
            <p:cNvPr id="7" name="组合 6"/>
            <p:cNvGrpSpPr/>
            <p:nvPr/>
          </p:nvGrpSpPr>
          <p:grpSpPr>
            <a:xfrm>
              <a:off x="983432" y="4603175"/>
              <a:ext cx="1173262" cy="497881"/>
              <a:chOff x="1199456" y="4365104"/>
              <a:chExt cx="1173262" cy="497881"/>
            </a:xfrm>
            <a:noFill/>
          </p:grpSpPr>
          <p:sp>
            <p:nvSpPr>
              <p:cNvPr id="2" name="椭圆 1"/>
              <p:cNvSpPr/>
              <p:nvPr/>
            </p:nvSpPr>
            <p:spPr>
              <a:xfrm>
                <a:off x="1199456" y="4365104"/>
                <a:ext cx="1152128" cy="497881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文本框 2"/>
              <p:cNvSpPr txBox="1"/>
              <p:nvPr/>
            </p:nvSpPr>
            <p:spPr>
              <a:xfrm>
                <a:off x="1364606" y="4429378"/>
                <a:ext cx="1008112" cy="338554"/>
              </a:xfrm>
              <a:prstGeom prst="rect">
                <a:avLst/>
              </a:prstGeom>
              <a:grp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 smtClean="0"/>
                  <a:t>王健林</a:t>
                </a:r>
                <a:endParaRPr lang="zh-CN" altLang="en-US" sz="1600" dirty="0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740622" y="4585729"/>
              <a:ext cx="1173262" cy="497881"/>
              <a:chOff x="1199456" y="4365104"/>
              <a:chExt cx="1173262" cy="497881"/>
            </a:xfrm>
            <a:noFill/>
          </p:grpSpPr>
          <p:sp>
            <p:nvSpPr>
              <p:cNvPr id="20" name="椭圆 19"/>
              <p:cNvSpPr/>
              <p:nvPr/>
            </p:nvSpPr>
            <p:spPr>
              <a:xfrm>
                <a:off x="1199456" y="4365104"/>
                <a:ext cx="1152128" cy="497881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1364606" y="4429378"/>
                <a:ext cx="1008112" cy="338554"/>
              </a:xfrm>
              <a:prstGeom prst="rect">
                <a:avLst/>
              </a:prstGeom>
              <a:grp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 smtClean="0"/>
                  <a:t>王思聪</a:t>
                </a:r>
                <a:endParaRPr lang="zh-CN" altLang="en-US" sz="1600" dirty="0"/>
              </a:p>
            </p:txBody>
          </p:sp>
        </p:grpSp>
        <p:cxnSp>
          <p:nvCxnSpPr>
            <p:cNvPr id="22" name="直接箭头连接符 21"/>
            <p:cNvCxnSpPr/>
            <p:nvPr/>
          </p:nvCxnSpPr>
          <p:spPr>
            <a:xfrm>
              <a:off x="2156694" y="4852115"/>
              <a:ext cx="158417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2596277" y="4478625"/>
              <a:ext cx="864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/>
                <a:t>父子</a:t>
              </a:r>
              <a:endParaRPr lang="zh-CN" altLang="en-US" sz="1600" b="1" dirty="0"/>
            </a:p>
          </p:txBody>
        </p:sp>
      </p:grpSp>
      <p:pic>
        <p:nvPicPr>
          <p:cNvPr id="7170" name="Picture 2" descr="http://5b0988e595225.cdn.sohucs.com/images/20180619/a18cf990ed184e4dbb909cc1c018b3ff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26" y="2673942"/>
            <a:ext cx="6398524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96875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143672" y="2704900"/>
            <a:ext cx="720079" cy="580084"/>
            <a:chOff x="4367809" y="1052736"/>
            <a:chExt cx="720079" cy="720080"/>
          </a:xfrm>
        </p:grpSpPr>
        <p:sp>
          <p:nvSpPr>
            <p:cNvPr id="5" name="图文框 4"/>
            <p:cNvSpPr/>
            <p:nvPr/>
          </p:nvSpPr>
          <p:spPr>
            <a:xfrm>
              <a:off x="4367809" y="1052736"/>
              <a:ext cx="720079" cy="720080"/>
            </a:xfrm>
            <a:prstGeom prst="fram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文本框 4"/>
            <p:cNvSpPr txBox="1"/>
            <p:nvPr/>
          </p:nvSpPr>
          <p:spPr>
            <a:xfrm>
              <a:off x="4503991" y="1112398"/>
              <a:ext cx="447713" cy="649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latin typeface="Arial Black" panose="020B0A04020102020204" pitchFamily="34" charset="0"/>
                </a:rPr>
                <a:t>2</a:t>
              </a:r>
              <a:endParaRPr lang="zh-CN" altLang="en-US" sz="2800" b="1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4367808" y="2780928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2400" b="1" spc="3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知识图谱构建方法</a:t>
            </a:r>
            <a:endParaRPr lang="zh-CN" altLang="en-US" sz="2400" b="1" spc="3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09940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知识图谱构建方法（自底向上）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9376" y="1196752"/>
            <a:ext cx="3384375" cy="29909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知识图谱分类：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1600" dirty="0" smtClean="0"/>
              <a:t>开放式知识图谱（</a:t>
            </a:r>
            <a:r>
              <a:rPr lang="en-US" altLang="zh-CN" sz="1600" dirty="0" smtClean="0"/>
              <a:t>wiki</a:t>
            </a:r>
            <a:r>
              <a:rPr lang="zh-CN" altLang="en-US" sz="1600" dirty="0" smtClean="0"/>
              <a:t>）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r>
              <a:rPr lang="zh-CN" altLang="en-US" sz="1600" b="1" dirty="0" smtClean="0"/>
              <a:t>领域知识图谱（专业）</a:t>
            </a:r>
            <a:endParaRPr lang="en-US" altLang="zh-CN" sz="1600" b="1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构建</a:t>
            </a:r>
            <a:r>
              <a:rPr lang="zh-CN" altLang="en-US" sz="2000" dirty="0" smtClean="0"/>
              <a:t>过程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1600" dirty="0" smtClean="0"/>
              <a:t>自顶向下</a:t>
            </a:r>
            <a:endParaRPr lang="en-US" altLang="zh-CN" sz="1600" dirty="0" smtClean="0"/>
          </a:p>
          <a:p>
            <a:pPr lvl="1">
              <a:lnSpc>
                <a:spcPct val="150000"/>
              </a:lnSpc>
            </a:pPr>
            <a:r>
              <a:rPr lang="zh-CN" altLang="en-US" sz="1600" dirty="0"/>
              <a:t>自底向上</a:t>
            </a:r>
            <a:endParaRPr lang="en-US" altLang="zh-CN" sz="1600" dirty="0" smtClean="0"/>
          </a:p>
          <a:p>
            <a:pPr lvl="2">
              <a:lnSpc>
                <a:spcPct val="150000"/>
              </a:lnSpc>
            </a:pPr>
            <a:r>
              <a:rPr lang="zh-CN" altLang="en-US" sz="1400" dirty="0" smtClean="0"/>
              <a:t>数据获取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预处理</a:t>
            </a:r>
            <a:endParaRPr lang="en-US" altLang="zh-CN" sz="1400" dirty="0" smtClean="0"/>
          </a:p>
          <a:p>
            <a:pPr lvl="2">
              <a:lnSpc>
                <a:spcPct val="150000"/>
              </a:lnSpc>
            </a:pPr>
            <a:r>
              <a:rPr lang="zh-CN" altLang="en-US" sz="1400" dirty="0" smtClean="0"/>
              <a:t>知识抽取</a:t>
            </a:r>
            <a:endParaRPr lang="en-US" altLang="zh-CN" sz="1400" dirty="0" smtClean="0"/>
          </a:p>
          <a:p>
            <a:pPr lvl="2">
              <a:lnSpc>
                <a:spcPct val="150000"/>
              </a:lnSpc>
            </a:pPr>
            <a:r>
              <a:rPr lang="zh-CN" altLang="en-US" sz="1400" dirty="0" smtClean="0"/>
              <a:t>知识融合</a:t>
            </a:r>
            <a:endParaRPr lang="en-US" altLang="zh-CN" sz="1400" dirty="0" smtClean="0"/>
          </a:p>
          <a:p>
            <a:pPr lvl="2">
              <a:lnSpc>
                <a:spcPct val="150000"/>
              </a:lnSpc>
            </a:pPr>
            <a:r>
              <a:rPr lang="zh-CN" altLang="en-US" sz="1400" dirty="0" smtClean="0"/>
              <a:t>本体构建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endParaRPr lang="en-US" altLang="zh-CN" sz="1600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126816"/>
              </p:ext>
            </p:extLst>
          </p:nvPr>
        </p:nvGraphicFramePr>
        <p:xfrm>
          <a:off x="2855640" y="836712"/>
          <a:ext cx="8496944" cy="5629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Visio" r:id="rId4" imgW="8600912" imgH="5696079" progId="Visio.Drawing.15">
                  <p:embed/>
                </p:oleObj>
              </mc:Choice>
              <mc:Fallback>
                <p:oleObj name="Visio" r:id="rId4" imgW="8600912" imgH="569607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640" y="836712"/>
                        <a:ext cx="8496944" cy="56297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3539716" y="968012"/>
            <a:ext cx="8136904" cy="5239816"/>
            <a:chOff x="1559496" y="764704"/>
            <a:chExt cx="9099456" cy="5768117"/>
          </a:xfrm>
        </p:grpSpPr>
        <p:sp>
          <p:nvSpPr>
            <p:cNvPr id="7" name="文本框 6"/>
            <p:cNvSpPr txBox="1"/>
            <p:nvPr/>
          </p:nvSpPr>
          <p:spPr>
            <a:xfrm>
              <a:off x="1559496" y="4725144"/>
              <a:ext cx="792088" cy="144016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b="1" dirty="0" smtClean="0"/>
                <a:t>数据层</a:t>
              </a:r>
              <a:endParaRPr lang="zh-CN" altLang="en-US" b="1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889919" y="2769741"/>
              <a:ext cx="461665" cy="158417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b="1" dirty="0" smtClean="0"/>
                <a:t>模型层</a:t>
              </a:r>
              <a:endParaRPr lang="zh-CN" altLang="en-US" b="1" dirty="0"/>
            </a:p>
          </p:txBody>
        </p:sp>
        <p:pic>
          <p:nvPicPr>
            <p:cNvPr id="9" name="Picture 6" descr="preview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36"/>
            <a:stretch/>
          </p:blipFill>
          <p:spPr bwMode="auto">
            <a:xfrm>
              <a:off x="2423592" y="764704"/>
              <a:ext cx="8235360" cy="5768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511831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数据收集和处理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数据分类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1800" dirty="0" smtClean="0"/>
              <a:t>结构化数据：</a:t>
            </a:r>
            <a:r>
              <a:rPr lang="zh-CN" altLang="en-US" sz="1800" dirty="0" smtClean="0"/>
              <a:t>使用</a:t>
            </a:r>
            <a:r>
              <a:rPr lang="zh-CN" altLang="en-US" sz="1800" dirty="0"/>
              <a:t>关系型</a:t>
            </a:r>
            <a:r>
              <a:rPr lang="zh-CN" altLang="en-US" sz="1800" dirty="0" smtClean="0"/>
              <a:t>数据库</a:t>
            </a:r>
            <a:r>
              <a:rPr lang="en-US" altLang="zh-CN" sz="1800" dirty="0" smtClean="0"/>
              <a:t>[RDB]</a:t>
            </a:r>
            <a:r>
              <a:rPr lang="zh-CN" altLang="en-US" sz="1800" dirty="0" smtClean="0"/>
              <a:t>表示</a:t>
            </a:r>
            <a:r>
              <a:rPr lang="zh-CN" altLang="en-US" sz="1800" dirty="0"/>
              <a:t>和</a:t>
            </a:r>
            <a:r>
              <a:rPr lang="zh-CN" altLang="en-US" sz="1800" dirty="0" smtClean="0"/>
              <a:t>存储</a:t>
            </a:r>
            <a:r>
              <a:rPr lang="en-US" altLang="zh-CN" sz="1800" dirty="0" smtClean="0"/>
              <a:t>——DR2</a:t>
            </a:r>
            <a:endParaRPr lang="en-US" altLang="zh-CN" sz="1800" dirty="0" smtClean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半</a:t>
            </a:r>
            <a:r>
              <a:rPr lang="zh-CN" altLang="en-US" sz="1800" dirty="0" smtClean="0"/>
              <a:t>结构化数据</a:t>
            </a:r>
            <a:r>
              <a:rPr lang="en-US" altLang="zh-CN" sz="1800" dirty="0" smtClean="0"/>
              <a:t>: </a:t>
            </a:r>
            <a:r>
              <a:rPr lang="zh-CN" altLang="en-US" sz="1800" dirty="0" smtClean="0"/>
              <a:t>有</a:t>
            </a:r>
            <a:r>
              <a:rPr lang="zh-CN" altLang="en-US" sz="1800" dirty="0"/>
              <a:t>基本固定结构模式的</a:t>
            </a:r>
            <a:r>
              <a:rPr lang="zh-CN" altLang="en-US" sz="1800" dirty="0" smtClean="0"/>
              <a:t>数据如</a:t>
            </a:r>
            <a:r>
              <a:rPr lang="en-US" altLang="zh-CN" sz="1800" dirty="0" smtClean="0"/>
              <a:t>Xml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JSON</a:t>
            </a:r>
            <a:r>
              <a:rPr lang="zh-CN" altLang="en-US" sz="1800" dirty="0" smtClean="0"/>
              <a:t>，</a:t>
            </a:r>
            <a:r>
              <a:rPr lang="zh-CN" altLang="en-US" sz="1800" dirty="0"/>
              <a:t>百科</a:t>
            </a:r>
            <a:r>
              <a:rPr lang="en-US" altLang="zh-CN" sz="1800" dirty="0" smtClean="0"/>
              <a:t>——</a:t>
            </a:r>
            <a:r>
              <a:rPr lang="zh-CN" altLang="en-US" sz="1800" dirty="0" smtClean="0"/>
              <a:t>包装器</a:t>
            </a:r>
            <a:endParaRPr lang="en-US" altLang="zh-CN" sz="1800" dirty="0" smtClean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非机构</a:t>
            </a:r>
            <a:r>
              <a:rPr lang="zh-CN" altLang="en-US" sz="1800" dirty="0" smtClean="0"/>
              <a:t>化数据</a:t>
            </a:r>
            <a:r>
              <a:rPr lang="en-US" altLang="zh-CN" sz="1800" dirty="0" smtClean="0"/>
              <a:t>: word</a:t>
            </a:r>
            <a:r>
              <a:rPr lang="zh-CN" altLang="en-US" sz="1800" dirty="0" smtClean="0"/>
              <a:t>文档，</a:t>
            </a:r>
            <a:r>
              <a:rPr lang="zh-CN" altLang="en-US" sz="1800" dirty="0"/>
              <a:t>图片、</a:t>
            </a:r>
            <a:r>
              <a:rPr lang="zh-CN" altLang="en-US" sz="1800" dirty="0" smtClean="0"/>
              <a:t>视频</a:t>
            </a:r>
            <a:r>
              <a:rPr lang="en-US" altLang="zh-CN" sz="1800" dirty="0" smtClean="0"/>
              <a:t>——</a:t>
            </a:r>
            <a:r>
              <a:rPr lang="zh-CN" altLang="en-US" sz="1800" dirty="0"/>
              <a:t>信息</a:t>
            </a:r>
            <a:r>
              <a:rPr lang="zh-CN" altLang="en-US" sz="1800" dirty="0" smtClean="0"/>
              <a:t>抽取（分词，依存分析</a:t>
            </a:r>
            <a:r>
              <a:rPr lang="en-US" altLang="zh-CN" sz="1800" dirty="0" smtClean="0"/>
              <a:t>…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</p:txBody>
      </p:sp>
      <p:pic>
        <p:nvPicPr>
          <p:cNvPr id="8194" name="Picture 2" descr="https://timgsa.baidu.com/timg?image&amp;quality=80&amp;size=b9999_10000&amp;sec=1545819517662&amp;di=c8d9877ee46ae2467922d2c5d86ce7fa&amp;imgtype=0&amp;src=http%3A%2F%2F5b0988e595225.cdn.sohucs.com%2Fimages%2F20180224%2Fdefc27c27e5c44679bb42e3aa47141e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3573016"/>
            <a:ext cx="4783460" cy="269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timgsa.baidu.com/timg?image&amp;quality=80&amp;size=b9999_10000&amp;sec=1546414312&amp;di=1c47bf1457bc658c8c5840e4ccea55d1&amp;imgtype=jpg&amp;er=1&amp;src=http%3A%2F%2Fimage.mamicode.com%2Finfo%2F201807%2F20180725003500606601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5" t="25390" r="9919"/>
          <a:stretch/>
        </p:blipFill>
        <p:spPr bwMode="auto">
          <a:xfrm>
            <a:off x="6358823" y="3508009"/>
            <a:ext cx="4320480" cy="282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2307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https://ask.qcloudimg.com/http-save/yehe-1615580/o2ly1thlel.png?imageView2/2/w/16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949" y="332656"/>
            <a:ext cx="6313715" cy="619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/>
              <a:t>数据收集和处理</a:t>
            </a:r>
            <a:endParaRPr lang="zh-CN" altLang="en-US" sz="24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1344" y="1011535"/>
            <a:ext cx="5776507" cy="2231454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000" b="1" dirty="0" smtClean="0"/>
              <a:t>文本领域划分</a:t>
            </a:r>
            <a:r>
              <a:rPr lang="en-US" altLang="zh-CN" sz="2000" b="1" dirty="0" smtClean="0"/>
              <a:t>—</a:t>
            </a:r>
            <a:r>
              <a:rPr lang="zh-CN" altLang="zh-CN" sz="2000" b="1" dirty="0" smtClean="0"/>
              <a:t>基于</a:t>
            </a:r>
            <a:r>
              <a:rPr lang="en-US" altLang="zh-CN" sz="2000" b="1" dirty="0" smtClean="0"/>
              <a:t>CNN(</a:t>
            </a:r>
            <a:r>
              <a:rPr lang="zh-CN" altLang="en-US" sz="2000" b="1" dirty="0" smtClean="0"/>
              <a:t>卷积神经网络</a:t>
            </a:r>
            <a:r>
              <a:rPr lang="en-US" altLang="zh-CN" sz="2000" b="1" dirty="0" smtClean="0"/>
              <a:t>)</a:t>
            </a:r>
            <a:r>
              <a:rPr lang="zh-CN" altLang="zh-CN" sz="2000" b="1" dirty="0" smtClean="0"/>
              <a:t>的</a:t>
            </a:r>
            <a:r>
              <a:rPr lang="zh-CN" altLang="zh-CN" sz="2000" b="1" dirty="0"/>
              <a:t>文本分类</a:t>
            </a:r>
            <a:r>
              <a:rPr lang="zh-CN" altLang="zh-CN" sz="2000" b="1" dirty="0" smtClean="0"/>
              <a:t>模型</a:t>
            </a:r>
            <a:endParaRPr lang="en-US" altLang="zh-CN" sz="2000" b="1" dirty="0" smtClean="0"/>
          </a:p>
          <a:p>
            <a:pPr marL="342900" lvl="0" indent="-342900" algn="just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6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Step1</a:t>
            </a:r>
            <a:r>
              <a:rPr lang="en-US" altLang="zh-CN" sz="16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sz="16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输入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zh-CN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字符编码</a:t>
            </a:r>
            <a:r>
              <a:rPr lang="zh-CN" altLang="zh-CN" sz="16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层</a:t>
            </a:r>
            <a:r>
              <a:rPr lang="zh-CN" altLang="en-US" sz="16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（输入句子，转化为词向量）</a:t>
            </a:r>
            <a:endParaRPr lang="en-US" altLang="zh-CN" sz="16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6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Step2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卷积</a:t>
            </a:r>
            <a:r>
              <a:rPr lang="zh-CN" altLang="zh-CN" sz="16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层</a:t>
            </a:r>
            <a:r>
              <a:rPr lang="zh-CN" altLang="en-US" sz="16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：主要</a:t>
            </a: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用来提取语句特征</a:t>
            </a:r>
            <a:endParaRPr lang="en-US" altLang="zh-CN" sz="16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6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Step3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池化</a:t>
            </a:r>
            <a:r>
              <a:rPr lang="zh-CN" altLang="zh-CN" sz="16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层</a:t>
            </a:r>
            <a:r>
              <a:rPr lang="zh-CN" altLang="en-US" sz="16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：进一步提取特征，最重要的</a:t>
            </a:r>
            <a:endParaRPr lang="zh-CN" altLang="zh-CN" sz="16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6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Step4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全连接</a:t>
            </a:r>
            <a:r>
              <a:rPr lang="zh-CN" altLang="zh-CN" sz="16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层</a:t>
            </a:r>
            <a:r>
              <a:rPr lang="zh-CN" altLang="en-US" sz="16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：计算各个</a:t>
            </a: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类别下的概率</a:t>
            </a:r>
            <a:endParaRPr lang="zh-CN" altLang="zh-CN" sz="16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zh-CN" altLang="en-US" sz="20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72" y="3768588"/>
            <a:ext cx="3600400" cy="262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1636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海康威视PPT模板-2013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0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dk1"/>
          </a:solidFill>
          <a:prstDash val="dash"/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a:style>
    </a:lnDef>
  </a:objectDefaults>
  <a:extraClrSchemeLst>
    <a:extraClrScheme>
      <a:clrScheme name="0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海康威视PPT模板-2013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0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0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海康威视PPT模板-2013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0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0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0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海康威视PPT模板-2013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0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0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0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海康威视PPT模板-2013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0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0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0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海康威视PPT模板-2013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0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0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0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6_海康威视PPT模板-2013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0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0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04</Template>
  <TotalTime>53378</TotalTime>
  <Words>1167</Words>
  <Application>Microsoft Office PowerPoint</Application>
  <PresentationFormat>宽屏</PresentationFormat>
  <Paragraphs>165</Paragraphs>
  <Slides>18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8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40" baseType="lpstr">
      <vt:lpstr>Source Code Pro</vt:lpstr>
      <vt:lpstr>黑体</vt:lpstr>
      <vt:lpstr>华文新魏</vt:lpstr>
      <vt:lpstr>宋体</vt:lpstr>
      <vt:lpstr>微软雅黑</vt:lpstr>
      <vt:lpstr>Arial</vt:lpstr>
      <vt:lpstr>Arial Black</vt:lpstr>
      <vt:lpstr>Calibri</vt:lpstr>
      <vt:lpstr>Franklin Gothic Book</vt:lpstr>
      <vt:lpstr>Franklin Gothic Medium</vt:lpstr>
      <vt:lpstr>Times New Roman</vt:lpstr>
      <vt:lpstr>Verdana</vt:lpstr>
      <vt:lpstr>Wingdings</vt:lpstr>
      <vt:lpstr>海康威视PPT模板-2013</vt:lpstr>
      <vt:lpstr>自定义设计方案</vt:lpstr>
      <vt:lpstr>1_海康威视PPT模板-2013</vt:lpstr>
      <vt:lpstr>2_海康威视PPT模板-2013</vt:lpstr>
      <vt:lpstr>3_海康威视PPT模板-2013</vt:lpstr>
      <vt:lpstr>4_海康威视PPT模板-2013</vt:lpstr>
      <vt:lpstr>5_海康威视PPT模板-2013</vt:lpstr>
      <vt:lpstr>6_海康威视PPT模板-2013</vt:lpstr>
      <vt:lpstr>Visio</vt:lpstr>
      <vt:lpstr>PowerPoint 演示文稿</vt:lpstr>
      <vt:lpstr>目录</vt:lpstr>
      <vt:lpstr>PowerPoint 演示文稿</vt:lpstr>
      <vt:lpstr>什么是知识图谱</vt:lpstr>
      <vt:lpstr>知识图谱</vt:lpstr>
      <vt:lpstr>PowerPoint 演示文稿</vt:lpstr>
      <vt:lpstr>知识图谱构建方法（自底向上）</vt:lpstr>
      <vt:lpstr>数据收集和处理</vt:lpstr>
      <vt:lpstr>数据收集和处理</vt:lpstr>
      <vt:lpstr>知识抽取</vt:lpstr>
      <vt:lpstr>知识抽取</vt:lpstr>
      <vt:lpstr>知识抽取</vt:lpstr>
      <vt:lpstr>知识融合</vt:lpstr>
      <vt:lpstr>知识加工</vt:lpstr>
      <vt:lpstr>知识加工</vt:lpstr>
      <vt:lpstr>PowerPoint 演示文稿</vt:lpstr>
      <vt:lpstr>知识图谱应用</vt:lpstr>
      <vt:lpstr>PowerPoint 演示文稿</vt:lpstr>
    </vt:vector>
  </TitlesOfParts>
  <Company>HIK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公司简单介绍</dc:title>
  <dc:creator>liubl</dc:creator>
  <cp:lastModifiedBy>宫志伟6</cp:lastModifiedBy>
  <cp:revision>2284</cp:revision>
  <dcterms:created xsi:type="dcterms:W3CDTF">2006-01-05T08:49:51Z</dcterms:created>
  <dcterms:modified xsi:type="dcterms:W3CDTF">2018-12-26T09:45:19Z</dcterms:modified>
</cp:coreProperties>
</file>