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90" r:id="rId4"/>
    <p:sldId id="288" r:id="rId5"/>
    <p:sldId id="286" r:id="rId6"/>
    <p:sldId id="287" r:id="rId7"/>
    <p:sldId id="289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4" autoAdjust="0"/>
    <p:restoredTop sz="94660"/>
  </p:normalViewPr>
  <p:slideViewPr>
    <p:cSldViewPr>
      <p:cViewPr varScale="1">
        <p:scale>
          <a:sx n="119" d="100"/>
          <a:sy n="119" d="100"/>
        </p:scale>
        <p:origin x="-96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CAA92-CED7-481D-AE88-4813A3887A0C}" type="datetimeFigureOut">
              <a:rPr lang="ko-KR" altLang="en-US" smtClean="0"/>
              <a:pPr/>
              <a:t>2016-02-21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197D6-961C-41D8-9062-0C32B4B64C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3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523844" y="2643182"/>
            <a:ext cx="8858312" cy="73026"/>
            <a:chOff x="642910" y="2643182"/>
            <a:chExt cx="6215106" cy="73026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642910" y="2643182"/>
              <a:ext cx="6215106" cy="1588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642910" y="2714620"/>
              <a:ext cx="6215106" cy="1588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 userDrawn="1"/>
        </p:nvSpPr>
        <p:spPr>
          <a:xfrm>
            <a:off x="3095612" y="4500570"/>
            <a:ext cx="3714776" cy="125719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화면정의서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결제시스템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4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직사각형 19"/>
          <p:cNvSpPr/>
          <p:nvPr userDrawn="1"/>
        </p:nvSpPr>
        <p:spPr>
          <a:xfrm>
            <a:off x="200472" y="1412776"/>
            <a:ext cx="1224136" cy="53227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200472" y="1196752"/>
            <a:ext cx="7560840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</a:rPr>
              <a:t>TOP &amp; navigation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1929628"/>
              </p:ext>
            </p:extLst>
          </p:nvPr>
        </p:nvGraphicFramePr>
        <p:xfrm>
          <a:off x="200472" y="1412776"/>
          <a:ext cx="1224136" cy="28953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</a:tblGrid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마이페이지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나의 정보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나의 포인트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내 진열함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장바구니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구매리스트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관심상품</a:t>
                      </a:r>
                      <a:endParaRPr lang="en-US" altLang="ko-KR" sz="800" b="0" dirty="0" smtClean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둘러본상품</a:t>
                      </a:r>
                      <a:endParaRPr lang="en-US" altLang="ko-KR" sz="800" b="0" dirty="0" smtClean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쿠폰함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쪽지함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내질문보기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개별구매하기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회원탈퇴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직선 연결선 22"/>
          <p:cNvCxnSpPr/>
          <p:nvPr userDrawn="1"/>
        </p:nvCxnSpPr>
        <p:spPr>
          <a:xfrm>
            <a:off x="1433075" y="1916832"/>
            <a:ext cx="633670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화면정의서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결제시스템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4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직사각형 19"/>
          <p:cNvSpPr/>
          <p:nvPr userDrawn="1"/>
        </p:nvSpPr>
        <p:spPr>
          <a:xfrm>
            <a:off x="200472" y="1412776"/>
            <a:ext cx="1224136" cy="53227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200472" y="1196752"/>
            <a:ext cx="7560840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</a:rPr>
              <a:t>TOP &amp; navigation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화면정의서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결제시스템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41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직사각형 5"/>
          <p:cNvSpPr/>
          <p:nvPr userDrawn="1"/>
        </p:nvSpPr>
        <p:spPr>
          <a:xfrm>
            <a:off x="153260" y="476672"/>
            <a:ext cx="9651689" cy="625882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화면정의서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결제시스템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76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8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6" r:id="rId4"/>
    <p:sldLayoutId id="2147483653" r:id="rId5"/>
    <p:sldLayoutId id="2147483654" r:id="rId6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512" y="126876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국제실업 쇼핑몰 제작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76736" y="1988840"/>
            <a:ext cx="4463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smtClean="0"/>
              <a:t>화면정의서</a:t>
            </a:r>
            <a:r>
              <a:rPr lang="en-US" altLang="ko-KR" sz="3200" dirty="0" smtClean="0"/>
              <a:t>_</a:t>
            </a:r>
            <a:r>
              <a:rPr lang="ko-KR" altLang="en-US" sz="3200" dirty="0" smtClean="0"/>
              <a:t>결제시스템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72880" y="4653136"/>
            <a:ext cx="193354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기획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고고소프트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담당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서원일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952" y="342900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1.11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72653"/>
              </p:ext>
            </p:extLst>
          </p:nvPr>
        </p:nvGraphicFramePr>
        <p:xfrm>
          <a:off x="488504" y="1412776"/>
          <a:ext cx="8928990" cy="482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4464496"/>
                <a:gridCol w="1224136"/>
                <a:gridCol w="1152128"/>
                <a:gridCol w="1152126"/>
              </a:tblGrid>
              <a:tr h="335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</a:rPr>
                        <a:t>Ver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담당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책임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화면정의서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2015-08-28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배송지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선택 방식 변경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배송금액 노출 변경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반품불가 안내 메시지 추가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2015-09-21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1.11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할인금액 항목 추가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쿠폰창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일부 수정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체크박스 → 라디오버튼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2016-02-21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34355" y="771346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 </a:t>
            </a:r>
            <a:r>
              <a:rPr lang="en-US" altLang="ko-KR" sz="1200" dirty="0" smtClean="0"/>
              <a:t>· </a:t>
            </a:r>
            <a:r>
              <a:rPr lang="ko-KR" altLang="en-US" sz="1200" dirty="0" smtClean="0"/>
              <a:t>개정 이력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190339" y="1048345"/>
            <a:ext cx="144016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4648" y="1772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6856" y="1772816"/>
            <a:ext cx="2117887" cy="88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결제 시스템 </a:t>
            </a:r>
            <a:r>
              <a:rPr lang="ko-KR" altLang="en-US" sz="1200" dirty="0" err="1" smtClean="0"/>
              <a:t>플로우</a:t>
            </a:r>
            <a:r>
              <a:rPr lang="ko-KR" altLang="en-US" sz="1200" dirty="0" smtClean="0"/>
              <a:t> 차트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결재화면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쿠폰찾기</a:t>
            </a:r>
            <a:r>
              <a:rPr lang="ko-KR" altLang="en-US" sz="1200" dirty="0" smtClean="0"/>
              <a:t> 팝업</a:t>
            </a:r>
            <a:endParaRPr lang="en-US" altLang="ko-KR" sz="12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936776" y="1700808"/>
            <a:ext cx="72008" cy="381642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48544" y="2212558"/>
            <a:ext cx="1584176" cy="4320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상품확인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48544" y="1523339"/>
            <a:ext cx="1584176" cy="4320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사이트 접근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8544" y="2901777"/>
            <a:ext cx="1584176" cy="4320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장바구니 담기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48544" y="3590996"/>
            <a:ext cx="1584176" cy="4320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구매하기 클릭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088904" y="1484784"/>
            <a:ext cx="1584176" cy="4320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결제화면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88904" y="2071135"/>
            <a:ext cx="1584176" cy="4320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상품확인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88904" y="2657486"/>
            <a:ext cx="1584176" cy="4320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800" dirty="0" smtClean="0">
                <a:solidFill>
                  <a:schemeClr val="tx1"/>
                </a:solidFill>
              </a:rPr>
              <a:t> 확인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088904" y="3243837"/>
            <a:ext cx="1584176" cy="4320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쿠폰확인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088904" y="3830188"/>
            <a:ext cx="1584176" cy="4320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최종 결제 </a:t>
            </a:r>
            <a:r>
              <a:rPr lang="ko-KR" altLang="en-US" sz="800" smtClean="0">
                <a:solidFill>
                  <a:schemeClr val="tx1"/>
                </a:solidFill>
              </a:rPr>
              <a:t>금액 확인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88904" y="4416539"/>
            <a:ext cx="1584176" cy="4320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결제수단 결정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88904" y="5002890"/>
            <a:ext cx="1584176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PG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88904" y="5589240"/>
            <a:ext cx="1584176" cy="4320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결제완료</a:t>
            </a:r>
          </a:p>
        </p:txBody>
      </p:sp>
      <p:cxnSp>
        <p:nvCxnSpPr>
          <p:cNvPr id="17" name="직선 화살표 연결선 16"/>
          <p:cNvCxnSpPr>
            <a:stCxn id="4" idx="2"/>
            <a:endCxn id="2" idx="0"/>
          </p:cNvCxnSpPr>
          <p:nvPr/>
        </p:nvCxnSpPr>
        <p:spPr>
          <a:xfrm>
            <a:off x="1640632" y="1955387"/>
            <a:ext cx="0" cy="2571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2"/>
            <a:endCxn id="9" idx="0"/>
          </p:cNvCxnSpPr>
          <p:nvPr/>
        </p:nvCxnSpPr>
        <p:spPr>
          <a:xfrm>
            <a:off x="4880992" y="1916832"/>
            <a:ext cx="0" cy="1543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" idx="2"/>
            <a:endCxn id="6" idx="0"/>
          </p:cNvCxnSpPr>
          <p:nvPr/>
        </p:nvCxnSpPr>
        <p:spPr>
          <a:xfrm>
            <a:off x="1640632" y="2644606"/>
            <a:ext cx="0" cy="2571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2"/>
            <a:endCxn id="7" idx="0"/>
          </p:cNvCxnSpPr>
          <p:nvPr/>
        </p:nvCxnSpPr>
        <p:spPr>
          <a:xfrm>
            <a:off x="1640632" y="3333825"/>
            <a:ext cx="0" cy="2571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9" idx="2"/>
            <a:endCxn id="10" idx="0"/>
          </p:cNvCxnSpPr>
          <p:nvPr/>
        </p:nvCxnSpPr>
        <p:spPr>
          <a:xfrm>
            <a:off x="4880992" y="2503183"/>
            <a:ext cx="0" cy="1543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0" idx="2"/>
            <a:endCxn id="11" idx="0"/>
          </p:cNvCxnSpPr>
          <p:nvPr/>
        </p:nvCxnSpPr>
        <p:spPr>
          <a:xfrm>
            <a:off x="4880992" y="3089534"/>
            <a:ext cx="0" cy="1543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1" idx="2"/>
            <a:endCxn id="12" idx="0"/>
          </p:cNvCxnSpPr>
          <p:nvPr/>
        </p:nvCxnSpPr>
        <p:spPr>
          <a:xfrm>
            <a:off x="4880992" y="3675885"/>
            <a:ext cx="0" cy="1543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2" idx="2"/>
            <a:endCxn id="13" idx="0"/>
          </p:cNvCxnSpPr>
          <p:nvPr/>
        </p:nvCxnSpPr>
        <p:spPr>
          <a:xfrm>
            <a:off x="4880992" y="4262236"/>
            <a:ext cx="0" cy="1543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3" idx="2"/>
            <a:endCxn id="14" idx="0"/>
          </p:cNvCxnSpPr>
          <p:nvPr/>
        </p:nvCxnSpPr>
        <p:spPr>
          <a:xfrm>
            <a:off x="4880992" y="4848587"/>
            <a:ext cx="0" cy="1543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4" idx="2"/>
            <a:endCxn id="15" idx="0"/>
          </p:cNvCxnSpPr>
          <p:nvPr/>
        </p:nvCxnSpPr>
        <p:spPr>
          <a:xfrm>
            <a:off x="4880992" y="5434938"/>
            <a:ext cx="0" cy="1543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7257256" y="1484784"/>
            <a:ext cx="1728192" cy="432048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구매리스트 등록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257256" y="2060848"/>
            <a:ext cx="1728192" cy="432048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배송조회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257256" y="4221088"/>
            <a:ext cx="1728192" cy="432048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구매리스트 확인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257256" y="4797152"/>
            <a:ext cx="1728192" cy="432048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배송등록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257256" y="5373216"/>
            <a:ext cx="1728192" cy="432048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포인트 지급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728864" y="1124744"/>
            <a:ext cx="2304256" cy="5328592"/>
          </a:xfrm>
          <a:prstGeom prst="roundRect">
            <a:avLst>
              <a:gd name="adj" fmla="val 5536"/>
            </a:avLst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54" name="Shape 53"/>
          <p:cNvCxnSpPr>
            <a:stCxn id="7" idx="2"/>
            <a:endCxn id="8" idx="1"/>
          </p:cNvCxnSpPr>
          <p:nvPr/>
        </p:nvCxnSpPr>
        <p:spPr>
          <a:xfrm rot="5400000" flipH="1" flipV="1">
            <a:off x="1703650" y="1637790"/>
            <a:ext cx="2322236" cy="2448272"/>
          </a:xfrm>
          <a:prstGeom prst="bentConnector4">
            <a:avLst>
              <a:gd name="adj1" fmla="val -9844"/>
              <a:gd name="adj2" fmla="val 6617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6897216" y="1124744"/>
            <a:ext cx="2448272" cy="2160240"/>
          </a:xfrm>
          <a:prstGeom prst="roundRect">
            <a:avLst>
              <a:gd name="adj" fmla="val 5536"/>
            </a:avLst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257256" y="908720"/>
            <a:ext cx="1728192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구매 회원</a:t>
            </a:r>
          </a:p>
        </p:txBody>
      </p:sp>
      <p:cxnSp>
        <p:nvCxnSpPr>
          <p:cNvPr id="58" name="꺾인 연결선 57"/>
          <p:cNvCxnSpPr>
            <a:stCxn id="15" idx="3"/>
            <a:endCxn id="55" idx="1"/>
          </p:cNvCxnSpPr>
          <p:nvPr/>
        </p:nvCxnSpPr>
        <p:spPr>
          <a:xfrm flipV="1">
            <a:off x="5673080" y="2204864"/>
            <a:ext cx="1224136" cy="3600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6897216" y="3861048"/>
            <a:ext cx="2448272" cy="2160240"/>
          </a:xfrm>
          <a:prstGeom prst="roundRect">
            <a:avLst>
              <a:gd name="adj" fmla="val 5536"/>
            </a:avLst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257256" y="3645024"/>
            <a:ext cx="1728192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관리자</a:t>
            </a:r>
          </a:p>
        </p:txBody>
      </p:sp>
      <p:cxnSp>
        <p:nvCxnSpPr>
          <p:cNvPr id="64" name="꺾인 연결선 63"/>
          <p:cNvCxnSpPr>
            <a:stCxn id="15" idx="3"/>
            <a:endCxn id="63" idx="1"/>
          </p:cNvCxnSpPr>
          <p:nvPr/>
        </p:nvCxnSpPr>
        <p:spPr>
          <a:xfrm flipV="1">
            <a:off x="5673080" y="4941168"/>
            <a:ext cx="1224136" cy="86409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488504" y="1124744"/>
            <a:ext cx="2304256" cy="3312368"/>
          </a:xfrm>
          <a:prstGeom prst="roundRect">
            <a:avLst>
              <a:gd name="adj" fmla="val 5536"/>
            </a:avLst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776536" y="908720"/>
            <a:ext cx="1728192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 검색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016896" y="908720"/>
            <a:ext cx="1728192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결제시스템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7257256" y="2636912"/>
            <a:ext cx="1728192" cy="432048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포인트 추가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4488" y="548680"/>
            <a:ext cx="1404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+mj-ea"/>
                <a:ea typeface="+mj-ea"/>
              </a:rPr>
              <a:t>* </a:t>
            </a:r>
            <a:r>
              <a:rPr lang="ko-KR" altLang="en-US" sz="800" b="1" dirty="0" smtClean="0">
                <a:latin typeface="+mj-ea"/>
                <a:ea typeface="+mj-ea"/>
              </a:rPr>
              <a:t>결제 시스템 </a:t>
            </a:r>
            <a:r>
              <a:rPr lang="ko-KR" altLang="en-US" sz="800" b="1" dirty="0" err="1" smtClean="0">
                <a:latin typeface="+mj-ea"/>
                <a:ea typeface="+mj-ea"/>
              </a:rPr>
              <a:t>플로우</a:t>
            </a:r>
            <a:r>
              <a:rPr lang="ko-KR" altLang="en-US" sz="800" b="1" dirty="0" smtClean="0">
                <a:latin typeface="+mj-ea"/>
                <a:ea typeface="+mj-ea"/>
              </a:rPr>
              <a:t> 차트</a:t>
            </a:r>
            <a:endParaRPr lang="ko-KR" altLang="en-US" sz="8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판매처별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소팅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소계에서 무료배송이 아니면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배송비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4,000</a:t>
            </a:r>
            <a:r>
              <a:rPr lang="ko-KR" altLang="en-US" sz="900" dirty="0" smtClean="0">
                <a:solidFill>
                  <a:schemeClr val="tx1"/>
                </a:solidFill>
              </a:rPr>
              <a:t>원 추가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배송비를</a:t>
            </a:r>
            <a:r>
              <a:rPr lang="ko-KR" altLang="en-US" sz="900" dirty="0" smtClean="0">
                <a:solidFill>
                  <a:schemeClr val="tx1"/>
                </a:solidFill>
              </a:rPr>
              <a:t> 포함한 전체 결제 금액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회원정보에서 설정한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주소값</a:t>
            </a:r>
            <a:r>
              <a:rPr lang="ko-KR" altLang="en-US" sz="900" dirty="0" smtClean="0">
                <a:solidFill>
                  <a:schemeClr val="tx1"/>
                </a:solidFill>
              </a:rPr>
              <a:t> 불러오기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배송시</a:t>
            </a:r>
            <a:r>
              <a:rPr lang="ko-KR" altLang="en-US" sz="900" dirty="0" smtClean="0">
                <a:solidFill>
                  <a:schemeClr val="tx1"/>
                </a:solidFill>
              </a:rPr>
              <a:t> 메모 입력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68057"/>
              </p:ext>
            </p:extLst>
          </p:nvPr>
        </p:nvGraphicFramePr>
        <p:xfrm>
          <a:off x="1599337" y="2348880"/>
          <a:ext cx="6183667" cy="890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31"/>
                <a:gridCol w="2016224"/>
                <a:gridCol w="792088"/>
                <a:gridCol w="751992"/>
                <a:gridCol w="668741"/>
                <a:gridCol w="811515"/>
                <a:gridCol w="701676"/>
              </a:tblGrid>
              <a:tr h="222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판매처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22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40,000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2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일회용주사침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5cc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100,000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안나메디칼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소계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배송비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+4,000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104,000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36652" y="3584281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선택 내역</a:t>
            </a:r>
            <a:r>
              <a:rPr lang="en-US" altLang="ko-KR" sz="800" dirty="0" smtClean="0"/>
              <a:t>:</a:t>
            </a:r>
            <a:endParaRPr lang="ko-KR" altLang="en-US" sz="8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1667420" y="3805311"/>
            <a:ext cx="6051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0756" y="3589867"/>
            <a:ext cx="2523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 </a:t>
            </a:r>
            <a:r>
              <a:rPr lang="ko-KR" altLang="en-US" sz="800" dirty="0" smtClean="0"/>
              <a:t>개의 상품 선택</a:t>
            </a:r>
            <a:endParaRPr lang="ko-KR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5601072" y="3573016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48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4307" y="3587051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/>
              <a:t>148,000</a:t>
            </a:r>
            <a:r>
              <a:rPr lang="ko-KR" altLang="en-US" sz="800" b="1" dirty="0" smtClean="0"/>
              <a:t>원</a:t>
            </a:r>
            <a:endParaRPr lang="ko-KR" altLang="en-US" sz="8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504728" y="1809100"/>
            <a:ext cx="52565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1599337" y="1602726"/>
            <a:ext cx="90539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6449" y="1988840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+mj-ea"/>
                <a:ea typeface="+mj-ea"/>
              </a:rPr>
              <a:t>1. </a:t>
            </a:r>
            <a:r>
              <a:rPr lang="ko-KR" altLang="en-US" sz="800" b="1" dirty="0" smtClean="0">
                <a:latin typeface="+mj-ea"/>
                <a:ea typeface="+mj-ea"/>
              </a:rPr>
              <a:t>결제 상품 확인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67744" y="4437112"/>
            <a:ext cx="8579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+mj-ea"/>
                <a:ea typeface="+mj-ea"/>
              </a:rPr>
              <a:t>2. </a:t>
            </a:r>
            <a:r>
              <a:rPr lang="ko-KR" altLang="en-US" sz="800" b="1" dirty="0" err="1" smtClean="0">
                <a:latin typeface="+mj-ea"/>
                <a:ea typeface="+mj-ea"/>
              </a:rPr>
              <a:t>배송지</a:t>
            </a:r>
            <a:r>
              <a:rPr lang="ko-KR" altLang="en-US" sz="800" b="1" dirty="0" smtClean="0">
                <a:latin typeface="+mj-ea"/>
                <a:ea typeface="+mj-ea"/>
              </a:rPr>
              <a:t> 정보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748171"/>
              </p:ext>
            </p:extLst>
          </p:nvPr>
        </p:nvGraphicFramePr>
        <p:xfrm>
          <a:off x="1640632" y="4725144"/>
          <a:ext cx="60933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05"/>
                <a:gridCol w="4977575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buFont typeface="Arial" charset="0"/>
                        <a:buNone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받는분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buFont typeface="Arial" charset="0"/>
                        <a:buNone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병원명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indent="0" algn="ctr" latinLnBrk="1">
                        <a:buFont typeface="Arial" charset="0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buFont typeface="Arial" charset="0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휴대전화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배송지주소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배송시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메모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860412" y="4963791"/>
            <a:ext cx="768578" cy="147593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48903" y="4960891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한정형외</a:t>
            </a:r>
            <a:r>
              <a:rPr lang="ko-KR" altLang="en-US" sz="800" dirty="0" err="1">
                <a:solidFill>
                  <a:schemeClr val="tx1"/>
                </a:solidFill>
              </a:rPr>
              <a:t>과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45201" y="5178808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02-222-3333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43478" y="5607279"/>
            <a:ext cx="4095033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동작구 </a:t>
            </a:r>
            <a:r>
              <a:rPr lang="en-US" altLang="ko-KR" sz="800" dirty="0" smtClean="0">
                <a:solidFill>
                  <a:schemeClr val="tx1"/>
                </a:solidFill>
              </a:rPr>
              <a:t>000-000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43478" y="5816182"/>
            <a:ext cx="4095033" cy="1540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배송 시 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층 원무과로 방문해주세요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43478" y="5392144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010-2222-3333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48903" y="4759680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홍길동</a:t>
            </a:r>
          </a:p>
        </p:txBody>
      </p:sp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903" y="4556296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152" y="4556296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 Box 161"/>
          <p:cNvSpPr txBox="1">
            <a:spLocks noChangeArrowheads="1"/>
          </p:cNvSpPr>
          <p:nvPr/>
        </p:nvSpPr>
        <p:spPr bwMode="auto">
          <a:xfrm>
            <a:off x="3584848" y="4509120"/>
            <a:ext cx="72512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불러오기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7041232" y="22048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1496616" y="27809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>
          <a:xfrm>
            <a:off x="6326731" y="351036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>
          <a:xfrm>
            <a:off x="2720752" y="436510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8" name="타원 37"/>
          <p:cNvSpPr>
            <a:spLocks noChangeAspect="1"/>
          </p:cNvSpPr>
          <p:nvPr/>
        </p:nvSpPr>
        <p:spPr>
          <a:xfrm>
            <a:off x="2720752" y="58052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08584" y="764704"/>
            <a:ext cx="821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결제화면 </a:t>
            </a:r>
            <a:r>
              <a:rPr lang="en-US" altLang="ko-KR" sz="900" dirty="0" smtClean="0"/>
              <a:t>(1)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533872"/>
            <a:ext cx="5212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KJ-P-1</a:t>
            </a:r>
            <a:endParaRPr lang="ko-KR" altLang="en-US" sz="9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864768" y="4509120"/>
            <a:ext cx="720080" cy="148912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배송주소록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Text Box 161"/>
          <p:cNvSpPr txBox="1">
            <a:spLocks noChangeArrowheads="1"/>
          </p:cNvSpPr>
          <p:nvPr/>
        </p:nvSpPr>
        <p:spPr bwMode="auto">
          <a:xfrm>
            <a:off x="4736976" y="4509120"/>
            <a:ext cx="72512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kumimoji="0"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입력하기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086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쿠폰 찾기를 누르면 쿠폰을 적용할 수 있는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팝업창</a:t>
            </a:r>
            <a:r>
              <a:rPr lang="ko-KR" altLang="en-US" sz="900" dirty="0" smtClean="0">
                <a:solidFill>
                  <a:schemeClr val="tx1"/>
                </a:solidFill>
              </a:rPr>
              <a:t> 노출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참조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슬라이드 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6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번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보유중인 포인트를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입력창에</a:t>
            </a:r>
            <a:r>
              <a:rPr lang="ko-KR" altLang="en-US" sz="900" dirty="0" smtClean="0">
                <a:solidFill>
                  <a:schemeClr val="tx1"/>
                </a:solidFill>
              </a:rPr>
              <a:t> 넣고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포인트 적용을 누르면 결제 금액에 적용된다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결제금액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결제수단 선택 라디오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결제하기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900" dirty="0" smtClean="0">
                <a:solidFill>
                  <a:schemeClr val="tx1"/>
                </a:solidFill>
              </a:rPr>
              <a:t> 결제 시스템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할인금액 노출 및 상세 항목 노출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04139" y="4070579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>
                <a:latin typeface="+mj-ea"/>
                <a:ea typeface="+mj-ea"/>
              </a:rPr>
              <a:t>4. </a:t>
            </a:r>
            <a:r>
              <a:rPr lang="ko-KR" altLang="en-US" sz="800" b="1" dirty="0" smtClean="0">
                <a:latin typeface="+mj-ea"/>
                <a:ea typeface="+mj-ea"/>
              </a:rPr>
              <a:t>결제 수단 선택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0632" y="4422304"/>
            <a:ext cx="6082324" cy="64865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8" name="Text Box 161"/>
          <p:cNvSpPr txBox="1">
            <a:spLocks noChangeArrowheads="1"/>
          </p:cNvSpPr>
          <p:nvPr/>
        </p:nvSpPr>
        <p:spPr bwMode="auto">
          <a:xfrm>
            <a:off x="2134213" y="4645465"/>
            <a:ext cx="534368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9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신용카드</a:t>
            </a:r>
            <a:endParaRPr kumimoji="0" lang="ko-KR" altLang="en-US" sz="9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370" y="4714844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86" y="4703477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 Box 161"/>
          <p:cNvSpPr txBox="1">
            <a:spLocks noChangeArrowheads="1"/>
          </p:cNvSpPr>
          <p:nvPr/>
        </p:nvSpPr>
        <p:spPr bwMode="auto">
          <a:xfrm>
            <a:off x="3391126" y="4645465"/>
            <a:ext cx="534368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9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가상계좌</a:t>
            </a:r>
            <a:endParaRPr kumimoji="0" lang="ko-KR" altLang="en-US" sz="9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 Box 161"/>
          <p:cNvSpPr txBox="1">
            <a:spLocks noChangeArrowheads="1"/>
          </p:cNvSpPr>
          <p:nvPr/>
        </p:nvSpPr>
        <p:spPr bwMode="auto">
          <a:xfrm>
            <a:off x="4632642" y="4645465"/>
            <a:ext cx="534368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9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</a:t>
            </a:r>
            <a:endParaRPr kumimoji="0" lang="ko-KR" altLang="en-US" sz="9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315" y="4703477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 Box 161"/>
          <p:cNvSpPr txBox="1">
            <a:spLocks noChangeArrowheads="1"/>
          </p:cNvSpPr>
          <p:nvPr/>
        </p:nvSpPr>
        <p:spPr bwMode="auto">
          <a:xfrm>
            <a:off x="5889555" y="4645465"/>
            <a:ext cx="418952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9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무통장</a:t>
            </a:r>
            <a:endParaRPr kumimoji="0" lang="ko-KR" altLang="en-US" sz="9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016896" y="5718448"/>
            <a:ext cx="738578" cy="148912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결제하기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63007" y="1556792"/>
            <a:ext cx="718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+mj-ea"/>
                <a:ea typeface="+mj-ea"/>
              </a:rPr>
              <a:t>3. </a:t>
            </a:r>
            <a:r>
              <a:rPr lang="ko-KR" altLang="en-US" sz="800" b="1" dirty="0" smtClean="0">
                <a:latin typeface="+mj-ea"/>
                <a:ea typeface="+mj-ea"/>
              </a:rPr>
              <a:t>결제정보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067067"/>
              </p:ext>
            </p:extLst>
          </p:nvPr>
        </p:nvGraphicFramePr>
        <p:xfrm>
          <a:off x="1710327" y="1844824"/>
          <a:ext cx="60933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05"/>
                <a:gridCol w="4977575"/>
              </a:tblGrid>
              <a:tr h="142240">
                <a:tc>
                  <a:txBody>
                    <a:bodyPr/>
                    <a:lstStyle/>
                    <a:p>
                      <a:pPr marL="0" indent="0" algn="ctr" latinLnBrk="1">
                        <a:buFont typeface="Arial" charset="0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주문금액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140,000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buFont typeface="Arial" charset="0"/>
                        <a:buNone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택배비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           8,000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할인금액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쿠폰적용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포인트적용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913173" y="2526749"/>
            <a:ext cx="998689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-10,000 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12307" y="2738539"/>
            <a:ext cx="998689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-50,000 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911441" y="2950330"/>
            <a:ext cx="998689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800" b="1" dirty="0" smtClean="0">
                <a:solidFill>
                  <a:schemeClr val="tx1"/>
                </a:solidFill>
              </a:rPr>
              <a:t>85,200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원</a:t>
            </a:r>
            <a:endParaRPr lang="en-US" altLang="ko-KR" sz="800" b="1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016896" y="2526749"/>
            <a:ext cx="810586" cy="147593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쿠폰찾기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016896" y="2740112"/>
            <a:ext cx="810586" cy="147593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포인트적용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33997" y="2492896"/>
            <a:ext cx="2523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 </a:t>
            </a:r>
            <a:r>
              <a:rPr lang="ko-KR" altLang="en-US" sz="800" dirty="0" smtClean="0"/>
              <a:t>보유중인 쿠폰</a:t>
            </a:r>
            <a:r>
              <a:rPr lang="en-US" altLang="ko-KR" sz="800" dirty="0" smtClean="0"/>
              <a:t>: 5</a:t>
            </a:r>
            <a:r>
              <a:rPr lang="ko-KR" altLang="en-US" sz="800" dirty="0" smtClean="0"/>
              <a:t>장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4833997" y="2704613"/>
            <a:ext cx="2523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 </a:t>
            </a:r>
            <a:r>
              <a:rPr lang="ko-KR" altLang="en-US" sz="800" dirty="0" smtClean="0"/>
              <a:t>보유중인 포인트</a:t>
            </a:r>
            <a:r>
              <a:rPr lang="en-US" altLang="ko-KR" sz="800" dirty="0" smtClean="0"/>
              <a:t>:  50,000 </a:t>
            </a:r>
            <a:r>
              <a:rPr lang="ko-KR" altLang="en-US" sz="800" dirty="0" smtClean="0"/>
              <a:t>점</a:t>
            </a:r>
            <a:endParaRPr lang="ko-KR" altLang="en-US" sz="800" dirty="0"/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3944888" y="249892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>
          <a:xfrm>
            <a:off x="3944888" y="271494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>
          <a:xfrm>
            <a:off x="3944888" y="293097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1725780" y="442288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>
          <a:xfrm>
            <a:off x="3924002" y="5633809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08584" y="764704"/>
            <a:ext cx="821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결제화면 </a:t>
            </a:r>
            <a:r>
              <a:rPr lang="en-US" altLang="ko-KR" sz="900" dirty="0" smtClean="0"/>
              <a:t>(2)</a:t>
            </a:r>
            <a:endParaRPr lang="ko-KR" altLang="en-US" sz="900" dirty="0"/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952" y="4710336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 Box 161"/>
          <p:cNvSpPr txBox="1">
            <a:spLocks noChangeArrowheads="1"/>
          </p:cNvSpPr>
          <p:nvPr/>
        </p:nvSpPr>
        <p:spPr bwMode="auto">
          <a:xfrm>
            <a:off x="1784648" y="6222504"/>
            <a:ext cx="3136042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kumimoji="0"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구매하신 상품은 상품가치가 훼손되면 반품이 불가합니다</a:t>
            </a:r>
            <a:r>
              <a:rPr kumimoji="0"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05676" y="2267553"/>
            <a:ext cx="4927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         </a:t>
            </a:r>
            <a:r>
              <a:rPr lang="en-US" altLang="ko-KR" sz="800" dirty="0" smtClean="0"/>
              <a:t>- 2,800 </a:t>
            </a:r>
            <a:r>
              <a:rPr lang="ko-KR" altLang="en-US" sz="800" dirty="0" smtClean="0"/>
              <a:t>원  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등급할인</a:t>
            </a:r>
            <a:r>
              <a:rPr lang="en-US" altLang="ko-KR" sz="800" dirty="0" smtClean="0"/>
              <a:t>: 1,400</a:t>
            </a:r>
            <a:r>
              <a:rPr lang="ko-KR" altLang="en-US" sz="800" dirty="0" smtClean="0"/>
              <a:t>원</a:t>
            </a:r>
            <a:r>
              <a:rPr lang="en-US" altLang="ko-KR" sz="800" dirty="0" smtClean="0"/>
              <a:t>,  </a:t>
            </a:r>
            <a:r>
              <a:rPr lang="ko-KR" altLang="en-US" sz="800" dirty="0" smtClean="0"/>
              <a:t>그룹할인</a:t>
            </a:r>
            <a:r>
              <a:rPr lang="en-US" altLang="ko-KR" sz="800" dirty="0" smtClean="0"/>
              <a:t>: 1,400</a:t>
            </a:r>
            <a:r>
              <a:rPr lang="ko-KR" altLang="en-US" sz="800" dirty="0" smtClean="0"/>
              <a:t>원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0" name="타원 39"/>
          <p:cNvSpPr>
            <a:spLocks noChangeAspect="1"/>
          </p:cNvSpPr>
          <p:nvPr/>
        </p:nvSpPr>
        <p:spPr>
          <a:xfrm>
            <a:off x="3120474" y="225015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0792" y="2172690"/>
            <a:ext cx="2880320" cy="35283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80792" y="1988840"/>
            <a:ext cx="2880320" cy="1838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쿠폰찾기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77262" y="1988840"/>
            <a:ext cx="183850" cy="183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X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296816" y="2388714"/>
            <a:ext cx="796684" cy="1838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주문 금액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043524"/>
              </p:ext>
            </p:extLst>
          </p:nvPr>
        </p:nvGraphicFramePr>
        <p:xfrm>
          <a:off x="3296816" y="2676746"/>
          <a:ext cx="2376264" cy="763260"/>
        </p:xfrm>
        <a:graphic>
          <a:graphicData uri="http://schemas.openxmlformats.org/drawingml/2006/table">
            <a:tbl>
              <a:tblPr/>
              <a:tblGrid>
                <a:gridCol w="1075279"/>
                <a:gridCol w="1300985"/>
              </a:tblGrid>
              <a:tr h="254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전체 주문금액</a:t>
                      </a:r>
                      <a:endParaRPr lang="ko-KR" altLang="en-US" sz="7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/>
                        <a:t>148,000 </a:t>
                      </a:r>
                      <a:r>
                        <a:rPr lang="ko-KR" altLang="en-US" sz="700" dirty="0" smtClean="0"/>
                        <a:t>원</a:t>
                      </a:r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적용예정 쿠폰 금액</a:t>
                      </a:r>
                      <a:endParaRPr lang="ko-KR" altLang="en-US" sz="7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/>
                        <a:t>- 10,000 </a:t>
                      </a:r>
                      <a:r>
                        <a:rPr lang="ko-KR" altLang="en-US" sz="700" dirty="0" smtClean="0"/>
                        <a:t>원</a:t>
                      </a:r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소계</a:t>
                      </a:r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/>
                        <a:t>123,000 </a:t>
                      </a:r>
                      <a:r>
                        <a:rPr lang="ko-KR" altLang="en-US" sz="700" dirty="0" smtClean="0"/>
                        <a:t>원</a:t>
                      </a:r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99309"/>
              </p:ext>
            </p:extLst>
          </p:nvPr>
        </p:nvGraphicFramePr>
        <p:xfrm>
          <a:off x="3296816" y="4077072"/>
          <a:ext cx="2376264" cy="1173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792088"/>
                <a:gridCol w="792088"/>
                <a:gridCol w="576064"/>
              </a:tblGrid>
              <a:tr h="167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선택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bg1"/>
                          </a:solidFill>
                        </a:rPr>
                        <a:t>쿠폰명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쿠폰내용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적용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이벤트 당첨 쿠폰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10,000 </a:t>
                      </a:r>
                      <a:r>
                        <a:rPr lang="ko-KR" altLang="en-US" sz="700" dirty="0" smtClean="0"/>
                        <a:t>원 할인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/>
                        <a:t>-10,000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이벤트 당첨 쿠폰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3,000</a:t>
                      </a:r>
                      <a:r>
                        <a:rPr lang="ko-KR" altLang="en-US" sz="700" dirty="0" smtClean="0"/>
                        <a:t>원 할인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/>
                        <a:t>-3,000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이벤트 당첨 쿠폰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10,000 </a:t>
                      </a:r>
                      <a:r>
                        <a:rPr lang="ko-KR" altLang="en-US" sz="700" dirty="0" smtClean="0"/>
                        <a:t>원 할인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/>
                        <a:t>-10,000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이벤트 당첨 쿠폰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3,000</a:t>
                      </a:r>
                      <a:r>
                        <a:rPr lang="ko-KR" altLang="en-US" sz="700" dirty="0" smtClean="0"/>
                        <a:t>원 할인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/>
                        <a:t>-3,000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이벤트 당첨 쿠폰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5,000</a:t>
                      </a:r>
                      <a:r>
                        <a:rPr lang="ko-KR" altLang="en-US" sz="700" dirty="0" smtClean="0"/>
                        <a:t>원 할인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/>
                        <a:t>-5,000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택배 무료쿠폰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택배 무료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/>
                        <a:t>-4,000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3224808" y="3789040"/>
            <a:ext cx="187220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err="1" smtClean="0">
                <a:solidFill>
                  <a:schemeClr val="tx1"/>
                </a:solidFill>
              </a:rPr>
              <a:t>사용가능한</a:t>
            </a:r>
            <a:r>
              <a:rPr lang="ko-KR" altLang="en-US" sz="700" b="1" dirty="0" smtClean="0">
                <a:solidFill>
                  <a:schemeClr val="tx1"/>
                </a:solidFill>
              </a:rPr>
              <a:t> 쿠폰을 선택해주세요</a:t>
            </a:r>
            <a:r>
              <a:rPr lang="en-US" altLang="ko-KR" sz="7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4232920" y="5445224"/>
            <a:ext cx="490267" cy="183850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적용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>
            <a:spLocks noChangeAspect="1"/>
          </p:cNvSpPr>
          <p:nvPr/>
        </p:nvSpPr>
        <p:spPr>
          <a:xfrm>
            <a:off x="4953016" y="321297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>
            <a:spLocks noChangeAspect="1"/>
          </p:cNvSpPr>
          <p:nvPr/>
        </p:nvSpPr>
        <p:spPr>
          <a:xfrm>
            <a:off x="4953000" y="292494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>
            <a:spLocks noChangeAspect="1"/>
          </p:cNvSpPr>
          <p:nvPr/>
        </p:nvSpPr>
        <p:spPr>
          <a:xfrm>
            <a:off x="4160912" y="537321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쿠폰을 선택하면 해당 금액이 적용된다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결제할 금액 소계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사용할 쿠폰 선택 라디오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적용하면 결제금액에 적용됨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08584" y="76470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쿠폰찾기</a:t>
            </a:r>
            <a:r>
              <a:rPr lang="ko-KR" altLang="en-US" sz="900" dirty="0" smtClean="0"/>
              <a:t> 팝업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1208584" y="533872"/>
            <a:ext cx="5212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KJ-P-2</a:t>
            </a: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26" y="4428382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26" y="4259659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26" y="4597105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26" y="4765828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26" y="4934551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26" y="5103272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타원 70"/>
          <p:cNvSpPr>
            <a:spLocks noChangeAspect="1"/>
          </p:cNvSpPr>
          <p:nvPr/>
        </p:nvSpPr>
        <p:spPr>
          <a:xfrm>
            <a:off x="3226331" y="421932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3590</TotalTime>
  <Words>401</Words>
  <Application>Microsoft Office PowerPoint</Application>
  <PresentationFormat>A4 용지(210x297mm)</PresentationFormat>
  <Paragraphs>200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Think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Tgi</dc:creator>
  <cp:lastModifiedBy>USER</cp:lastModifiedBy>
  <cp:revision>152</cp:revision>
  <dcterms:created xsi:type="dcterms:W3CDTF">2015-01-03T05:12:27Z</dcterms:created>
  <dcterms:modified xsi:type="dcterms:W3CDTF">2016-02-21T06:55:41Z</dcterms:modified>
</cp:coreProperties>
</file>