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9" r:id="rId4"/>
    <p:sldId id="257" r:id="rId5"/>
    <p:sldId id="274" r:id="rId6"/>
    <p:sldId id="273" r:id="rId7"/>
    <p:sldId id="261" r:id="rId8"/>
    <p:sldId id="260" r:id="rId9"/>
    <p:sldId id="262" r:id="rId10"/>
    <p:sldId id="263" r:id="rId11"/>
    <p:sldId id="278" r:id="rId12"/>
    <p:sldId id="265" r:id="rId13"/>
    <p:sldId id="264" r:id="rId14"/>
    <p:sldId id="266" r:id="rId15"/>
    <p:sldId id="275" r:id="rId16"/>
    <p:sldId id="267" r:id="rId17"/>
    <p:sldId id="276" r:id="rId18"/>
    <p:sldId id="277" r:id="rId19"/>
    <p:sldId id="282" r:id="rId20"/>
    <p:sldId id="268" r:id="rId21"/>
    <p:sldId id="271" r:id="rId22"/>
    <p:sldId id="270" r:id="rId23"/>
    <p:sldId id="269" r:id="rId24"/>
    <p:sldId id="272" r:id="rId25"/>
    <p:sldId id="280" r:id="rId26"/>
    <p:sldId id="28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86" d="100"/>
          <a:sy n="86" d="100"/>
        </p:scale>
        <p:origin x="-28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고객센터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66292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64704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217994267"/>
              </p:ext>
            </p:extLst>
          </p:nvPr>
        </p:nvGraphicFramePr>
        <p:xfrm>
          <a:off x="200472" y="1412776"/>
          <a:ext cx="1224136" cy="34736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고객센터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공지사항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자주하는 질문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Q&amp;A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이용안내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이용약관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개인정보취급방침</a:t>
                      </a:r>
                      <a:endParaRPr lang="en-US" altLang="ko-KR" sz="80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이메일무단수집거부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판매요청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제휴신청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가격제안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FAX </a:t>
                      </a:r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주문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회원가입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ID/PW </a:t>
                      </a:r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찾기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고객센터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고객센터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96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고객센터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w.go.kr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620" y="1988840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고객센터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1.2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Q&amp;A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8039" y="1629380"/>
            <a:ext cx="97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Q&amp;A</a:t>
            </a:r>
            <a:endParaRPr lang="ko-KR" altLang="en-US" sz="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3127261"/>
              </p:ext>
            </p:extLst>
          </p:nvPr>
        </p:nvGraphicFramePr>
        <p:xfrm>
          <a:off x="1601168" y="2407413"/>
          <a:ext cx="6093380" cy="166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80"/>
              </a:tblGrid>
              <a:tr h="19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6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921742"/>
              </p:ext>
            </p:extLst>
          </p:nvPr>
        </p:nvGraphicFramePr>
        <p:xfrm>
          <a:off x="1604947" y="1988840"/>
          <a:ext cx="609338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rgbClr val="FF0000"/>
                          </a:solidFill>
                        </a:rPr>
                        <a:t>제목들어갑니다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공개여부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비밀글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      공개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2254930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225492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3728864" y="418723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등록하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02991" y="418723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취소하고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584" y="764704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Q&amp;A </a:t>
            </a:r>
            <a:r>
              <a:rPr lang="ko-KR" altLang="en-US" sz="900" dirty="0" smtClean="0"/>
              <a:t>작성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3120" y="533872"/>
            <a:ext cx="1066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Q&amp;A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KJ-C-7</a:t>
            </a: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3368824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568624" y="26369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3656856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4592960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472" y="2100198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0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이용안내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1395" y="1629933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이용안내</a:t>
            </a:r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01168" y="2060848"/>
            <a:ext cx="6088136" cy="432048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원고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584" y="7647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이용안내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이용안내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KJ-C-8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472" y="2348880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18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이용약관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2929" y="1629380"/>
            <a:ext cx="11512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이용약관</a:t>
            </a:r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01168" y="2060848"/>
            <a:ext cx="6088136" cy="432048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원고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584" y="7647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이용약관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이용약관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KJ-C-9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472" y="2600936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33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개인정보취급방</a:t>
            </a:r>
            <a:r>
              <a:rPr lang="ko-KR" altLang="en-US" sz="1000" dirty="0">
                <a:solidFill>
                  <a:schemeClr val="tx1"/>
                </a:solidFill>
              </a:rPr>
              <a:t>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1027" y="1629933"/>
            <a:ext cx="15616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개인정보취급방침</a:t>
            </a:r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01168" y="2060848"/>
            <a:ext cx="6088136" cy="432048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원고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584" y="76470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개인정보취급방침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033120" y="533872"/>
            <a:ext cx="1729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개인정보취급방침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472" y="2852936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18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hlinkClick r:id="rId2"/>
              </a:rPr>
              <a:t>http://www.law.go.kr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새창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이메일무단수집거부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9968" y="1626043"/>
            <a:ext cx="16642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이메일무단수집거부</a:t>
            </a:r>
            <a:endParaRPr lang="en-US" altLang="ko-KR" sz="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96616" y="2791419"/>
            <a:ext cx="3450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개인정보 보호법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1168" y="3006863"/>
            <a:ext cx="6079432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개인정보처리자는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각 호의 어느 하나에 해당하는 경우에는 개인정보를 수집할 수 있으며 그 수집 목적의 범위에서 이용할 수 있다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정보주체의 동의를 받은 경우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법률에 특별한 규정이 있거나 법령상 의무를 준수하기 위하여 불가피한 경우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공공기관이 법령 등에서 정하는 소관 업무의 수행을 위하여 불가피한 경우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정보주체와의 계약의 체결 및 이행을 위하여 불가피하게 필요한 경우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정보주체 또는 그 법정대리인이 의사표시를 할 수 없는 상태에 있거나 주소불명 등으로 사전 동의를 받을 수 없는 경우로서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명백히 정보주체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제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자의 급박한 생명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신체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재산의 이익을 위하여 필요하다고 인정되는 경우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개인정보처리자의 정당한 이익을 달성하기 위하여 필요한 경우로서 명백하게 정보주체의 권리보다 우선하는 경우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개인정보처리자의 정당한 이익과 상당한 관련이 있고 합리적인 범위를 초과하지 아니하는 경우에 한한다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108000" algn="l"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개인정보처리자는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항제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호에 따른 동의를 받을 때에는 다음 각 호의 사항을 정보주체에게 알려야 한다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각 호의 어느 하나의 사항을 변경하는 경우에도 이를 알리고 동의를 받아야 한다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수집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목적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수집하려는 개인정보의 항목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보유 및 이용 기간</a:t>
            </a:r>
          </a:p>
          <a:p>
            <a:pPr marL="216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동의를 거부할 권리가 있다는 사실 및 동의 거부에 따른 불이익이 있는 경우에는 그 불이익의 내용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16739" y="1916832"/>
            <a:ext cx="63280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취급되는 모든 개인정보는 개인정보 보호법 및 관련 법령상의 개인정보보호 규정을 준수하고 있습니다</a:t>
            </a: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1598440" y="2341445"/>
            <a:ext cx="5968100" cy="9465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1598440" y="2756316"/>
            <a:ext cx="59681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1598440" y="2350910"/>
            <a:ext cx="59681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사이트에 게재 또는 등록된 </a:t>
            </a:r>
            <a:r>
              <a:rPr lang="ko-KR" altLang="en-US" sz="7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주소를 수집하는 사항에 대한 위반은 아래 법령에 의하여 </a:t>
            </a:r>
            <a:r>
              <a:rPr lang="ko-KR" altLang="en-US" sz="7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형사처벌될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있음을 유념하시기 바랍니다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616" y="4996333"/>
            <a:ext cx="3450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정보통신망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이용촉진 및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정보보호등에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관한 법률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1168" y="5211777"/>
            <a:ext cx="6079432" cy="1169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8000" indent="-108000" algn="l"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동의 등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정보통신서비스 제공자는 이용자의 개인정보를 이용하려고 수집하는 경우에는 다음 각 호의 모든 사항을 이용자에게 알리고 동의를 받아야 한다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각 호의 어느 하나의 사항을 변경하려는 경우에도 또한 같다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수집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목적</a:t>
            </a:r>
          </a:p>
          <a:p>
            <a:pPr marL="108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수집하는 개인정보의 항목</a:t>
            </a:r>
          </a:p>
          <a:p>
            <a:pPr marL="108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보유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기간</a:t>
            </a:r>
          </a:p>
          <a:p>
            <a:pPr marL="108000" indent="-108000" algn="l"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정보통신서비스 제공자는 다음 각 호의 어느 하나에 해당하는 경우에는 제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항에 따른 동의 없이 이용자의 개인정보를 수집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이용할 수 있다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정보통신서비스의 제공에 관한 계약을 이행하기 위하여 필요한 개인정보로서 경제적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기술적인 사유로 통상적인 동의를 받는 것이 뚜렷하게 곤란한 경우</a:t>
            </a:r>
          </a:p>
          <a:p>
            <a:pPr marL="108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정보통신서비스의 제공에 따른 요금정산을 위하여 필요한 경우</a:t>
            </a:r>
          </a:p>
          <a:p>
            <a:pPr marL="108000" indent="-108000" algn="l" latinLnBrk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법 또는 다른 법률에 특별한 규정이 있는 경우</a:t>
            </a:r>
          </a:p>
        </p:txBody>
      </p:sp>
      <p:sp>
        <p:nvSpPr>
          <p:cNvPr id="27" name="Rectangle 191"/>
          <p:cNvSpPr>
            <a:spLocks noChangeArrowheads="1"/>
          </p:cNvSpPr>
          <p:nvPr/>
        </p:nvSpPr>
        <p:spPr bwMode="auto">
          <a:xfrm>
            <a:off x="4047050" y="6493893"/>
            <a:ext cx="1054276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관련 법령 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보러가기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584" y="764704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이메일무단수집거부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6033120" y="533872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err="1" smtClean="0"/>
              <a:t>이메일무단수집거부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KJ-C-11</a:t>
            </a: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3944888" y="64533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472" y="3104992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판매요청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0574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판매요청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90777" y="2954798"/>
            <a:ext cx="6088136" cy="2160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이것좀</a:t>
            </a:r>
            <a:r>
              <a:rPr lang="ko-KR" altLang="en-US" sz="800" dirty="0" smtClean="0">
                <a:solidFill>
                  <a:schemeClr val="tx1"/>
                </a:solidFill>
              </a:rPr>
              <a:t> 판매해주세요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,.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6762769"/>
              </p:ext>
            </p:extLst>
          </p:nvPr>
        </p:nvGraphicFramePr>
        <p:xfrm>
          <a:off x="1595240" y="2234718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741111" y="2480805"/>
            <a:ext cx="1825442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honggildong@gmail.com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1785" y="2276872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9562" y="2266057"/>
            <a:ext cx="1282794" cy="1475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홍길</a:t>
            </a:r>
            <a:r>
              <a:rPr lang="ko-KR" altLang="en-US" sz="80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9421" y="2691933"/>
            <a:ext cx="4417805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7392" y="2276872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3232" y="2276872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5678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5327" y="2255392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1166" y="2255392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88904" y="6165304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등록하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8624" y="1988840"/>
            <a:ext cx="5256584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작성된 글은 관리자에게만 발송이 되고 확인 후 연락처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휴대전화</a:t>
            </a:r>
            <a:r>
              <a:rPr lang="en-US" altLang="ko-KR" sz="800" dirty="0" smtClean="0">
                <a:solidFill>
                  <a:schemeClr val="tx1"/>
                </a:solidFill>
              </a:rPr>
              <a:t>, e-mail)</a:t>
            </a:r>
            <a:r>
              <a:rPr lang="ko-KR" altLang="en-US" sz="800" dirty="0" smtClean="0">
                <a:solidFill>
                  <a:schemeClr val="tx1"/>
                </a:solidFill>
              </a:rPr>
              <a:t>를 통해 연락을 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판매요청 작성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판매요청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KJ-C-12</a:t>
            </a: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2648744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648744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524103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2648744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496616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4004956" y="612909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정보를 가져오며 수정 불가능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정보를 가져오지만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정보변경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정보를 가져오지만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정보변경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등록하기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 완료 후 노출되는 알림 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48744" y="5229200"/>
            <a:ext cx="194421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648" y="52292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첨부파일</a:t>
            </a:r>
            <a:endParaRPr lang="ko-KR" altLang="en-US" sz="8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64968" y="5229200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84648" y="5517232"/>
            <a:ext cx="5256584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첨부파일은 그림파일</a:t>
            </a:r>
            <a:r>
              <a:rPr lang="en-US" altLang="ko-KR" sz="800" dirty="0" smtClean="0">
                <a:solidFill>
                  <a:srgbClr val="FF0000"/>
                </a:solidFill>
              </a:rPr>
              <a:t>(.jpg. .jpeg, .bmp, .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png</a:t>
            </a:r>
            <a:r>
              <a:rPr lang="en-US" altLang="ko-KR" sz="800" dirty="0" smtClean="0">
                <a:solidFill>
                  <a:srgbClr val="FF0000"/>
                </a:solidFill>
              </a:rPr>
              <a:t>,)</a:t>
            </a:r>
            <a:r>
              <a:rPr lang="ko-KR" altLang="en-US" sz="800" dirty="0" smtClean="0">
                <a:solidFill>
                  <a:srgbClr val="FF0000"/>
                </a:solidFill>
              </a:rPr>
              <a:t>만 등록 가능합니다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7336" y="5373216"/>
            <a:ext cx="172819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77336" y="5157192"/>
            <a:ext cx="17281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89504" y="5157192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37376" y="6237312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7905328" y="50851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49344" y="5445224"/>
            <a:ext cx="158417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요청주신 내용은 운영자에게 전달되며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소중한 요청에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대하아</a:t>
            </a:r>
            <a:r>
              <a:rPr lang="ko-KR" altLang="en-US" sz="800" dirty="0" smtClean="0">
                <a:solidFill>
                  <a:schemeClr val="tx1"/>
                </a:solidFill>
              </a:rPr>
              <a:t> 신중히 검토하여 반영하도록 하겠습니다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913440" y="6237312"/>
            <a:ext cx="50405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0472" y="3356992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제휴신청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0575" y="1629380"/>
            <a:ext cx="11512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제휴신청</a:t>
            </a:r>
            <a:endParaRPr lang="en-US" altLang="ko-KR" sz="8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568624" y="1988840"/>
            <a:ext cx="5256584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작성된 글은 관리자에게만 발송이 되고 확인 후 연락처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휴대전화</a:t>
            </a:r>
            <a:r>
              <a:rPr lang="en-US" altLang="ko-KR" sz="800" dirty="0" smtClean="0">
                <a:solidFill>
                  <a:schemeClr val="tx1"/>
                </a:solidFill>
              </a:rPr>
              <a:t>, e-mail)</a:t>
            </a:r>
            <a:r>
              <a:rPr lang="ko-KR" altLang="en-US" sz="800" dirty="0" smtClean="0">
                <a:solidFill>
                  <a:schemeClr val="tx1"/>
                </a:solidFill>
              </a:rPr>
              <a:t>를 통해 연락을 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제휴신청 작성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제휴신청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90777" y="2954798"/>
            <a:ext cx="6088136" cy="2160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이것좀</a:t>
            </a:r>
            <a:r>
              <a:rPr lang="ko-KR" altLang="en-US" sz="800" dirty="0" smtClean="0">
                <a:solidFill>
                  <a:schemeClr val="tx1"/>
                </a:solidFill>
              </a:rPr>
              <a:t> 판매해주세요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,.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6762769"/>
              </p:ext>
            </p:extLst>
          </p:nvPr>
        </p:nvGraphicFramePr>
        <p:xfrm>
          <a:off x="1595240" y="2234718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741111" y="2480805"/>
            <a:ext cx="1825442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honggildong@gmail.com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41785" y="2276872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9562" y="2266057"/>
            <a:ext cx="1282794" cy="1475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홍길</a:t>
            </a:r>
            <a:r>
              <a:rPr lang="ko-KR" altLang="en-US" sz="80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49421" y="2691933"/>
            <a:ext cx="4417805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57392" y="2276872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3232" y="2276872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5678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55327" y="2255392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166" y="2255392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28836" y="519339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등록하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2648744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2648744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524103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2648744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>
          <a:xfrm>
            <a:off x="1496616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>
          <a:xfrm>
            <a:off x="3944888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정보를 가져오며 수정 불가능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정보를 가져오지만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정보변경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정보를 가져오지만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정보변경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0472" y="3609048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2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가격제안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0574" y="1629380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가격제안</a:t>
            </a:r>
            <a:endParaRPr lang="en-US" altLang="ko-KR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87228" y="198884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가격제안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1568624" y="2276872"/>
            <a:ext cx="6120680" cy="446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ko-KR" altLang="en-US" sz="800" dirty="0" smtClean="0">
                <a:solidFill>
                  <a:schemeClr val="tx1"/>
                </a:solidFill>
              </a:rPr>
              <a:t>가격제안이란</a:t>
            </a:r>
            <a:r>
              <a:rPr lang="en-US" altLang="ko-KR" sz="800" dirty="0" smtClean="0">
                <a:solidFill>
                  <a:schemeClr val="tx1"/>
                </a:solidFill>
              </a:rPr>
              <a:t>?&gt;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국제실업쇼핑몰의 회원님께 최저가 정책을 실현하기 위해 회원님과 소통을 통해 이뤄지는 상호운영서비스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국제실업쇼핑몰의 상품을 다른 몰에서 더 싸게 제공 할 경우 참고자료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</a:t>
            </a:r>
            <a:r>
              <a:rPr lang="en-US" altLang="ko-KR" sz="800" dirty="0" smtClean="0">
                <a:solidFill>
                  <a:schemeClr val="tx1"/>
                </a:solidFill>
              </a:rPr>
              <a:t>URL</a:t>
            </a:r>
            <a:r>
              <a:rPr lang="ko-KR" altLang="en-US" sz="800" dirty="0" smtClean="0">
                <a:solidFill>
                  <a:schemeClr val="tx1"/>
                </a:solidFill>
              </a:rPr>
              <a:t> 또는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캡쳐</a:t>
            </a:r>
            <a:r>
              <a:rPr lang="ko-KR" altLang="en-US" sz="800" dirty="0" smtClean="0">
                <a:solidFill>
                  <a:schemeClr val="tx1"/>
                </a:solidFill>
              </a:rPr>
              <a:t> 화면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를 보내주세요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국제실업에서 확인 후 가격 조정 및 상응하는 조치를 하여 회원님께 보다 양질의 서비스를 제공하도록 노력하겠습니다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아울러 자료를 제공해주신 회원님께는 감사의 의미로 국제실업쇼핑몰에서 현금처럼 사용할 수 있는 포인트를 지급하여 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ko-KR" altLang="en-US" sz="800" dirty="0" smtClean="0">
                <a:solidFill>
                  <a:schemeClr val="tx1"/>
                </a:solidFill>
              </a:rPr>
              <a:t>제안방법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1. </a:t>
            </a:r>
            <a:r>
              <a:rPr lang="ko-KR" altLang="en-US" sz="800" dirty="0" smtClean="0">
                <a:solidFill>
                  <a:schemeClr val="tx1"/>
                </a:solidFill>
              </a:rPr>
              <a:t>우리 사이트의 상품설명에 우측에 있는 </a:t>
            </a:r>
            <a:r>
              <a:rPr lang="en-US" altLang="ko-KR" sz="800" dirty="0" smtClean="0">
                <a:solidFill>
                  <a:schemeClr val="tx1"/>
                </a:solidFill>
              </a:rPr>
              <a:t> “</a:t>
            </a:r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r>
              <a:rPr lang="en-US" altLang="ko-KR" sz="800" dirty="0" smtClean="0">
                <a:solidFill>
                  <a:schemeClr val="tx1"/>
                </a:solidFill>
              </a:rPr>
              <a:t>” </a:t>
            </a:r>
            <a:r>
              <a:rPr lang="ko-KR" altLang="en-US" sz="800" dirty="0" smtClean="0">
                <a:solidFill>
                  <a:schemeClr val="tx1"/>
                </a:solidFill>
              </a:rPr>
              <a:t>버튼을 누르세요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8584" y="764704"/>
            <a:ext cx="10518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가격제안 안내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가격제안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4005064"/>
            <a:ext cx="2376264" cy="148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3833530" y="4476462"/>
            <a:ext cx="432048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안내 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472" y="3861048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568624" y="1412776"/>
            <a:ext cx="6120680" cy="468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80792" y="2172690"/>
            <a:ext cx="2880320" cy="32725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80792" y="1988840"/>
            <a:ext cx="2880320" cy="183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가격제안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77262" y="1988840"/>
            <a:ext cx="183850" cy="1838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3264642" y="2301385"/>
            <a:ext cx="2512620" cy="551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80578" y="2362668"/>
            <a:ext cx="674117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</a:rPr>
              <a:t>한국백신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64642" y="2362668"/>
            <a:ext cx="796684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77476" y="2362668"/>
            <a:ext cx="674117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429027" y="2607802"/>
            <a:ext cx="674117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원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25926" y="2607802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64642" y="3415211"/>
            <a:ext cx="2512620" cy="91925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직사각형 60"/>
          <p:cNvSpPr/>
          <p:nvPr/>
        </p:nvSpPr>
        <p:spPr>
          <a:xfrm>
            <a:off x="3224808" y="2924944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내용 작성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16896" y="4640879"/>
            <a:ext cx="1331382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직사각형 62"/>
          <p:cNvSpPr/>
          <p:nvPr/>
        </p:nvSpPr>
        <p:spPr>
          <a:xfrm>
            <a:off x="3224808" y="4424855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참고자료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09561" y="4640879"/>
            <a:ext cx="367700" cy="18385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찾기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32920" y="4863797"/>
            <a:ext cx="1512168" cy="18385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직사각형 65"/>
          <p:cNvSpPr/>
          <p:nvPr/>
        </p:nvSpPr>
        <p:spPr>
          <a:xfrm>
            <a:off x="3368824" y="4863797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* URL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00872" y="4872438"/>
            <a:ext cx="686944" cy="1665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345843" y="4601045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* </a:t>
            </a:r>
            <a:r>
              <a:rPr lang="ko-KR" altLang="en-US" sz="700" dirty="0" smtClean="0">
                <a:solidFill>
                  <a:schemeClr val="tx1"/>
                </a:solidFill>
              </a:rPr>
              <a:t>첨부파일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60912" y="5177109"/>
            <a:ext cx="490267" cy="18385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제안하기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54695" y="3415211"/>
            <a:ext cx="129702" cy="9246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7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59368" y="4233712"/>
            <a:ext cx="122563" cy="1061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659368" y="3415212"/>
            <a:ext cx="122563" cy="1061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655798" y="3694760"/>
            <a:ext cx="129702" cy="18276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=</a:t>
            </a:r>
            <a:endParaRPr lang="ko-KR" altLang="en-US" sz="7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64642" y="3108794"/>
            <a:ext cx="2512620" cy="30641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- </a:t>
            </a:r>
            <a:r>
              <a:rPr lang="ko-KR" altLang="en-US" sz="700" dirty="0" smtClean="0">
                <a:solidFill>
                  <a:schemeClr val="tx1"/>
                </a:solidFill>
              </a:rPr>
              <a:t>국제실업쇼핑몰보다 저렴한 곳을 최초 제보해주시면 검토 후 감사의 의미로 포인트를 지급하여 드립니다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08584" y="764704"/>
            <a:ext cx="10518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가격제안 안내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가격제안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1640632" y="1484784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작성을 위한 안내 창이 뜨면 작성을 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2640" y="3202090"/>
            <a:ext cx="100811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설명선 2(강조선) 34"/>
          <p:cNvSpPr/>
          <p:nvPr/>
        </p:nvSpPr>
        <p:spPr>
          <a:xfrm>
            <a:off x="1712640" y="3212976"/>
            <a:ext cx="1008112" cy="288032"/>
          </a:xfrm>
          <a:prstGeom prst="accentCallout2">
            <a:avLst>
              <a:gd name="adj1" fmla="val 62002"/>
              <a:gd name="adj2" fmla="val 96552"/>
              <a:gd name="adj3" fmla="val 58643"/>
              <a:gd name="adj4" fmla="val 135586"/>
              <a:gd name="adj5" fmla="val 182628"/>
              <a:gd name="adj6" fmla="val 16505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내용을 적어주세요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33120" y="4354218"/>
            <a:ext cx="114124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설명선 2(강조선) 36"/>
          <p:cNvSpPr/>
          <p:nvPr/>
        </p:nvSpPr>
        <p:spPr>
          <a:xfrm>
            <a:off x="6105128" y="4365104"/>
            <a:ext cx="1080120" cy="288032"/>
          </a:xfrm>
          <a:prstGeom prst="accentCallout2">
            <a:avLst>
              <a:gd name="adj1" fmla="val 46885"/>
              <a:gd name="adj2" fmla="val -2790"/>
              <a:gd name="adj3" fmla="val 51085"/>
              <a:gd name="adj4" fmla="val -54461"/>
              <a:gd name="adj5" fmla="val 118379"/>
              <a:gd name="adj6" fmla="val -88702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화면을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캡쳐해서</a:t>
            </a:r>
            <a:r>
              <a:rPr lang="ko-KR" altLang="en-US" sz="800" dirty="0" smtClean="0">
                <a:solidFill>
                  <a:schemeClr val="tx1"/>
                </a:solidFill>
              </a:rPr>
              <a:t> 넣어주세요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12640" y="4437112"/>
            <a:ext cx="1296144" cy="4211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설명선 2(강조선) 38"/>
          <p:cNvSpPr/>
          <p:nvPr/>
        </p:nvSpPr>
        <p:spPr>
          <a:xfrm>
            <a:off x="1784648" y="4509120"/>
            <a:ext cx="1152128" cy="288032"/>
          </a:xfrm>
          <a:prstGeom prst="accentCallout2">
            <a:avLst>
              <a:gd name="adj1" fmla="val 46885"/>
              <a:gd name="adj2" fmla="val 103031"/>
              <a:gd name="adj3" fmla="val 47305"/>
              <a:gd name="adj4" fmla="val 129107"/>
              <a:gd name="adj5" fmla="val 156173"/>
              <a:gd name="adj6" fmla="val 183815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화면으로 갈 수 있는 인터넷주소</a:t>
            </a:r>
            <a:r>
              <a:rPr lang="en-US" altLang="ko-KR" sz="800" dirty="0" smtClean="0">
                <a:solidFill>
                  <a:schemeClr val="tx1"/>
                </a:solidFill>
              </a:rPr>
              <a:t>(URL)</a:t>
            </a:r>
            <a:r>
              <a:rPr lang="ko-KR" altLang="en-US" sz="800" dirty="0" smtClean="0">
                <a:solidFill>
                  <a:schemeClr val="tx1"/>
                </a:solidFill>
              </a:rPr>
              <a:t>을 적어주세요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000" y="5506346"/>
            <a:ext cx="114124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설명선 2(강조선) 40"/>
          <p:cNvSpPr/>
          <p:nvPr/>
        </p:nvSpPr>
        <p:spPr>
          <a:xfrm>
            <a:off x="5025008" y="5517232"/>
            <a:ext cx="1080120" cy="288032"/>
          </a:xfrm>
          <a:prstGeom prst="accentCallout2">
            <a:avLst>
              <a:gd name="adj1" fmla="val 46885"/>
              <a:gd name="adj2" fmla="val -2790"/>
              <a:gd name="adj3" fmla="val 43526"/>
              <a:gd name="adj4" fmla="val -34305"/>
              <a:gd name="adj5" fmla="val -59250"/>
              <a:gd name="adj6" fmla="val -5746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다 적어주셨으면 제안하기를 눌러주세요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584" y="764704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FAX </a:t>
            </a:r>
            <a:r>
              <a:rPr lang="ko-KR" altLang="en-US" sz="900" dirty="0" smtClean="0"/>
              <a:t>주문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033120" y="533872"/>
            <a:ext cx="12795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FAX </a:t>
            </a:r>
            <a:r>
              <a:rPr lang="ko-KR" altLang="en-US" sz="900" dirty="0" smtClean="0"/>
              <a:t>주문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FAX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7228" y="1988840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FAX </a:t>
            </a:r>
            <a:r>
              <a:rPr lang="ko-KR" altLang="en-US" sz="800" b="1" dirty="0" smtClean="0"/>
              <a:t>주문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1568624" y="2276872"/>
            <a:ext cx="6120680" cy="446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주문이란</a:t>
            </a:r>
            <a:r>
              <a:rPr lang="en-US" altLang="ko-KR" sz="800" dirty="0" smtClean="0">
                <a:solidFill>
                  <a:schemeClr val="tx1"/>
                </a:solidFill>
              </a:rPr>
              <a:t>?&gt;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온라인에 익숙하지 않거나 어려움이 있으신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회원분들에게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FAX</a:t>
            </a:r>
            <a:r>
              <a:rPr lang="ko-KR" altLang="en-US" sz="800" dirty="0" smtClean="0">
                <a:solidFill>
                  <a:schemeClr val="tx1"/>
                </a:solidFill>
              </a:rPr>
              <a:t>로 주문하여 정상적으로 이용할 수 있도록 만드는 회원 편의 시스템입니다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ko-KR" altLang="en-US" sz="800" dirty="0" smtClean="0">
                <a:solidFill>
                  <a:schemeClr val="tx1"/>
                </a:solidFill>
              </a:rPr>
              <a:t>주문 방법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1. 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주문양식을 내 컴퓨터로 다운 받습니다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2.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내용을 작성하여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국제몰로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FAX</a:t>
            </a:r>
            <a:r>
              <a:rPr lang="ko-KR" altLang="en-US" sz="800" dirty="0" smtClean="0">
                <a:solidFill>
                  <a:schemeClr val="tx1"/>
                </a:solidFill>
              </a:rPr>
              <a:t>를 발송합니다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국제몰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FAX 02-888-9999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3.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주문한 주문서 확인을 위해 고객센터로 전화 확인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국제몰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고객센터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02-888-7777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주무서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28664" y="5013176"/>
            <a:ext cx="1512168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한글 </a:t>
            </a:r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00872" y="5013176"/>
            <a:ext cx="1512168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MS Word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3080" y="5013176"/>
            <a:ext cx="1512168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MS EXCEL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0472" y="4113104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FAX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주문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2015-09-14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회원가입 항목 변경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2015-09-19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1396" y="1629380"/>
            <a:ext cx="11512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회원가입</a:t>
            </a:r>
            <a:endParaRPr lang="en-US" altLang="ko-KR" sz="8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0" y="6525344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01168" y="2348880"/>
            <a:ext cx="6088136" cy="403244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회원가입 정책 후 결정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7228" y="198884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회원가입 안내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08584" y="76470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등급 선택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KJ-C-16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0472" y="4379364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7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1318" y="1629380"/>
            <a:ext cx="11512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회원가입</a:t>
            </a:r>
            <a:endParaRPr lang="en-US" altLang="ko-KR" sz="800" dirty="0" smtClean="0"/>
          </a:p>
        </p:txBody>
      </p:sp>
      <p:sp>
        <p:nvSpPr>
          <p:cNvPr id="8" name="오각형 7"/>
          <p:cNvSpPr/>
          <p:nvPr/>
        </p:nvSpPr>
        <p:spPr>
          <a:xfrm>
            <a:off x="1601168" y="2060848"/>
            <a:ext cx="978408" cy="360040"/>
          </a:xfrm>
          <a:prstGeom prst="homePlate">
            <a:avLst/>
          </a:prstGeom>
          <a:gradFill>
            <a:gsLst>
              <a:gs pos="99000">
                <a:schemeClr val="bg1">
                  <a:lumMod val="75000"/>
                </a:schemeClr>
              </a:gs>
              <a:gs pos="89000">
                <a:srgbClr val="DDE1E7"/>
              </a:gs>
              <a:gs pos="2000">
                <a:schemeClr val="bg1">
                  <a:lumMod val="85000"/>
                </a:schemeClr>
              </a:gs>
              <a:gs pos="70000">
                <a:schemeClr val="bg1"/>
              </a:gs>
              <a:gs pos="10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01. </a:t>
            </a:r>
            <a:r>
              <a:rPr lang="ko-KR" altLang="en-US" sz="800" dirty="0" smtClean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25" name="오각형 24"/>
          <p:cNvSpPr/>
          <p:nvPr/>
        </p:nvSpPr>
        <p:spPr>
          <a:xfrm>
            <a:off x="2994472" y="2067105"/>
            <a:ext cx="978408" cy="360040"/>
          </a:xfrm>
          <a:prstGeom prst="homePlate">
            <a:avLst/>
          </a:prstGeom>
          <a:gradFill>
            <a:gsLst>
              <a:gs pos="99000">
                <a:schemeClr val="bg1">
                  <a:lumMod val="75000"/>
                </a:schemeClr>
              </a:gs>
              <a:gs pos="89000">
                <a:srgbClr val="DDE1E7"/>
              </a:gs>
              <a:gs pos="2000">
                <a:schemeClr val="bg1">
                  <a:lumMod val="85000"/>
                </a:schemeClr>
              </a:gs>
              <a:gs pos="70000">
                <a:schemeClr val="bg1"/>
              </a:gs>
              <a:gs pos="10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02.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26" name="오각형 25"/>
          <p:cNvSpPr/>
          <p:nvPr/>
        </p:nvSpPr>
        <p:spPr>
          <a:xfrm>
            <a:off x="4387776" y="2073362"/>
            <a:ext cx="978408" cy="360040"/>
          </a:xfrm>
          <a:prstGeom prst="homePlate">
            <a:avLst/>
          </a:prstGeom>
          <a:gradFill>
            <a:gsLst>
              <a:gs pos="99000">
                <a:schemeClr val="bg1">
                  <a:lumMod val="75000"/>
                </a:schemeClr>
              </a:gs>
              <a:gs pos="89000">
                <a:srgbClr val="DDE1E7"/>
              </a:gs>
              <a:gs pos="2000">
                <a:schemeClr val="bg1">
                  <a:lumMod val="85000"/>
                </a:schemeClr>
              </a:gs>
              <a:gs pos="70000">
                <a:schemeClr val="bg1"/>
              </a:gs>
              <a:gs pos="10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03. </a:t>
            </a:r>
            <a:r>
              <a:rPr lang="ko-KR" altLang="en-US" sz="800" dirty="0" smtClean="0">
                <a:solidFill>
                  <a:schemeClr val="tx1"/>
                </a:solidFill>
              </a:rPr>
              <a:t>가입완료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2017" y="2636912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이용약관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필수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2" name="직사각형 11"/>
          <p:cNvSpPr/>
          <p:nvPr/>
        </p:nvSpPr>
        <p:spPr>
          <a:xfrm>
            <a:off x="1606743" y="2890076"/>
            <a:ext cx="6010553" cy="108642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이용약관내용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7530" y="4032678"/>
            <a:ext cx="1204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위 사항에 동의합니다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54" y="4084034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620194" y="2890075"/>
            <a:ext cx="152400" cy="10864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25685" y="3851813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625685" y="2890076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21490" y="3218545"/>
            <a:ext cx="152400" cy="21474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=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2017" y="4227022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개인정보수집 및 이용목적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필수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06743" y="4480186"/>
            <a:ext cx="6010553" cy="108642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개인정보수집 및 이용목적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7530" y="5622788"/>
            <a:ext cx="1204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위 사항에 동의합니다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54" y="5674144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7620194" y="4480185"/>
            <a:ext cx="152400" cy="10864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25685" y="5441923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25685" y="4480186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621490" y="4808655"/>
            <a:ext cx="152400" cy="21474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=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41232" y="4065921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1232" y="5650097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764704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이용동의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KJ-C-17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1640632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5673080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6969224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640632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5673080" y="55892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6969224" y="55892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0472" y="4379364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2017" y="1527670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개인정보 제</a:t>
            </a:r>
            <a:r>
              <a:rPr lang="en-US" altLang="ko-KR" sz="800" b="1" dirty="0" smtClean="0"/>
              <a:t>3</a:t>
            </a:r>
            <a:r>
              <a:rPr lang="ko-KR" altLang="en-US" sz="800" b="1" dirty="0" smtClean="0"/>
              <a:t>자 제공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필수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2" name="직사각형 11"/>
          <p:cNvSpPr/>
          <p:nvPr/>
        </p:nvSpPr>
        <p:spPr>
          <a:xfrm>
            <a:off x="1606743" y="1780834"/>
            <a:ext cx="6010553" cy="108642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개인정보 제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자 제공 내용이 들어갑니다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7530" y="2923436"/>
            <a:ext cx="1204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위 사항에 동의합니다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54" y="2974792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620194" y="1780833"/>
            <a:ext cx="152400" cy="10864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25685" y="2742571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625685" y="1780834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21490" y="2109303"/>
            <a:ext cx="152400" cy="21474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=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88904" y="328498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다</a:t>
            </a:r>
            <a:r>
              <a:rPr lang="ko-KR" altLang="en-US" sz="800">
                <a:solidFill>
                  <a:schemeClr val="tx1"/>
                </a:solidFill>
              </a:rPr>
              <a:t>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41232" y="2947246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8584" y="764704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이용동의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640632" y="17728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5673080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969224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4016896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01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기본 정보 입력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클릭 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중복확인하여</a:t>
            </a:r>
            <a:r>
              <a:rPr lang="ko-KR" altLang="en-US" sz="900" dirty="0" smtClean="0">
                <a:solidFill>
                  <a:schemeClr val="tx1"/>
                </a:solidFill>
              </a:rPr>
              <a:t> 완료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중복확인</a:t>
            </a:r>
            <a:r>
              <a:rPr lang="en-US" altLang="ko-KR" sz="900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버튼 클릭 시 나타나는 문구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필수 요소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휴대전화 인증하기를 통해 인증 처리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처리 시스템 연동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우편번호 찾기로 기본 주소 등록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우편번호 찾기 시스템 연동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부가 정보 등록하기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기본정보로 설정하는 라디오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완료버튼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5909" y="161079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고객센터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회원가입</a:t>
            </a:r>
            <a:endParaRPr lang="en-US" altLang="ko-KR" sz="900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5818220"/>
              </p:ext>
            </p:extLst>
          </p:nvPr>
        </p:nvGraphicFramePr>
        <p:xfrm>
          <a:off x="1577407" y="2238420"/>
          <a:ext cx="6093380" cy="189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398492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honggildong12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30175" y="2273295"/>
            <a:ext cx="768578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0175" y="266647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0175" y="2881175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30175" y="309588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0175" y="3310585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34102" y="3729242"/>
            <a:ext cx="3158929" cy="1541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6616" y="198884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기본정보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06110" y="4293096"/>
            <a:ext cx="1609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세금계산서 발행을 위한 정보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00738" y="2284430"/>
            <a:ext cx="738578" cy="136458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0752" y="2460238"/>
            <a:ext cx="3191132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아이디는 영문과 숫자 조합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dirty="0" smtClean="0">
                <a:solidFill>
                  <a:schemeClr val="tx1"/>
                </a:solidFill>
              </a:rPr>
              <a:t>자 이상 </a:t>
            </a:r>
            <a:r>
              <a:rPr lang="en-US" altLang="ko-KR" sz="800" dirty="0" smtClean="0">
                <a:solidFill>
                  <a:schemeClr val="tx1"/>
                </a:solidFill>
              </a:rPr>
              <a:t>12</a:t>
            </a:r>
            <a:r>
              <a:rPr lang="ko-KR" altLang="en-US" sz="800" dirty="0" smtClean="0">
                <a:solidFill>
                  <a:schemeClr val="tx1"/>
                </a:solidFill>
              </a:rPr>
              <a:t>자 이하로 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2211704"/>
              </p:ext>
            </p:extLst>
          </p:nvPr>
        </p:nvGraphicFramePr>
        <p:xfrm>
          <a:off x="1568624" y="4508540"/>
          <a:ext cx="60933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1659191"/>
                <a:gridCol w="1659192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병원명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병원전화번호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 첨부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720752" y="4539563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20752" y="5616308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20752" y="5829019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88904" y="330926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079481" y="6020708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첨부파일 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0752" y="6041728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4102" y="3935980"/>
            <a:ext cx="3158929" cy="1541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88904" y="3535462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34102" y="3531885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20752" y="4752274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0752" y="5177696"/>
            <a:ext cx="3158929" cy="1541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20752" y="5397002"/>
            <a:ext cx="3158929" cy="1541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75554" y="4972118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20752" y="4964985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작성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48744" y="2204864"/>
            <a:ext cx="5040560" cy="1944216"/>
          </a:xfrm>
          <a:prstGeom prst="roundRect">
            <a:avLst>
              <a:gd name="adj" fmla="val 6783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48744" y="4509120"/>
            <a:ext cx="5040560" cy="1944216"/>
          </a:xfrm>
          <a:prstGeom prst="roundRect">
            <a:avLst>
              <a:gd name="adj" fmla="val 6783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2648744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2648744" y="44365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3512840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4016896" y="317542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4016896" y="353546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05128" y="2492896"/>
            <a:ext cx="172819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20952" y="2276872"/>
            <a:ext cx="1584176" cy="144016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rgbClr val="0000FF"/>
                </a:solidFill>
              </a:rPr>
              <a:t>사용할 수 있는 아이디 입니다</a:t>
            </a:r>
            <a:r>
              <a:rPr lang="en-US" altLang="ko-KR" sz="800" dirty="0" smtClean="0">
                <a:solidFill>
                  <a:srgbClr val="0000FF"/>
                </a:solidFill>
              </a:rPr>
              <a:t>.</a:t>
            </a:r>
            <a:endParaRPr lang="ko-KR" altLang="en-US" sz="800" dirty="0" smtClean="0">
              <a:solidFill>
                <a:srgbClr val="0000FF"/>
              </a:solidFill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4376936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177136" y="2564904"/>
            <a:ext cx="1584176" cy="144016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사용할 수 없는 아이디 입니다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 smtClean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00472" y="4379364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확인 클릭 시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메인 화면으로 이동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5909" y="161399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고객센터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96095" y="3501008"/>
            <a:ext cx="724857" cy="22092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</a:t>
            </a:r>
            <a:r>
              <a:rPr lang="ko-KR" altLang="en-US" sz="8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80792" y="2636912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회원가입이 완료되었습니다</a:t>
            </a:r>
            <a:r>
              <a:rPr lang="en-US" altLang="ko-KR" sz="800" b="1" dirty="0" smtClean="0"/>
              <a:t>.</a:t>
            </a:r>
          </a:p>
          <a:p>
            <a:r>
              <a:rPr lang="ko-KR" altLang="en-US" sz="800" b="1" dirty="0" smtClean="0"/>
              <a:t>확인을 누르시면 </a:t>
            </a:r>
            <a:r>
              <a:rPr lang="ko-KR" altLang="en-US" sz="800" b="1" dirty="0" err="1" smtClean="0"/>
              <a:t>메인화면으로</a:t>
            </a:r>
            <a:r>
              <a:rPr lang="ko-KR" altLang="en-US" sz="800" b="1" dirty="0" smtClean="0"/>
              <a:t> 돌아갑니다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완료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KJ-C-19</a:t>
            </a: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3728864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472" y="4379364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15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584" y="764704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ID 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722577" y="5664430"/>
            <a:ext cx="27263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정보화 일치하는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****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9983" y="5887942"/>
            <a:ext cx="30061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보호를 위해 일부는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처리 합니다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000672" y="2942208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000672" y="3221608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이메일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00672" y="3501008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휴대전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53802" y="2942208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353802" y="3221608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353802" y="3501008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2804" y="3553073"/>
            <a:ext cx="508027" cy="179388"/>
            <a:chOff x="6282255" y="6093296"/>
            <a:chExt cx="508027" cy="179388"/>
          </a:xfrm>
        </p:grpSpPr>
        <p:sp>
          <p:nvSpPr>
            <p:cNvPr id="12" name="Rectangle 188"/>
            <p:cNvSpPr>
              <a:spLocks noChangeArrowheads="1"/>
            </p:cNvSpPr>
            <p:nvPr/>
          </p:nvSpPr>
          <p:spPr bwMode="auto">
            <a:xfrm>
              <a:off x="6282255" y="6093296"/>
              <a:ext cx="508027" cy="179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l" defTabSz="839788">
                <a:buFont typeface="Wingdings" pitchFamily="2" charset="2"/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010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Rectangle 189"/>
            <p:cNvSpPr>
              <a:spLocks noChangeArrowheads="1"/>
            </p:cNvSpPr>
            <p:nvPr/>
          </p:nvSpPr>
          <p:spPr bwMode="auto">
            <a:xfrm>
              <a:off x="6609716" y="6093296"/>
              <a:ext cx="179388" cy="1793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ctr" defTabSz="839788">
                <a:buFont typeface="Wingdings" pitchFamily="2" charset="2"/>
                <a:buNone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4" name="Rectangle 190"/>
          <p:cNvSpPr>
            <a:spLocks noChangeArrowheads="1"/>
          </p:cNvSpPr>
          <p:nvPr/>
        </p:nvSpPr>
        <p:spPr bwMode="auto">
          <a:xfrm>
            <a:off x="4120489" y="3559481"/>
            <a:ext cx="400841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6419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90"/>
          <p:cNvSpPr>
            <a:spLocks noChangeArrowheads="1"/>
          </p:cNvSpPr>
          <p:nvPr/>
        </p:nvSpPr>
        <p:spPr bwMode="auto">
          <a:xfrm>
            <a:off x="4710314" y="3559481"/>
            <a:ext cx="400841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6419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4595" y="3548378"/>
            <a:ext cx="142453" cy="183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8440" y="3541895"/>
            <a:ext cx="142453" cy="203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26090" y="3271614"/>
            <a:ext cx="1318588" cy="179388"/>
            <a:chOff x="5056420" y="4234490"/>
            <a:chExt cx="1318588" cy="179388"/>
          </a:xfrm>
        </p:grpSpPr>
        <p:sp>
          <p:nvSpPr>
            <p:cNvPr id="19" name="Rectangle 188"/>
            <p:cNvSpPr>
              <a:spLocks noChangeArrowheads="1"/>
            </p:cNvSpPr>
            <p:nvPr/>
          </p:nvSpPr>
          <p:spPr bwMode="auto">
            <a:xfrm>
              <a:off x="5056420" y="4234490"/>
              <a:ext cx="1317690" cy="179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l" defTabSz="839788">
                <a:buFont typeface="Wingdings" pitchFamily="2" charset="2"/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naver.com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189"/>
            <p:cNvSpPr>
              <a:spLocks noChangeArrowheads="1"/>
            </p:cNvSpPr>
            <p:nvPr/>
          </p:nvSpPr>
          <p:spPr bwMode="auto">
            <a:xfrm>
              <a:off x="6195620" y="4234490"/>
              <a:ext cx="179388" cy="1793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ctr" defTabSz="839788">
                <a:buFont typeface="Wingdings" pitchFamily="2" charset="2"/>
                <a:buNone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38641" y="3268849"/>
            <a:ext cx="142453" cy="183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@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4674" y="3323965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90"/>
          <p:cNvSpPr>
            <a:spLocks noChangeArrowheads="1"/>
          </p:cNvSpPr>
          <p:nvPr/>
        </p:nvSpPr>
        <p:spPr bwMode="auto">
          <a:xfrm>
            <a:off x="3432840" y="3271614"/>
            <a:ext cx="859238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test123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57504" y="3265455"/>
            <a:ext cx="6539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90"/>
          <p:cNvSpPr>
            <a:spLocks noChangeArrowheads="1"/>
          </p:cNvSpPr>
          <p:nvPr/>
        </p:nvSpPr>
        <p:spPr bwMode="auto">
          <a:xfrm>
            <a:off x="3432840" y="2992086"/>
            <a:ext cx="859238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191"/>
          <p:cNvSpPr>
            <a:spLocks noChangeArrowheads="1"/>
          </p:cNvSpPr>
          <p:nvPr/>
        </p:nvSpPr>
        <p:spPr bwMode="auto">
          <a:xfrm>
            <a:off x="3512840" y="3933056"/>
            <a:ext cx="1502630" cy="29094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717171" y="5479656"/>
            <a:ext cx="2731773" cy="826151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960" y="5661248"/>
            <a:ext cx="27263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0366" y="5884760"/>
            <a:ext cx="30061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 바랍니다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587554" y="5476474"/>
            <a:ext cx="2731773" cy="826151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00672" y="2348880"/>
            <a:ext cx="4821560" cy="477052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92760" y="2564904"/>
            <a:ext cx="38609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회원님의 정보를 입력하시면 가입한 아이디를 조회하실 수 있습니다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167811" y="2400982"/>
            <a:ext cx="648871" cy="231849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안내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864768" y="4365104"/>
            <a:ext cx="2942562" cy="8261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위쪽 화살표 39"/>
          <p:cNvSpPr/>
          <p:nvPr/>
        </p:nvSpPr>
        <p:spPr bwMode="auto">
          <a:xfrm rot="2700000">
            <a:off x="3147103" y="5054192"/>
            <a:ext cx="335650" cy="530255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1" name="위쪽 화살표 40"/>
          <p:cNvSpPr/>
          <p:nvPr/>
        </p:nvSpPr>
        <p:spPr bwMode="auto">
          <a:xfrm rot="18900000">
            <a:off x="5019310" y="4982185"/>
            <a:ext cx="335650" cy="530255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496616" y="1916832"/>
            <a:ext cx="5941502" cy="3320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1424609" y="2248879"/>
            <a:ext cx="633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 Box 25" descr="type=label"/>
          <p:cNvSpPr txBox="1">
            <a:spLocks noChangeArrowheads="1"/>
          </p:cNvSpPr>
          <p:nvPr/>
        </p:nvSpPr>
        <p:spPr bwMode="auto">
          <a:xfrm>
            <a:off x="4736976" y="1938432"/>
            <a:ext cx="10083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한쪽 모서리가 잘린 사각형 44"/>
          <p:cNvSpPr/>
          <p:nvPr/>
        </p:nvSpPr>
        <p:spPr bwMode="auto">
          <a:xfrm>
            <a:off x="1424608" y="1916832"/>
            <a:ext cx="2880320" cy="332047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6" name="Text Box 25" descr="type=label"/>
          <p:cNvSpPr txBox="1">
            <a:spLocks noChangeArrowheads="1"/>
          </p:cNvSpPr>
          <p:nvPr/>
        </p:nvSpPr>
        <p:spPr bwMode="auto">
          <a:xfrm>
            <a:off x="2749494" y="1938433"/>
            <a:ext cx="918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ID/PW </a:t>
            </a:r>
            <a:r>
              <a:rPr lang="ko-KR" altLang="en-US" sz="1000" dirty="0" smtClean="0">
                <a:solidFill>
                  <a:schemeClr val="tx1"/>
                </a:solidFill>
              </a:rPr>
              <a:t>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264874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3296816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3368824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2864768" y="43651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1712640" y="54452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4592960" y="54452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찾기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회원가입 당시 정보 입력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찾기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정보를 비교하여 결과값 노출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정보가 일치할 경우 노출 문구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정보가 일치하지 않을 경우 노출문구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KJ-C-20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33120" y="533872"/>
            <a:ext cx="1414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ID/PW 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200472" y="4642250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584" y="764704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PW 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1424608" y="1916832"/>
            <a:ext cx="6013510" cy="3320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1424609" y="2248879"/>
            <a:ext cx="633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한쪽 모서리가 잘린 사각형 44"/>
          <p:cNvSpPr/>
          <p:nvPr/>
        </p:nvSpPr>
        <p:spPr bwMode="auto">
          <a:xfrm flipH="1">
            <a:off x="4232920" y="1916832"/>
            <a:ext cx="3528392" cy="332047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6" name="Text Box 25" descr="type=label"/>
          <p:cNvSpPr txBox="1">
            <a:spLocks noChangeArrowheads="1"/>
          </p:cNvSpPr>
          <p:nvPr/>
        </p:nvSpPr>
        <p:spPr bwMode="auto">
          <a:xfrm>
            <a:off x="2749494" y="1938433"/>
            <a:ext cx="918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ID/PW </a:t>
            </a:r>
            <a:r>
              <a:rPr lang="ko-KR" altLang="en-US" sz="1000" dirty="0" smtClean="0">
                <a:solidFill>
                  <a:schemeClr val="tx1"/>
                </a:solidFill>
              </a:rPr>
              <a:t>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00672" y="2348880"/>
            <a:ext cx="4821560" cy="432048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000672" y="3158232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2000672" y="3437632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이메일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000672" y="3717032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휴대전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353802" y="3158232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353802" y="3437632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353802" y="3717032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432804" y="3769097"/>
            <a:ext cx="508027" cy="179388"/>
            <a:chOff x="6282255" y="6093296"/>
            <a:chExt cx="508027" cy="179388"/>
          </a:xfrm>
        </p:grpSpPr>
        <p:sp>
          <p:nvSpPr>
            <p:cNvPr id="56" name="Rectangle 188"/>
            <p:cNvSpPr>
              <a:spLocks noChangeArrowheads="1"/>
            </p:cNvSpPr>
            <p:nvPr/>
          </p:nvSpPr>
          <p:spPr bwMode="auto">
            <a:xfrm>
              <a:off x="6282255" y="6093296"/>
              <a:ext cx="508027" cy="179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l" defTabSz="839788">
                <a:buFont typeface="Wingdings" pitchFamily="2" charset="2"/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010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Rectangle 189"/>
            <p:cNvSpPr>
              <a:spLocks noChangeArrowheads="1"/>
            </p:cNvSpPr>
            <p:nvPr/>
          </p:nvSpPr>
          <p:spPr bwMode="auto">
            <a:xfrm>
              <a:off x="6609716" y="6093296"/>
              <a:ext cx="179388" cy="1793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ctr" defTabSz="839788">
                <a:buFont typeface="Wingdings" pitchFamily="2" charset="2"/>
                <a:buNone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8" name="Rectangle 190"/>
          <p:cNvSpPr>
            <a:spLocks noChangeArrowheads="1"/>
          </p:cNvSpPr>
          <p:nvPr/>
        </p:nvSpPr>
        <p:spPr bwMode="auto">
          <a:xfrm>
            <a:off x="4120489" y="3775505"/>
            <a:ext cx="400841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6419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190"/>
          <p:cNvSpPr>
            <a:spLocks noChangeArrowheads="1"/>
          </p:cNvSpPr>
          <p:nvPr/>
        </p:nvSpPr>
        <p:spPr bwMode="auto">
          <a:xfrm>
            <a:off x="4710314" y="3775505"/>
            <a:ext cx="400841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6419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44595" y="3764402"/>
            <a:ext cx="142453" cy="183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8440" y="3757919"/>
            <a:ext cx="142453" cy="203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526090" y="3487638"/>
            <a:ext cx="1318588" cy="179388"/>
            <a:chOff x="5056420" y="4234490"/>
            <a:chExt cx="1318588" cy="179388"/>
          </a:xfrm>
        </p:grpSpPr>
        <p:sp>
          <p:nvSpPr>
            <p:cNvPr id="63" name="Rectangle 188"/>
            <p:cNvSpPr>
              <a:spLocks noChangeArrowheads="1"/>
            </p:cNvSpPr>
            <p:nvPr/>
          </p:nvSpPr>
          <p:spPr bwMode="auto">
            <a:xfrm>
              <a:off x="5056420" y="4234490"/>
              <a:ext cx="1317690" cy="179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l" defTabSz="839788">
                <a:buFont typeface="Wingdings" pitchFamily="2" charset="2"/>
                <a:buNone/>
              </a:pP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naver.com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Rectangle 189"/>
            <p:cNvSpPr>
              <a:spLocks noChangeArrowheads="1"/>
            </p:cNvSpPr>
            <p:nvPr/>
          </p:nvSpPr>
          <p:spPr bwMode="auto">
            <a:xfrm>
              <a:off x="6195620" y="4234490"/>
              <a:ext cx="179388" cy="1793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80975" indent="-180975" algn="ctr" defTabSz="839788">
                <a:buFont typeface="Wingdings" pitchFamily="2" charset="2"/>
                <a:buNone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338641" y="3484873"/>
            <a:ext cx="142453" cy="183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@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4674" y="3539989"/>
            <a:ext cx="98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190"/>
          <p:cNvSpPr>
            <a:spLocks noChangeArrowheads="1"/>
          </p:cNvSpPr>
          <p:nvPr/>
        </p:nvSpPr>
        <p:spPr bwMode="auto">
          <a:xfrm>
            <a:off x="3432840" y="3487638"/>
            <a:ext cx="859238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test123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57504" y="3481479"/>
            <a:ext cx="6539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191"/>
          <p:cNvSpPr>
            <a:spLocks noChangeArrowheads="1"/>
          </p:cNvSpPr>
          <p:nvPr/>
        </p:nvSpPr>
        <p:spPr bwMode="auto">
          <a:xfrm>
            <a:off x="3512840" y="4149080"/>
            <a:ext cx="1502630" cy="27022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000672" y="2878832"/>
            <a:ext cx="1351272" cy="279400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아이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디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53802" y="2878832"/>
            <a:ext cx="3434677" cy="279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90"/>
          <p:cNvSpPr>
            <a:spLocks noChangeArrowheads="1"/>
          </p:cNvSpPr>
          <p:nvPr/>
        </p:nvSpPr>
        <p:spPr bwMode="auto">
          <a:xfrm>
            <a:off x="3432840" y="2935479"/>
            <a:ext cx="859238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test123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190"/>
          <p:cNvSpPr>
            <a:spLocks noChangeArrowheads="1"/>
          </p:cNvSpPr>
          <p:nvPr/>
        </p:nvSpPr>
        <p:spPr bwMode="auto">
          <a:xfrm>
            <a:off x="3428653" y="3208238"/>
            <a:ext cx="859238" cy="1793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홍길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동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6776" y="2564904"/>
            <a:ext cx="371220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 확인을 위해 회원가입시의 정보를 입력바랍니다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2288704" y="2420888"/>
            <a:ext cx="648871" cy="231849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안내</a:t>
            </a:r>
          </a:p>
        </p:txBody>
      </p:sp>
      <p:sp>
        <p:nvSpPr>
          <p:cNvPr id="76" name="타원 325"/>
          <p:cNvSpPr>
            <a:spLocks noChangeArrowheads="1"/>
          </p:cNvSpPr>
          <p:nvPr/>
        </p:nvSpPr>
        <p:spPr bwMode="auto">
          <a:xfrm>
            <a:off x="3217604" y="2863736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325"/>
          <p:cNvSpPr>
            <a:spLocks noChangeArrowheads="1"/>
          </p:cNvSpPr>
          <p:nvPr/>
        </p:nvSpPr>
        <p:spPr bwMode="auto">
          <a:xfrm>
            <a:off x="3440832" y="4293096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꺾인 연결선 81"/>
          <p:cNvCxnSpPr>
            <a:stCxn id="69" idx="3"/>
            <a:endCxn id="84" idx="0"/>
          </p:cNvCxnSpPr>
          <p:nvPr/>
        </p:nvCxnSpPr>
        <p:spPr bwMode="auto">
          <a:xfrm>
            <a:off x="5015470" y="4284194"/>
            <a:ext cx="3123856" cy="80910"/>
          </a:xfrm>
          <a:prstGeom prst="bentConnector2">
            <a:avLst/>
          </a:prstGeom>
          <a:solidFill>
            <a:srgbClr val="EAEAEA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9" name="직사각형 78"/>
          <p:cNvSpPr/>
          <p:nvPr/>
        </p:nvSpPr>
        <p:spPr bwMode="auto">
          <a:xfrm>
            <a:off x="1856656" y="4869160"/>
            <a:ext cx="5184576" cy="936104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28664" y="5013176"/>
            <a:ext cx="511256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정보조회가 완료되었습니다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임시비밀번호 받기 버튼을 누르시면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임시비밀번호를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받으실수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수신하신 메일에 임시 비밀번호를 이용하여 로그인하여 주시기 바랍니다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원활한 이용을 위해 로그인 하신 후 비밀번호 재설정을 하여주시기 바랍니다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1856656" y="4869160"/>
            <a:ext cx="648871" cy="231849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안내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6897216" y="4365104"/>
            <a:ext cx="2484219" cy="1063389"/>
            <a:chOff x="934337" y="4866631"/>
            <a:chExt cx="2484219" cy="1063389"/>
          </a:xfrm>
        </p:grpSpPr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934337" y="5177160"/>
              <a:ext cx="2484219" cy="752860"/>
            </a:xfrm>
            <a:prstGeom prst="rect">
              <a:avLst/>
            </a:prstGeom>
            <a:solidFill>
              <a:srgbClr val="F8F8F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4" name="Rectangle 61"/>
            <p:cNvSpPr>
              <a:spLocks noChangeArrowheads="1"/>
            </p:cNvSpPr>
            <p:nvPr/>
          </p:nvSpPr>
          <p:spPr bwMode="auto">
            <a:xfrm>
              <a:off x="934337" y="4866631"/>
              <a:ext cx="2484219" cy="310529"/>
            </a:xfrm>
            <a:prstGeom prst="rect">
              <a:avLst/>
            </a:prstGeom>
            <a:solidFill>
              <a:srgbClr val="F8F8F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80792" y="4923637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86" name="Group 177"/>
            <p:cNvGrpSpPr>
              <a:grpSpLocks/>
            </p:cNvGrpSpPr>
            <p:nvPr/>
          </p:nvGrpSpPr>
          <p:grpSpPr bwMode="auto">
            <a:xfrm>
              <a:off x="3125985" y="4902323"/>
              <a:ext cx="251382" cy="227294"/>
              <a:chOff x="204" y="1335"/>
              <a:chExt cx="777" cy="573"/>
            </a:xfrm>
          </p:grpSpPr>
          <p:sp>
            <p:nvSpPr>
              <p:cNvPr id="89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1" name="직선 연결선 90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1824913" y="5645744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확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61610" y="5227216"/>
              <a:ext cx="2164375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입력하신 정보가 일치하지 않습니다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다시 확인하시고 회원정보를 입력바랍니다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2" name="타원 325"/>
          <p:cNvSpPr>
            <a:spLocks noChangeArrowheads="1"/>
          </p:cNvSpPr>
          <p:nvPr/>
        </p:nvSpPr>
        <p:spPr bwMode="auto">
          <a:xfrm>
            <a:off x="6861743" y="4335888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191"/>
          <p:cNvSpPr>
            <a:spLocks noChangeArrowheads="1"/>
          </p:cNvSpPr>
          <p:nvPr/>
        </p:nvSpPr>
        <p:spPr bwMode="auto">
          <a:xfrm>
            <a:off x="3656856" y="6021288"/>
            <a:ext cx="1502630" cy="27022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임시비밀번호 받기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325"/>
          <p:cNvSpPr>
            <a:spLocks noChangeArrowheads="1"/>
          </p:cNvSpPr>
          <p:nvPr/>
        </p:nvSpPr>
        <p:spPr bwMode="auto">
          <a:xfrm>
            <a:off x="3584848" y="6021288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61"/>
          <p:cNvSpPr>
            <a:spLocks noChangeArrowheads="1"/>
          </p:cNvSpPr>
          <p:nvPr/>
        </p:nvSpPr>
        <p:spPr bwMode="auto">
          <a:xfrm>
            <a:off x="6825208" y="5949280"/>
            <a:ext cx="2484219" cy="769490"/>
          </a:xfrm>
          <a:prstGeom prst="rect">
            <a:avLst/>
          </a:prstGeom>
          <a:solidFill>
            <a:srgbClr val="F8F8F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6" name="Rectangle 61"/>
          <p:cNvSpPr>
            <a:spLocks noChangeArrowheads="1"/>
          </p:cNvSpPr>
          <p:nvPr/>
        </p:nvSpPr>
        <p:spPr bwMode="auto">
          <a:xfrm>
            <a:off x="6825208" y="5638751"/>
            <a:ext cx="2484219" cy="310529"/>
          </a:xfrm>
          <a:prstGeom prst="rect">
            <a:avLst/>
          </a:prstGeom>
          <a:solidFill>
            <a:srgbClr val="F8F8F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871663" y="569575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알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림</a:t>
            </a:r>
          </a:p>
        </p:txBody>
      </p:sp>
      <p:grpSp>
        <p:nvGrpSpPr>
          <p:cNvPr id="98" name="Group 177"/>
          <p:cNvGrpSpPr>
            <a:grpSpLocks/>
          </p:cNvGrpSpPr>
          <p:nvPr/>
        </p:nvGrpSpPr>
        <p:grpSpPr bwMode="auto">
          <a:xfrm>
            <a:off x="9016856" y="5674443"/>
            <a:ext cx="251382" cy="227294"/>
            <a:chOff x="204" y="1335"/>
            <a:chExt cx="777" cy="573"/>
          </a:xfrm>
        </p:grpSpPr>
        <p:sp>
          <p:nvSpPr>
            <p:cNvPr id="99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100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1" name="직선 연결선 100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" name="Rectangle 68"/>
          <p:cNvSpPr>
            <a:spLocks noChangeArrowheads="1"/>
          </p:cNvSpPr>
          <p:nvPr/>
        </p:nvSpPr>
        <p:spPr bwMode="auto">
          <a:xfrm>
            <a:off x="7802399" y="6409224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836014" y="5999336"/>
            <a:ext cx="250902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가입하신 메일로 임시 비밀번호를 발송하였습니다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임시비밀번호를 사용하여 로그인하시기 바랍니다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4" name="타원 325"/>
          <p:cNvSpPr>
            <a:spLocks noChangeArrowheads="1"/>
          </p:cNvSpPr>
          <p:nvPr/>
        </p:nvSpPr>
        <p:spPr bwMode="auto">
          <a:xfrm>
            <a:off x="6784276" y="5588643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325"/>
          <p:cNvSpPr>
            <a:spLocks noChangeArrowheads="1"/>
          </p:cNvSpPr>
          <p:nvPr/>
        </p:nvSpPr>
        <p:spPr bwMode="auto">
          <a:xfrm>
            <a:off x="7658110" y="637114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꺾인 연결선 105"/>
          <p:cNvCxnSpPr>
            <a:stCxn id="93" idx="3"/>
            <a:endCxn id="95" idx="1"/>
          </p:cNvCxnSpPr>
          <p:nvPr/>
        </p:nvCxnSpPr>
        <p:spPr bwMode="auto">
          <a:xfrm>
            <a:off x="5159486" y="6156402"/>
            <a:ext cx="1665722" cy="177623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8" name="아래쪽 화살표 107"/>
          <p:cNvSpPr/>
          <p:nvPr/>
        </p:nvSpPr>
        <p:spPr bwMode="auto">
          <a:xfrm>
            <a:off x="3870914" y="4419308"/>
            <a:ext cx="720449" cy="19970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4" name="Text Box 25" descr="type=label"/>
          <p:cNvSpPr txBox="1">
            <a:spLocks noChangeArrowheads="1"/>
          </p:cNvSpPr>
          <p:nvPr/>
        </p:nvSpPr>
        <p:spPr bwMode="auto">
          <a:xfrm>
            <a:off x="4736976" y="1938432"/>
            <a:ext cx="10083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68624" y="2348880"/>
            <a:ext cx="432048" cy="144016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PW </a:t>
            </a:r>
            <a:r>
              <a:rPr lang="ko-KR" altLang="en-US" sz="900" dirty="0" smtClean="0">
                <a:solidFill>
                  <a:schemeClr val="tx1"/>
                </a:solidFill>
              </a:rPr>
              <a:t>찾기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회원가입 당시 정보 입력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찾기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정보를 비교하여 일치하면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정보가 일치하지 않을 경우 노출 알림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임시비밀번호 받기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확인시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공통로그인으로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화면이동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1" name="타원 325"/>
          <p:cNvSpPr>
            <a:spLocks noChangeArrowheads="1"/>
          </p:cNvSpPr>
          <p:nvPr/>
        </p:nvSpPr>
        <p:spPr bwMode="auto">
          <a:xfrm>
            <a:off x="4520952" y="191683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08584" y="53387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KJ-C-21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33120" y="533872"/>
            <a:ext cx="1414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ID/PW 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107" name="직사각형 106"/>
          <p:cNvSpPr/>
          <p:nvPr/>
        </p:nvSpPr>
        <p:spPr>
          <a:xfrm>
            <a:off x="200472" y="4642250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고객센터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648" y="1268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856" y="1268760"/>
            <a:ext cx="21178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공지사항 내용조회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자주하는 질문 내용 조회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Q&amp;A </a:t>
            </a:r>
            <a:r>
              <a:rPr lang="ko-KR" altLang="en-US" sz="1200" dirty="0" smtClean="0"/>
              <a:t>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Q&amp;A  </a:t>
            </a:r>
            <a:r>
              <a:rPr lang="ko-KR" altLang="en-US" sz="1200" dirty="0" smtClean="0"/>
              <a:t>내용조회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Q&amp;A </a:t>
            </a:r>
            <a:r>
              <a:rPr lang="ko-KR" altLang="en-US" sz="1200" dirty="0" smtClean="0"/>
              <a:t>작성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이용안내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이용약관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개인정보취급방침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무단수집거부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판매요청 작성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제휴신청 작성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가격제안 안내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회원가입 등급선택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회원가입 이용동의</a:t>
            </a:r>
            <a:r>
              <a:rPr lang="en-US" altLang="ko-KR" sz="1200" dirty="0" smtClean="0"/>
              <a:t>(1,2)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회원가입 작성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회원가입 완료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936776" y="1196752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0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2928" y="162902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0317668"/>
              </p:ext>
            </p:extLst>
          </p:nvPr>
        </p:nvGraphicFramePr>
        <p:xfrm>
          <a:off x="1601168" y="2060848"/>
          <a:ext cx="609338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48"/>
                <a:gridCol w="4021112"/>
                <a:gridCol w="1008112"/>
                <a:gridCol w="58130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803116" y="5630771"/>
            <a:ext cx="3601380" cy="209211"/>
            <a:chOff x="2791780" y="6237312"/>
            <a:chExt cx="3601380" cy="209211"/>
          </a:xfrm>
        </p:grpSpPr>
        <p:sp>
          <p:nvSpPr>
            <p:cNvPr id="12" name="직사각형 1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목록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KJ-C-1</a:t>
            </a: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0472" y="166483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0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2928" y="1629933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5706718"/>
              </p:ext>
            </p:extLst>
          </p:nvPr>
        </p:nvGraphicFramePr>
        <p:xfrm>
          <a:off x="1601168" y="4365104"/>
          <a:ext cx="60933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3961338"/>
              </p:ext>
            </p:extLst>
          </p:nvPr>
        </p:nvGraphicFramePr>
        <p:xfrm>
          <a:off x="1601168" y="2636912"/>
          <a:ext cx="6093380" cy="166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80"/>
              </a:tblGrid>
              <a:tr h="19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6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9752638"/>
              </p:ext>
            </p:extLst>
          </p:nvPr>
        </p:nvGraphicFramePr>
        <p:xfrm>
          <a:off x="1604947" y="1988840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제목들어갑니다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08584" y="76470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내용조회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3120" y="53387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KJ-C-2</a:t>
            </a: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1568624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568624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0472" y="1664832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전체보기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자주하는 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7937" y="162938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자주하는 질문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601168" y="2060848"/>
            <a:ext cx="6088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전체보기</a:t>
            </a:r>
            <a:r>
              <a:rPr lang="en-US" altLang="ko-KR" sz="800" dirty="0" smtClean="0">
                <a:solidFill>
                  <a:schemeClr val="tx1"/>
                </a:solidFill>
              </a:rPr>
              <a:t>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1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2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3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4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5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6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227090"/>
              </p:ext>
            </p:extLst>
          </p:nvPr>
        </p:nvGraphicFramePr>
        <p:xfrm>
          <a:off x="1589832" y="2420888"/>
          <a:ext cx="609338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48"/>
                <a:gridCol w="864096"/>
                <a:gridCol w="4746436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832224" y="6021288"/>
            <a:ext cx="3601380" cy="209211"/>
            <a:chOff x="2791780" y="6237312"/>
            <a:chExt cx="3601380" cy="209211"/>
          </a:xfrm>
        </p:grpSpPr>
        <p:sp>
          <p:nvSpPr>
            <p:cNvPr id="12" name="직사각형 1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6720656" y="6021288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8584" y="76470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목록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33120" y="533872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자주하는 질문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KJ-C-3</a:t>
            </a: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2897312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529160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6687362" y="6021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0472" y="1888368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05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자주하는 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6449" y="162938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자주하는 질문</a:t>
            </a:r>
            <a:endParaRPr lang="ko-KR" altLang="en-US" sz="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1163180"/>
              </p:ext>
            </p:extLst>
          </p:nvPr>
        </p:nvGraphicFramePr>
        <p:xfrm>
          <a:off x="1568624" y="3132977"/>
          <a:ext cx="6093380" cy="166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80"/>
              </a:tblGrid>
              <a:tr h="19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6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6609184" y="6453336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0699773"/>
              </p:ext>
            </p:extLst>
          </p:nvPr>
        </p:nvGraphicFramePr>
        <p:xfrm>
          <a:off x="1568624" y="2492896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48"/>
                <a:gridCol w="864096"/>
                <a:gridCol w="4746436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분류</a:t>
                      </a:r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제목 들어갑니다</a:t>
                      </a:r>
                      <a:r>
                        <a:rPr lang="en-US" altLang="ko-KR" sz="800" b="1" dirty="0" smtClean="0"/>
                        <a:t>.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1676063"/>
              </p:ext>
            </p:extLst>
          </p:nvPr>
        </p:nvGraphicFramePr>
        <p:xfrm>
          <a:off x="1568624" y="4801530"/>
          <a:ext cx="60933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48"/>
                <a:gridCol w="864096"/>
                <a:gridCol w="4746436"/>
              </a:tblGrid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 들어갑니다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8584" y="7647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내용조회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3120" y="533872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자주하는 질문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8624" y="2060848"/>
            <a:ext cx="6088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전체보기</a:t>
            </a:r>
            <a:r>
              <a:rPr lang="en-US" altLang="ko-KR" sz="800" dirty="0" smtClean="0">
                <a:solidFill>
                  <a:schemeClr val="tx1"/>
                </a:solidFill>
              </a:rPr>
              <a:t>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1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2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3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4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5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6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1640632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1640632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4768" y="6381328"/>
            <a:ext cx="3601380" cy="209211"/>
            <a:chOff x="2791780" y="6237312"/>
            <a:chExt cx="3601380" cy="209211"/>
          </a:xfrm>
        </p:grpSpPr>
        <p:sp>
          <p:nvSpPr>
            <p:cNvPr id="20" name="직사각형 19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00472" y="1888368"/>
            <a:ext cx="1224136" cy="216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83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Q&amp;A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8039" y="1629380"/>
            <a:ext cx="97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Q&amp;A</a:t>
            </a:r>
            <a:endParaRPr lang="ko-KR" altLang="en-US" sz="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5019362"/>
              </p:ext>
            </p:extLst>
          </p:nvPr>
        </p:nvGraphicFramePr>
        <p:xfrm>
          <a:off x="1605608" y="2060848"/>
          <a:ext cx="609338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836168" y="5653136"/>
            <a:ext cx="3601380" cy="209211"/>
            <a:chOff x="2791780" y="6237312"/>
            <a:chExt cx="3601380" cy="209211"/>
          </a:xfrm>
        </p:grpSpPr>
        <p:sp>
          <p:nvSpPr>
            <p:cNvPr id="12" name="직사각형 1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6897216" y="5589240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질문하</a:t>
            </a:r>
            <a:r>
              <a:rPr lang="ko-KR" altLang="en-US" sz="800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1918" y="233194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71918" y="3814441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71918" y="5102118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09151" y="3814441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918" y="529693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09151" y="5102118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71918" y="488609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71918" y="4674839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71918" y="4463582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71918" y="4252325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71918" y="4041068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71918" y="360955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71918" y="339406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71918" y="317857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71918" y="296308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71918" y="2547970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8584" y="764704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Q&amp;A </a:t>
            </a:r>
            <a:r>
              <a:rPr lang="ko-KR" altLang="en-US" sz="900" dirty="0" smtClean="0"/>
              <a:t>목록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033120" y="533872"/>
            <a:ext cx="1066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Q&amp;A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KJ-C-5</a:t>
            </a: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3440832" y="36450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73080" y="6209928"/>
            <a:ext cx="2304256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73080" y="5993904"/>
            <a:ext cx="23042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761312" y="5993904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93160" y="656996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89104" y="6281936"/>
            <a:ext cx="2016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비밀글은</a:t>
            </a:r>
            <a:r>
              <a:rPr lang="ko-KR" altLang="en-US" sz="900" dirty="0" smtClean="0"/>
              <a:t> 본인만 볼 수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745088" y="6281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0472" y="2100198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37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Q&amp;A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8039" y="1629380"/>
            <a:ext cx="97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고객센터 </a:t>
            </a:r>
            <a:r>
              <a:rPr lang="en-US" altLang="ko-KR" sz="800" dirty="0" smtClean="0"/>
              <a:t>&gt; Q&amp;A</a:t>
            </a:r>
            <a:endParaRPr lang="ko-KR" altLang="en-US" sz="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5959911"/>
              </p:ext>
            </p:extLst>
          </p:nvPr>
        </p:nvGraphicFramePr>
        <p:xfrm>
          <a:off x="1619514" y="5157192"/>
          <a:ext cx="60933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1696816"/>
              </p:ext>
            </p:extLst>
          </p:nvPr>
        </p:nvGraphicFramePr>
        <p:xfrm>
          <a:off x="1601168" y="2636912"/>
          <a:ext cx="6093380" cy="166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80"/>
              </a:tblGrid>
              <a:tr h="19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6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1175951"/>
              </p:ext>
            </p:extLst>
          </p:nvPr>
        </p:nvGraphicFramePr>
        <p:xfrm>
          <a:off x="1604947" y="1988840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rgbClr val="FF0000"/>
                          </a:solidFill>
                        </a:rPr>
                        <a:t>제목들어갑니다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01168" y="4437112"/>
            <a:ext cx="696652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01168" y="4581045"/>
            <a:ext cx="6088136" cy="495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</a:t>
            </a:r>
            <a:r>
              <a:rPr lang="ko-KR" altLang="en-US" sz="800" dirty="0">
                <a:solidFill>
                  <a:schemeClr val="tx1"/>
                </a:solidFill>
              </a:rPr>
              <a:t>답변내용 들어갑니다</a:t>
            </a:r>
            <a:r>
              <a:rPr lang="en-US" altLang="ko-KR" sz="800" dirty="0">
                <a:solidFill>
                  <a:schemeClr val="tx1"/>
                </a:solidFill>
              </a:rPr>
              <a:t>……. </a:t>
            </a:r>
            <a:r>
              <a:rPr lang="ko-KR" altLang="en-US" sz="800" dirty="0" smtClean="0">
                <a:solidFill>
                  <a:schemeClr val="tx1"/>
                </a:solidFill>
              </a:rPr>
              <a:t>답변내용 </a:t>
            </a:r>
            <a:r>
              <a:rPr lang="ko-KR" altLang="en-US" sz="800" dirty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…….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18626" y="247382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71970" y="247382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9978" y="5416619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71918" y="6478737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71918" y="6263247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71918" y="6047757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75373" y="5632643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8584" y="764704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Q&amp;A </a:t>
            </a:r>
            <a:r>
              <a:rPr lang="ko-KR" altLang="en-US" sz="900" dirty="0" smtClean="0"/>
              <a:t>내용조회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3120" y="533872"/>
            <a:ext cx="1066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고객센터</a:t>
            </a:r>
            <a:r>
              <a:rPr lang="en-US" altLang="ko-KR" sz="900" dirty="0" smtClean="0"/>
              <a:t> &gt; Q&amp;A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8584" y="53387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KJ-C-6</a:t>
            </a: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3440832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568624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1640632" y="53732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0472" y="2100198"/>
            <a:ext cx="1224136" cy="252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1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2784</Words>
  <Application>Microsoft Office PowerPoint</Application>
  <PresentationFormat>A4 용지(210x297mm)</PresentationFormat>
  <Paragraphs>973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159</cp:revision>
  <dcterms:created xsi:type="dcterms:W3CDTF">2015-01-03T05:12:27Z</dcterms:created>
  <dcterms:modified xsi:type="dcterms:W3CDTF">2015-11-03T08:29:11Z</dcterms:modified>
</cp:coreProperties>
</file>