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99" r:id="rId4"/>
    <p:sldId id="333" r:id="rId5"/>
    <p:sldId id="274" r:id="rId6"/>
    <p:sldId id="275" r:id="rId7"/>
    <p:sldId id="273" r:id="rId8"/>
    <p:sldId id="300" r:id="rId9"/>
    <p:sldId id="308" r:id="rId10"/>
    <p:sldId id="261" r:id="rId11"/>
    <p:sldId id="287" r:id="rId12"/>
    <p:sldId id="304" r:id="rId13"/>
    <p:sldId id="303" r:id="rId14"/>
    <p:sldId id="298" r:id="rId15"/>
    <p:sldId id="306" r:id="rId16"/>
    <p:sldId id="294" r:id="rId17"/>
    <p:sldId id="329" r:id="rId18"/>
    <p:sldId id="330" r:id="rId19"/>
    <p:sldId id="332" r:id="rId20"/>
    <p:sldId id="331" r:id="rId21"/>
    <p:sldId id="293" r:id="rId22"/>
    <p:sldId id="295" r:id="rId23"/>
    <p:sldId id="280" r:id="rId24"/>
    <p:sldId id="296" r:id="rId25"/>
    <p:sldId id="281" r:id="rId26"/>
    <p:sldId id="301" r:id="rId27"/>
    <p:sldId id="282" r:id="rId28"/>
    <p:sldId id="291" r:id="rId29"/>
    <p:sldId id="305" r:id="rId30"/>
    <p:sldId id="283" r:id="rId31"/>
    <p:sldId id="292" r:id="rId32"/>
    <p:sldId id="297" r:id="rId33"/>
    <p:sldId id="285" r:id="rId34"/>
    <p:sldId id="286" r:id="rId35"/>
    <p:sldId id="302" r:id="rId36"/>
    <p:sldId id="323" r:id="rId37"/>
    <p:sldId id="334" r:id="rId38"/>
    <p:sldId id="324" r:id="rId39"/>
    <p:sldId id="257" r:id="rId40"/>
    <p:sldId id="311" r:id="rId41"/>
    <p:sldId id="312" r:id="rId42"/>
    <p:sldId id="313" r:id="rId43"/>
    <p:sldId id="315" r:id="rId44"/>
    <p:sldId id="317" r:id="rId45"/>
    <p:sldId id="319" r:id="rId46"/>
    <p:sldId id="310" r:id="rId47"/>
    <p:sldId id="322" r:id="rId48"/>
    <p:sldId id="326" r:id="rId4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FFFF00"/>
    <a:srgbClr val="0000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3" autoAdjust="0"/>
    <p:restoredTop sz="94660"/>
  </p:normalViewPr>
  <p:slideViewPr>
    <p:cSldViewPr>
      <p:cViewPr varScale="1">
        <p:scale>
          <a:sx n="119" d="100"/>
          <a:sy n="119" d="100"/>
        </p:scale>
        <p:origin x="-15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29628"/>
              </p:ext>
            </p:extLst>
          </p:nvPr>
        </p:nvGraphicFramePr>
        <p:xfrm>
          <a:off x="200472" y="1412776"/>
          <a:ext cx="1224136" cy="3362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마이페이지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나의 정보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나의 포인트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구매 통계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구매리스트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관심상품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둘러본상품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검색결과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쿠폰함</a:t>
                      </a:r>
                      <a:endParaRPr lang="ko-KR" altLang="en-US" sz="800" b="0" kern="120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쪽지함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내질문보기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개별구매하기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회원탈퇴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외상구매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0" y="1118868"/>
            <a:ext cx="9624275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3" r:id="rId6"/>
    <p:sldLayoutId id="2147483654" r:id="rId7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02-222-3333/010-2222-3333/gildong@hong.com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02-222-3333/010-2222-3333/gildong@hong.com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5252" y="1988840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err="1" smtClean="0"/>
              <a:t>마이페이지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1.31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포인트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사용한 포인트는 색으로 강조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포인트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6449" y="162938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나의 포인트</a:t>
            </a:r>
            <a:endParaRPr lang="ko-KR" altLang="en-US" sz="8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12640" y="2060848"/>
            <a:ext cx="58326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12640" y="2636912"/>
            <a:ext cx="58326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4648" y="2164545"/>
            <a:ext cx="293830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 회원님의 보유포인트는 </a:t>
            </a:r>
            <a:r>
              <a:rPr lang="en-US" altLang="ko-KR" sz="800" b="1" u="sng" dirty="0" smtClean="0">
                <a:latin typeface="맑은 고딕" pitchFamily="50" charset="-127"/>
                <a:ea typeface="맑은 고딕" pitchFamily="50" charset="-127"/>
              </a:rPr>
              <a:t>_    11,000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점입니다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OO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포인트는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몰에서 현금처럼 사용할 수 있는 점수입니다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포인트의 사용기간은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년입니다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그 이후로는 자동 소멸됩니다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1458" y="2722304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사용 리스트</a:t>
            </a:r>
            <a:endParaRPr lang="ko-KR" altLang="en-US" sz="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2719"/>
              </p:ext>
            </p:extLst>
          </p:nvPr>
        </p:nvGraphicFramePr>
        <p:xfrm>
          <a:off x="1629084" y="2937748"/>
          <a:ext cx="6168612" cy="3452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528"/>
                <a:gridCol w="1440160"/>
                <a:gridCol w="1944216"/>
                <a:gridCol w="1152128"/>
                <a:gridCol w="1016580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No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j-lt"/>
                        </a:rPr>
                        <a:t>포인트명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lt"/>
                        </a:rPr>
                        <a:t>포인트내용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lt"/>
                        </a:rPr>
                        <a:t>지급</a:t>
                      </a:r>
                      <a:r>
                        <a:rPr lang="en-US" altLang="ko-KR" sz="800" dirty="0" smtClean="0">
                          <a:latin typeface="+mj-lt"/>
                        </a:rPr>
                        <a:t>/</a:t>
                      </a:r>
                      <a:r>
                        <a:rPr lang="ko-KR" altLang="en-US" sz="800" dirty="0" smtClean="0">
                          <a:latin typeface="+mj-lt"/>
                        </a:rPr>
                        <a:t>사용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lt"/>
                        </a:rPr>
                        <a:t>발생일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상품구매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멸균거즈 외 </a:t>
                      </a:r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r>
                        <a:rPr lang="ko-KR" altLang="en-US" sz="800" dirty="0" smtClean="0">
                          <a:latin typeface="+mj-lt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-12,045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2,241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4,144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123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상품구매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1,011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구매지급 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1,234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9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1,423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8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1214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7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4,254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이벤트 당첨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오픈 이벤트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1234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3,273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구매지급 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2,000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j-lt"/>
                        </a:rPr>
                        <a:t>회원가입포인트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멸균거즈 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+mj-lt"/>
                        </a:rPr>
                        <a:t>1,000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lt"/>
                        </a:rPr>
                        <a:t>2015-08-01 14:20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002167" y="6453336"/>
            <a:ext cx="3601380" cy="209211"/>
            <a:chOff x="2791780" y="6237312"/>
            <a:chExt cx="3601380" cy="209211"/>
          </a:xfrm>
        </p:grpSpPr>
        <p:sp>
          <p:nvSpPr>
            <p:cNvPr id="22" name="직사각형 2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나의 포인트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208584" y="77572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나의 포인트</a:t>
            </a:r>
            <a:endParaRPr lang="ko-KR" altLang="en-US" sz="900" dirty="0"/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3152800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6177136" y="31409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KJ-I-4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200472" y="1916832"/>
            <a:ext cx="1224136" cy="244976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 선택하는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선택항목을 장바구니에서 삭제하기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 구매 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9579" y="1629380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구매 통계</a:t>
            </a:r>
            <a:endParaRPr lang="ko-KR" altLang="en-US" sz="8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1525713" y="5661248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030365" y="1629380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구매한 상품들에 대한 통계입니다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776486" y="608076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186" name="직선 연결선 185"/>
          <p:cNvCxnSpPr/>
          <p:nvPr/>
        </p:nvCxnSpPr>
        <p:spPr>
          <a:xfrm>
            <a:off x="1817496" y="6350408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30832" y="607564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751148" y="605878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524383" y="607282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134587" y="6471974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2949131" y="5733256"/>
            <a:ext cx="3601380" cy="209211"/>
            <a:chOff x="2791780" y="6237312"/>
            <a:chExt cx="3601380" cy="209211"/>
          </a:xfrm>
        </p:grpSpPr>
        <p:sp>
          <p:nvSpPr>
            <p:cNvPr id="235" name="직사각형 23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1640632" y="2348880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8704" y="2348880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3120" y="511838"/>
            <a:ext cx="2055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내 구매 통계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208584" y="775721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구매 통계</a:t>
            </a:r>
            <a:endParaRPr lang="ko-KR" altLang="en-US" sz="900" dirty="0"/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3152800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KJ-I-5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00472" y="2183348"/>
            <a:ext cx="1224136" cy="23754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1568625" y="2780924"/>
          <a:ext cx="6192688" cy="2808318"/>
        </p:xfrm>
        <a:graphic>
          <a:graphicData uri="http://schemas.openxmlformats.org/drawingml/2006/table">
            <a:tbl>
              <a:tblPr/>
              <a:tblGrid>
                <a:gridCol w="305812"/>
                <a:gridCol w="382265"/>
                <a:gridCol w="688076"/>
                <a:gridCol w="1376153"/>
                <a:gridCol w="535171"/>
                <a:gridCol w="611624"/>
                <a:gridCol w="458718"/>
                <a:gridCol w="382265"/>
                <a:gridCol w="458718"/>
                <a:gridCol w="691196"/>
                <a:gridCol w="302690"/>
              </a:tblGrid>
              <a:tr h="38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순위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횟수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최근구매일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공급가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5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3281142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3626251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3971360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712640" y="2060848"/>
            <a:ext cx="12241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구매 상품 </a:t>
            </a:r>
            <a:r>
              <a:rPr lang="ko-KR" altLang="en-US" sz="800" dirty="0" err="1" smtClean="0"/>
              <a:t>가지수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728864" y="2060848"/>
            <a:ext cx="12241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 구매 상품 수량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pic>
        <p:nvPicPr>
          <p:cNvPr id="4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431646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466157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535179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5006687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921520" y="205692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55</a:t>
            </a:r>
            <a:endParaRPr lang="ko-KR" altLang="en-US" sz="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78432" y="2056926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5400</a:t>
            </a:r>
            <a:endParaRPr lang="ko-KR" altLang="en-US" sz="800" b="1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529274" y="263691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889341" y="2276872"/>
            <a:ext cx="5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08984" y="2276872"/>
            <a:ext cx="5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28864" y="342900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728864" y="3295742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28864" y="3173242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28864" y="4127308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28864" y="3994050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28864" y="3871550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28864" y="469235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28864" y="456985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28864" y="537321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상품 정렬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상품의 금액 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구매하기로 이동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8624" y="1975577"/>
          <a:ext cx="6183667" cy="195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665567"/>
                <a:gridCol w="792088"/>
                <a:gridCol w="720080"/>
                <a:gridCol w="898377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직선 연결선 46"/>
          <p:cNvCxnSpPr/>
          <p:nvPr/>
        </p:nvCxnSpPr>
        <p:spPr>
          <a:xfrm>
            <a:off x="1712640" y="4423848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8872" y="414908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759188" y="413222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532423" y="414626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67481" y="4581128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2640" y="414908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568624" y="1867844"/>
            <a:ext cx="6192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673080" y="2312756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73080" y="2660509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73080" y="3008262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3080" y="3356015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73080" y="3703768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2213902"/>
            <a:ext cx="288032" cy="288032"/>
          </a:xfrm>
          <a:prstGeom prst="rect">
            <a:avLst/>
          </a:prstGeom>
          <a:noFill/>
        </p:spPr>
      </p:pic>
      <p:pic>
        <p:nvPicPr>
          <p:cNvPr id="6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2562791"/>
            <a:ext cx="288032" cy="288032"/>
          </a:xfrm>
          <a:prstGeom prst="rect">
            <a:avLst/>
          </a:prstGeom>
          <a:noFill/>
        </p:spPr>
      </p:pic>
      <p:pic>
        <p:nvPicPr>
          <p:cNvPr id="6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2911680"/>
            <a:ext cx="288032" cy="288032"/>
          </a:xfrm>
          <a:prstGeom prst="rect">
            <a:avLst/>
          </a:prstGeom>
          <a:noFill/>
        </p:spPr>
      </p:pic>
      <p:pic>
        <p:nvPicPr>
          <p:cNvPr id="6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3260569"/>
            <a:ext cx="288032" cy="288032"/>
          </a:xfrm>
          <a:prstGeom prst="rect">
            <a:avLst/>
          </a:prstGeom>
          <a:noFill/>
        </p:spPr>
      </p:pic>
      <p:pic>
        <p:nvPicPr>
          <p:cNvPr id="6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3609458"/>
            <a:ext cx="288032" cy="288032"/>
          </a:xfrm>
          <a:prstGeom prst="rect">
            <a:avLst/>
          </a:prstGeom>
          <a:noFill/>
        </p:spPr>
      </p:pic>
      <p:sp>
        <p:nvSpPr>
          <p:cNvPr id="75" name="모서리가 둥근 직사각형 74"/>
          <p:cNvSpPr/>
          <p:nvPr/>
        </p:nvSpPr>
        <p:spPr>
          <a:xfrm>
            <a:off x="6105128" y="2315427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05128" y="2660253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05128" y="300507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05128" y="334990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05128" y="369473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내 구매통계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208584" y="77572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장바구니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선택된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6681192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4088904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 선택하는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선택항목을 장바구니에서 삭제하기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910" y="1629380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장바구니</a:t>
            </a:r>
            <a:endParaRPr lang="ko-KR" altLang="en-US" sz="8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1525713" y="5661248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030365" y="1629380"/>
            <a:ext cx="202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장바구니에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494"/>
              </p:ext>
            </p:extLst>
          </p:nvPr>
        </p:nvGraphicFramePr>
        <p:xfrm>
          <a:off x="1586112" y="2495465"/>
          <a:ext cx="6175201" cy="289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90"/>
                <a:gridCol w="463866"/>
                <a:gridCol w="1778155"/>
                <a:gridCol w="618489"/>
                <a:gridCol w="695800"/>
                <a:gridCol w="773111"/>
                <a:gridCol w="618489"/>
                <a:gridCol w="782201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1.500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모노메디칼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2841785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175743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509701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5673080" y="278092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776486" y="608076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5673080" y="312039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673080" y="3459860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673080" y="3799326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673080" y="413879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1817496" y="6350408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30832" y="607564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751148" y="605878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524383" y="607282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134587" y="6471974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1568624" y="2362033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84365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177617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511575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845533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43" y="5179494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직사각형 212"/>
          <p:cNvSpPr/>
          <p:nvPr/>
        </p:nvSpPr>
        <p:spPr>
          <a:xfrm>
            <a:off x="5673080" y="447825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5673080" y="481772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5673080" y="515719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33"/>
          <p:cNvGrpSpPr/>
          <p:nvPr/>
        </p:nvGrpSpPr>
        <p:grpSpPr>
          <a:xfrm>
            <a:off x="2949131" y="5733256"/>
            <a:ext cx="3601380" cy="209211"/>
            <a:chOff x="2791780" y="6237312"/>
            <a:chExt cx="3601380" cy="209211"/>
          </a:xfrm>
        </p:grpSpPr>
        <p:sp>
          <p:nvSpPr>
            <p:cNvPr id="235" name="직사각형 23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2736324"/>
            <a:ext cx="288032" cy="288032"/>
          </a:xfrm>
          <a:prstGeom prst="rect">
            <a:avLst/>
          </a:prstGeom>
          <a:noFill/>
        </p:spPr>
      </p:pic>
      <p:pic>
        <p:nvPicPr>
          <p:cNvPr id="8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070553"/>
            <a:ext cx="288032" cy="288032"/>
          </a:xfrm>
          <a:prstGeom prst="rect">
            <a:avLst/>
          </a:prstGeom>
          <a:noFill/>
        </p:spPr>
      </p:pic>
      <p:pic>
        <p:nvPicPr>
          <p:cNvPr id="8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404782"/>
            <a:ext cx="288032" cy="288032"/>
          </a:xfrm>
          <a:prstGeom prst="rect">
            <a:avLst/>
          </a:prstGeom>
          <a:noFill/>
        </p:spPr>
      </p:pic>
      <p:pic>
        <p:nvPicPr>
          <p:cNvPr id="8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739011"/>
            <a:ext cx="288032" cy="288032"/>
          </a:xfrm>
          <a:prstGeom prst="rect">
            <a:avLst/>
          </a:prstGeom>
          <a:noFill/>
        </p:spPr>
      </p:pic>
      <p:pic>
        <p:nvPicPr>
          <p:cNvPr id="8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4073240"/>
            <a:ext cx="288032" cy="288032"/>
          </a:xfrm>
          <a:prstGeom prst="rect">
            <a:avLst/>
          </a:prstGeom>
          <a:noFill/>
        </p:spPr>
      </p:pic>
      <p:pic>
        <p:nvPicPr>
          <p:cNvPr id="90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4407469"/>
            <a:ext cx="288032" cy="288032"/>
          </a:xfrm>
          <a:prstGeom prst="rect">
            <a:avLst/>
          </a:prstGeom>
          <a:noFill/>
        </p:spPr>
      </p:pic>
      <p:pic>
        <p:nvPicPr>
          <p:cNvPr id="9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4741698"/>
            <a:ext cx="288032" cy="288032"/>
          </a:xfrm>
          <a:prstGeom prst="rect">
            <a:avLst/>
          </a:prstGeom>
          <a:noFill/>
        </p:spPr>
      </p:pic>
      <p:pic>
        <p:nvPicPr>
          <p:cNvPr id="9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5075927"/>
            <a:ext cx="288032" cy="288032"/>
          </a:xfrm>
          <a:prstGeom prst="rect">
            <a:avLst/>
          </a:prstGeom>
          <a:noFill/>
        </p:spPr>
      </p:pic>
      <p:sp>
        <p:nvSpPr>
          <p:cNvPr id="95" name="모서리가 둥근 직사각형 94"/>
          <p:cNvSpPr/>
          <p:nvPr/>
        </p:nvSpPr>
        <p:spPr>
          <a:xfrm>
            <a:off x="1640632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107634" y="279061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107634" y="313544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107634" y="348027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107634" y="382509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07634" y="4169921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107634" y="447723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107634" y="482205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107634" y="5166882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장바구니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208584" y="775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장바구니</a:t>
            </a:r>
            <a:endParaRPr lang="ko-KR" altLang="en-US" sz="900" dirty="0"/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3152800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1568624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KJ-I-6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00472" y="2420888"/>
            <a:ext cx="1224136" cy="23754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50997" y="6676369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84848" y="296096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584848" y="2827702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84848" y="2705202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84848" y="465313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4848" y="451987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4848" y="439737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4848" y="522920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584848" y="3789040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84848" y="5085184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584848" y="3501008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상품 정렬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상품의 금액 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구매하기로 이동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8624" y="1975577"/>
          <a:ext cx="6183667" cy="195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665567"/>
                <a:gridCol w="792088"/>
                <a:gridCol w="720080"/>
                <a:gridCol w="898377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직선 연결선 46"/>
          <p:cNvCxnSpPr/>
          <p:nvPr/>
        </p:nvCxnSpPr>
        <p:spPr>
          <a:xfrm>
            <a:off x="1712640" y="4423848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8872" y="414908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759188" y="413222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532423" y="414626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67481" y="4581128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2640" y="414908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568624" y="1867844"/>
            <a:ext cx="6192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673080" y="2312756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73080" y="2660509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73080" y="3008262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3080" y="3356015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73080" y="3703768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2213902"/>
            <a:ext cx="288032" cy="288032"/>
          </a:xfrm>
          <a:prstGeom prst="rect">
            <a:avLst/>
          </a:prstGeom>
          <a:noFill/>
        </p:spPr>
      </p:pic>
      <p:pic>
        <p:nvPicPr>
          <p:cNvPr id="6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2562791"/>
            <a:ext cx="288032" cy="288032"/>
          </a:xfrm>
          <a:prstGeom prst="rect">
            <a:avLst/>
          </a:prstGeom>
          <a:noFill/>
        </p:spPr>
      </p:pic>
      <p:pic>
        <p:nvPicPr>
          <p:cNvPr id="6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2911680"/>
            <a:ext cx="288032" cy="288032"/>
          </a:xfrm>
          <a:prstGeom prst="rect">
            <a:avLst/>
          </a:prstGeom>
          <a:noFill/>
        </p:spPr>
      </p:pic>
      <p:pic>
        <p:nvPicPr>
          <p:cNvPr id="6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3260569"/>
            <a:ext cx="288032" cy="288032"/>
          </a:xfrm>
          <a:prstGeom prst="rect">
            <a:avLst/>
          </a:prstGeom>
          <a:noFill/>
        </p:spPr>
      </p:pic>
      <p:pic>
        <p:nvPicPr>
          <p:cNvPr id="6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378" y="3609458"/>
            <a:ext cx="288032" cy="288032"/>
          </a:xfrm>
          <a:prstGeom prst="rect">
            <a:avLst/>
          </a:prstGeom>
          <a:noFill/>
        </p:spPr>
      </p:pic>
      <p:sp>
        <p:nvSpPr>
          <p:cNvPr id="75" name="모서리가 둥근 직사각형 74"/>
          <p:cNvSpPr/>
          <p:nvPr/>
        </p:nvSpPr>
        <p:spPr>
          <a:xfrm>
            <a:off x="6105128" y="2315427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05128" y="2660253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05128" y="300507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05128" y="334990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05128" y="369473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장바구니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208584" y="77572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장바구니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선택된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6681192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4088904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구매리스트 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상세내역 펼침 아이콘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상품명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</a:rPr>
              <a:t> 구매 상세정보 노출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33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참조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거래명세서 출력하기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30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참조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택배사</a:t>
            </a:r>
            <a:r>
              <a:rPr lang="ko-KR" altLang="en-US" sz="900" dirty="0" smtClean="0">
                <a:solidFill>
                  <a:schemeClr val="tx1"/>
                </a:solidFill>
              </a:rPr>
              <a:t> 홈페이지 배송조회 페이지로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새창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전체 선택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구매하기위한</a:t>
            </a:r>
            <a:r>
              <a:rPr lang="ko-KR" altLang="en-US" sz="900" dirty="0" smtClean="0">
                <a:solidFill>
                  <a:schemeClr val="tx1"/>
                </a:solidFill>
              </a:rPr>
              <a:t>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발송전일 경우 노출되는 항목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주문취소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</a:rPr>
              <a:t>버튼 클릭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취소요청중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바뀌고 상단에 취소리스트 노출 되며 해당 영역에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체크항목 반품신청하기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en-US" altLang="ko-KR" sz="900" dirty="0" smtClean="0">
                <a:solidFill>
                  <a:schemeClr val="tx1"/>
                </a:solidFill>
              </a:rPr>
              <a:t>17</a:t>
            </a:r>
            <a:r>
              <a:rPr lang="ko-KR" altLang="en-US" sz="900" dirty="0" smtClean="0">
                <a:solidFill>
                  <a:schemeClr val="tx1"/>
                </a:solidFill>
              </a:rPr>
              <a:t>번 슬라이드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 : KJ-I-7-1)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항목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반품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이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건이라도 있으면 해당 버튼 활성화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구매리스</a:t>
            </a:r>
            <a:r>
              <a:rPr lang="ko-KR" altLang="en-US" sz="1000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구매리스트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64" y="1556792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상품리스트입니다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" name="그룹 19"/>
          <p:cNvGrpSpPr/>
          <p:nvPr/>
        </p:nvGrpSpPr>
        <p:grpSpPr>
          <a:xfrm>
            <a:off x="3080792" y="6388141"/>
            <a:ext cx="3601380" cy="209211"/>
            <a:chOff x="2791780" y="6237312"/>
            <a:chExt cx="3601380" cy="209211"/>
          </a:xfrm>
        </p:grpSpPr>
        <p:sp>
          <p:nvSpPr>
            <p:cNvPr id="21" name="직사각형 20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KJ-I-7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00472" y="263691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568624" y="2420888"/>
          <a:ext cx="6239786" cy="350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936104"/>
                <a:gridCol w="1440160"/>
                <a:gridCol w="504056"/>
                <a:gridCol w="648072"/>
                <a:gridCol w="432048"/>
                <a:gridCol w="720080"/>
                <a:gridCol w="1271234"/>
              </a:tblGrid>
              <a:tr h="179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r>
                        <a:rPr lang="en-US" altLang="ko-KR" sz="800" dirty="0" smtClean="0"/>
                        <a:t>/(</a:t>
                      </a:r>
                      <a:r>
                        <a:rPr lang="ko-KR" altLang="en-US" sz="800" dirty="0" smtClean="0"/>
                        <a:t>주문번호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거래명세서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887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45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 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en-US" altLang="ko-KR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38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    발송전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    취소 </a:t>
                      </a:r>
                      <a:r>
                        <a:rPr lang="ko-KR" altLang="en-US" sz="800" b="0" dirty="0" err="1" smtClean="0"/>
                        <a:t>요청중</a:t>
                      </a:r>
                      <a:r>
                        <a:rPr lang="en-US" altLang="ko-KR" sz="800" b="0" dirty="0" smtClean="0"/>
                        <a:t>…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무통장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외상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/>
                        <a:t>▶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외상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568624" y="2852936"/>
          <a:ext cx="6239786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2"/>
                <a:gridCol w="1872206"/>
                <a:gridCol w="432048"/>
                <a:gridCol w="648072"/>
                <a:gridCol w="648072"/>
                <a:gridCol w="792088"/>
                <a:gridCol w="720080"/>
                <a:gridCol w="767178"/>
              </a:tblGrid>
              <a:tr h="24954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5925168" y="264110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08820" y="3180884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08820" y="3634138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608820" y="3408338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040868" y="318163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040868" y="339765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040868" y="361367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9" y="310824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9" y="3618607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타원 103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>
          <a:xfrm>
            <a:off x="1560876" y="3068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5817096" y="250378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6681192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640632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1496616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8" y="287470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>
            <a:spLocks noChangeAspect="1"/>
          </p:cNvSpPr>
          <p:nvPr/>
        </p:nvSpPr>
        <p:spPr>
          <a:xfrm>
            <a:off x="2864768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496616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60912" y="2060848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선택상품 반품요청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24808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외상결제만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899990" y="393305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899990" y="4187117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99990" y="4441178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899990" y="4695239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899990" y="4949300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899990" y="5203361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899990" y="5457422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99990" y="5711484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85248" y="393305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주문취소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249144" y="2060848"/>
            <a:ext cx="72008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반품리스트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41232" y="2060848"/>
            <a:ext cx="72008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취소리스트</a:t>
            </a:r>
          </a:p>
        </p:txBody>
      </p:sp>
      <p:sp>
        <p:nvSpPr>
          <p:cNvPr id="80" name="타원 79"/>
          <p:cNvSpPr>
            <a:spLocks noChangeAspect="1"/>
          </p:cNvSpPr>
          <p:nvPr/>
        </p:nvSpPr>
        <p:spPr>
          <a:xfrm>
            <a:off x="4160928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6897216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>
          <a:xfrm>
            <a:off x="6969224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smtClean="0">
                <a:solidFill>
                  <a:schemeClr val="tx1"/>
                </a:solidFill>
              </a:rPr>
              <a:t>구매리스트에서 선택한 상품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6366" y="305210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47376" y="3284404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0712" y="306896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81028" y="305210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48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454263" y="306614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140,000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89321" y="3412149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640632" y="1988841"/>
          <a:ext cx="6183667" cy="91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665567"/>
                <a:gridCol w="792088"/>
                <a:gridCol w="720080"/>
                <a:gridCol w="854713"/>
                <a:gridCol w="657455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68624" y="1881108"/>
            <a:ext cx="62646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45088" y="2326020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088" y="2673773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41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386" y="2227166"/>
            <a:ext cx="288032" cy="288032"/>
          </a:xfrm>
          <a:prstGeom prst="rect">
            <a:avLst/>
          </a:prstGeom>
          <a:noFill/>
        </p:spPr>
      </p:pic>
      <p:pic>
        <p:nvPicPr>
          <p:cNvPr id="4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386" y="2576055"/>
            <a:ext cx="288032" cy="288032"/>
          </a:xfrm>
          <a:prstGeom prst="rect">
            <a:avLst/>
          </a:prstGeom>
          <a:noFill/>
        </p:spPr>
      </p:pic>
      <p:sp>
        <p:nvSpPr>
          <p:cNvPr id="47" name="모서리가 둥근 직사각형 46"/>
          <p:cNvSpPr/>
          <p:nvPr/>
        </p:nvSpPr>
        <p:spPr>
          <a:xfrm>
            <a:off x="6177136" y="232657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77136" y="2675467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8584" y="77572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구매리스트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선택된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상품</a:t>
            </a: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632520" y="1723305"/>
            <a:ext cx="7056784" cy="2713807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Rectangle 61"/>
          <p:cNvSpPr>
            <a:spLocks noChangeArrowheads="1"/>
          </p:cNvSpPr>
          <p:nvPr/>
        </p:nvSpPr>
        <p:spPr bwMode="auto">
          <a:xfrm>
            <a:off x="632520" y="1484784"/>
            <a:ext cx="7056784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6" name="Group 177"/>
          <p:cNvGrpSpPr>
            <a:grpSpLocks/>
          </p:cNvGrpSpPr>
          <p:nvPr/>
        </p:nvGrpSpPr>
        <p:grpSpPr bwMode="auto">
          <a:xfrm>
            <a:off x="7448227" y="1520476"/>
            <a:ext cx="199443" cy="180332"/>
            <a:chOff x="204" y="1335"/>
            <a:chExt cx="777" cy="573"/>
          </a:xfrm>
        </p:grpSpPr>
        <p:sp>
          <p:nvSpPr>
            <p:cNvPr id="79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80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직선 연결선 102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반품 요청한 리스트 팝업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098" y="150236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반품요청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반품요청 팝업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KJ-I-7-1</a:t>
            </a:r>
            <a:endParaRPr lang="ko-KR" altLang="en-US" sz="9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920552" y="2132856"/>
          <a:ext cx="6624737" cy="1675312"/>
        </p:xfrm>
        <a:graphic>
          <a:graphicData uri="http://schemas.openxmlformats.org/drawingml/2006/table">
            <a:tbl>
              <a:tblPr/>
              <a:tblGrid>
                <a:gridCol w="1037609"/>
                <a:gridCol w="718345"/>
                <a:gridCol w="319267"/>
                <a:gridCol w="558710"/>
                <a:gridCol w="319264"/>
                <a:gridCol w="558713"/>
                <a:gridCol w="718345"/>
                <a:gridCol w="638529"/>
                <a:gridCol w="558713"/>
                <a:gridCol w="558713"/>
                <a:gridCol w="638529"/>
              </a:tblGrid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상품금액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920552" y="184482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* </a:t>
            </a:r>
            <a:r>
              <a:rPr lang="ko-KR" altLang="en-US" sz="800" b="1" dirty="0" smtClean="0">
                <a:latin typeface="+mj-ea"/>
                <a:ea typeface="+mj-ea"/>
              </a:rPr>
              <a:t>선택한 상품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2920" y="400506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반품요청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152800" y="400506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>
            <a:spLocks noChangeAspect="1"/>
          </p:cNvSpPr>
          <p:nvPr/>
        </p:nvSpPr>
        <p:spPr>
          <a:xfrm>
            <a:off x="920552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구매리스</a:t>
            </a:r>
            <a:r>
              <a:rPr lang="ko-KR" altLang="en-US" sz="1000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구매리스트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64" y="1556792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상품리스트입니다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반품리스트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KJ-I-7-2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00472" y="263691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249144" y="206084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반품리스트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41232" y="2060848"/>
            <a:ext cx="72008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취소리스트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53104"/>
              </p:ext>
            </p:extLst>
          </p:nvPr>
        </p:nvGraphicFramePr>
        <p:xfrm>
          <a:off x="1568624" y="2348880"/>
          <a:ext cx="6264696" cy="1431472"/>
        </p:xfrm>
        <a:graphic>
          <a:graphicData uri="http://schemas.openxmlformats.org/drawingml/2006/table">
            <a:tbl>
              <a:tblPr/>
              <a:tblGrid>
                <a:gridCol w="576064"/>
                <a:gridCol w="864096"/>
                <a:gridCol w="576064"/>
                <a:gridCol w="288032"/>
                <a:gridCol w="432048"/>
                <a:gridCol w="288032"/>
                <a:gridCol w="432048"/>
                <a:gridCol w="432048"/>
                <a:gridCol w="432048"/>
                <a:gridCol w="576064"/>
                <a:gridCol w="504056"/>
                <a:gridCol w="432048"/>
                <a:gridCol w="432048"/>
              </a:tblGrid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반품요청일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2015-10-31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요청중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2015-10-31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2015-10-31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반품불가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2015-10-31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상품준비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2015-10-31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2015-08-01 16:16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50%, 1+1,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가나메디칼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처리완료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568624" y="206084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j-ea"/>
                <a:ea typeface="+mj-ea"/>
              </a:rPr>
              <a:t>* </a:t>
            </a:r>
            <a:r>
              <a:rPr lang="ko-KR" altLang="en-US" sz="800" b="1" dirty="0" smtClean="0">
                <a:latin typeface="+mj-ea"/>
                <a:ea typeface="+mj-ea"/>
              </a:rPr>
              <a:t>반품리스트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1568624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632520" y="1723305"/>
            <a:ext cx="7056784" cy="3289871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Rectangle 61"/>
          <p:cNvSpPr>
            <a:spLocks noChangeArrowheads="1"/>
          </p:cNvSpPr>
          <p:nvPr/>
        </p:nvSpPr>
        <p:spPr bwMode="auto">
          <a:xfrm>
            <a:off x="632520" y="1484784"/>
            <a:ext cx="7056784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Group 177"/>
          <p:cNvGrpSpPr>
            <a:grpSpLocks/>
          </p:cNvGrpSpPr>
          <p:nvPr/>
        </p:nvGrpSpPr>
        <p:grpSpPr bwMode="auto">
          <a:xfrm>
            <a:off x="7448227" y="1520476"/>
            <a:ext cx="199443" cy="180332"/>
            <a:chOff x="204" y="1335"/>
            <a:chExt cx="777" cy="573"/>
          </a:xfrm>
        </p:grpSpPr>
        <p:sp>
          <p:nvSpPr>
            <p:cNvPr id="79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80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직선 연결선 102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취소 요청 팝업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098" y="150236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취소요청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취소요청 팝업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KJ-I-7-3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920552" y="184482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* </a:t>
            </a:r>
            <a:r>
              <a:rPr lang="ko-KR" altLang="en-US" sz="800" b="1" dirty="0" smtClean="0">
                <a:latin typeface="+mj-ea"/>
                <a:ea typeface="+mj-ea"/>
              </a:rPr>
              <a:t>선택한 상품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160912" y="4509120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080792" y="4509120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20552" y="2204864"/>
          <a:ext cx="6274011" cy="42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1860410"/>
                <a:gridCol w="1909727"/>
                <a:gridCol w="656469"/>
                <a:gridCol w="775826"/>
                <a:gridCol w="783547"/>
              </a:tblGrid>
              <a:tr h="1790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r>
                        <a:rPr lang="en-US" altLang="ko-KR" sz="800" dirty="0" smtClean="0"/>
                        <a:t>/(</a:t>
                      </a:r>
                      <a:r>
                        <a:rPr lang="ko-KR" altLang="en-US" sz="800" dirty="0" smtClean="0"/>
                        <a:t>주문번호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/(2015080100056)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200,000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20552" y="2636912"/>
          <a:ext cx="6264697" cy="125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088232"/>
                <a:gridCol w="720080"/>
                <a:gridCol w="504056"/>
                <a:gridCol w="576064"/>
                <a:gridCol w="504056"/>
                <a:gridCol w="648072"/>
                <a:gridCol w="792089"/>
              </a:tblGrid>
              <a:tr h="24954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>
          <a:xfrm>
            <a:off x="920552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6696" y="40050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0792" y="40050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0552" y="4005064"/>
            <a:ext cx="115212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취소 요청 사항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92560" y="5589240"/>
          <a:ext cx="3456382" cy="902140"/>
        </p:xfrm>
        <a:graphic>
          <a:graphicData uri="http://schemas.openxmlformats.org/drawingml/2006/table">
            <a:tbl>
              <a:tblPr/>
              <a:tblGrid>
                <a:gridCol w="1152127"/>
                <a:gridCol w="1152128"/>
                <a:gridCol w="1152127"/>
              </a:tblGrid>
              <a:tr h="225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결제방법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카드일경우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승인취소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포인트전환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무통장일경우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계좌입금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포인트전환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외상구매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거래취소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거래취소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76536" y="5301208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결제 방법에 </a:t>
            </a:r>
            <a:r>
              <a:rPr lang="ko-KR" altLang="en-US" sz="800" b="1" smtClean="0">
                <a:latin typeface="+mj-ea"/>
                <a:ea typeface="+mj-ea"/>
              </a:rPr>
              <a:t>따른 취소 요청 선택 목록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2661"/>
              </p:ext>
            </p:extLst>
          </p:nvPr>
        </p:nvGraphicFramePr>
        <p:xfrm>
          <a:off x="488504" y="1412776"/>
          <a:ext cx="8928990" cy="486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거래명세서 영역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쪽지보내기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첨부파일 개선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배송조회추가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배송지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등록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2015-9-14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 기본 정보 수정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2015-9-21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배송아이디 발행 시스템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관심상품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질문하기 작성자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외상구매 기능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32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구매 상세내역 팝업 추가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(33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그룹신청하기추가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smtClean="0"/>
                        <a:t>KJ-I-1), </a:t>
                      </a:r>
                      <a:r>
                        <a:rPr lang="ko-KR" altLang="en-US" sz="900" dirty="0" smtClean="0"/>
                        <a:t>그룹신청 팝업추가</a:t>
                      </a:r>
                      <a:r>
                        <a:rPr lang="en-US" altLang="ko-KR" sz="900" dirty="0" smtClean="0"/>
                        <a:t>(KJ-I-21)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2016-02-21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취소 리스트 내역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구매리스</a:t>
            </a:r>
            <a:r>
              <a:rPr lang="ko-KR" altLang="en-US" sz="1000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구매리스트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64" y="1556792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상품리스트입니다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취소리스트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KJ-I-7-4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00472" y="263691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249144" y="2060848"/>
            <a:ext cx="72008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반품리스트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41232" y="206084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취소리스트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713" y="207935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* </a:t>
            </a:r>
            <a:r>
              <a:rPr lang="ko-KR" altLang="en-US" sz="800" b="1" dirty="0" smtClean="0">
                <a:latin typeface="+mj-ea"/>
                <a:ea typeface="+mj-ea"/>
              </a:rPr>
              <a:t>취소리스트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88997"/>
              </p:ext>
            </p:extLst>
          </p:nvPr>
        </p:nvGraphicFramePr>
        <p:xfrm>
          <a:off x="1559713" y="2367390"/>
          <a:ext cx="6239786" cy="120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648072"/>
                <a:gridCol w="1224136"/>
                <a:gridCol w="1440160"/>
                <a:gridCol w="288032"/>
                <a:gridCol w="504056"/>
                <a:gridCol w="432048"/>
                <a:gridCol w="576064"/>
                <a:gridCol w="767178"/>
              </a:tblGrid>
              <a:tr h="179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r>
                        <a:rPr lang="en-US" altLang="ko-KR" sz="800" dirty="0" smtClean="0"/>
                        <a:t>/(</a:t>
                      </a:r>
                      <a:r>
                        <a:rPr lang="ko-KR" altLang="en-US" sz="800" dirty="0" smtClean="0"/>
                        <a:t>주문번호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환불방법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2015-10-31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무통장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포인트전환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    취소 </a:t>
                      </a:r>
                      <a:r>
                        <a:rPr lang="ko-KR" altLang="en-US" sz="800" b="0" dirty="0" err="1" smtClean="0"/>
                        <a:t>요청중</a:t>
                      </a:r>
                      <a:r>
                        <a:rPr lang="en-US" altLang="ko-KR" sz="800" b="0" dirty="0" smtClean="0"/>
                        <a:t>…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/>
                        <a:t>2015-10-31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무통장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환불입금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    취소 </a:t>
                      </a:r>
                      <a:r>
                        <a:rPr lang="ko-KR" altLang="en-US" sz="800" b="0" dirty="0" err="1" smtClean="0"/>
                        <a:t>요청중</a:t>
                      </a:r>
                      <a:r>
                        <a:rPr lang="en-US" altLang="ko-KR" sz="800" b="0" dirty="0" smtClean="0"/>
                        <a:t>…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/>
                        <a:t>2015-10-31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카드취소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    취소 </a:t>
                      </a:r>
                      <a:r>
                        <a:rPr lang="ko-KR" altLang="en-US" sz="800" b="0" dirty="0" err="1" smtClean="0"/>
                        <a:t>요청중</a:t>
                      </a:r>
                      <a:r>
                        <a:rPr lang="en-US" altLang="ko-KR" sz="800" b="0" dirty="0" smtClean="0"/>
                        <a:t>…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2015-10-31</a:t>
                      </a: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/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(2015080100056)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카드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포인트전환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    취소완료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>
          <a:xfrm>
            <a:off x="1559713" y="229538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494"/>
              </p:ext>
            </p:extLst>
          </p:nvPr>
        </p:nvGraphicFramePr>
        <p:xfrm>
          <a:off x="1568624" y="3212976"/>
          <a:ext cx="6192687" cy="289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51"/>
                <a:gridCol w="465180"/>
                <a:gridCol w="1783190"/>
                <a:gridCol w="620240"/>
                <a:gridCol w="697770"/>
                <a:gridCol w="775300"/>
                <a:gridCol w="620240"/>
                <a:gridCol w="784416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1.500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모노메디칼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3559296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3893254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4227212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직사각형 172"/>
          <p:cNvSpPr/>
          <p:nvPr/>
        </p:nvSpPr>
        <p:spPr>
          <a:xfrm>
            <a:off x="5673080" y="350100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673080" y="384047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673080" y="4179940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673080" y="4519406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673080" y="485887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1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4561170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489512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5229086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5563044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5" y="5897005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직사각형 186"/>
          <p:cNvSpPr/>
          <p:nvPr/>
        </p:nvSpPr>
        <p:spPr>
          <a:xfrm>
            <a:off x="5673080" y="519833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673080" y="553780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673080" y="587727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20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3453835"/>
            <a:ext cx="288032" cy="288032"/>
          </a:xfrm>
          <a:prstGeom prst="rect">
            <a:avLst/>
          </a:prstGeom>
          <a:noFill/>
        </p:spPr>
      </p:pic>
      <p:pic>
        <p:nvPicPr>
          <p:cNvPr id="20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3788064"/>
            <a:ext cx="288032" cy="288032"/>
          </a:xfrm>
          <a:prstGeom prst="rect">
            <a:avLst/>
          </a:prstGeom>
          <a:noFill/>
        </p:spPr>
      </p:pic>
      <p:pic>
        <p:nvPicPr>
          <p:cNvPr id="20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4122293"/>
            <a:ext cx="288032" cy="288032"/>
          </a:xfrm>
          <a:prstGeom prst="rect">
            <a:avLst/>
          </a:prstGeom>
          <a:noFill/>
        </p:spPr>
      </p:pic>
      <p:pic>
        <p:nvPicPr>
          <p:cNvPr id="20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4456522"/>
            <a:ext cx="288032" cy="288032"/>
          </a:xfrm>
          <a:prstGeom prst="rect">
            <a:avLst/>
          </a:prstGeom>
          <a:noFill/>
        </p:spPr>
      </p:pic>
      <p:pic>
        <p:nvPicPr>
          <p:cNvPr id="20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4790751"/>
            <a:ext cx="288032" cy="288032"/>
          </a:xfrm>
          <a:prstGeom prst="rect">
            <a:avLst/>
          </a:prstGeom>
          <a:noFill/>
        </p:spPr>
      </p:pic>
      <p:pic>
        <p:nvPicPr>
          <p:cNvPr id="210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5124980"/>
            <a:ext cx="288032" cy="288032"/>
          </a:xfrm>
          <a:prstGeom prst="rect">
            <a:avLst/>
          </a:prstGeom>
          <a:noFill/>
        </p:spPr>
      </p:pic>
      <p:pic>
        <p:nvPicPr>
          <p:cNvPr id="211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5459209"/>
            <a:ext cx="288032" cy="288032"/>
          </a:xfrm>
          <a:prstGeom prst="rect">
            <a:avLst/>
          </a:prstGeom>
          <a:noFill/>
        </p:spPr>
      </p:pic>
      <p:pic>
        <p:nvPicPr>
          <p:cNvPr id="21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5793438"/>
            <a:ext cx="288032" cy="288032"/>
          </a:xfrm>
          <a:prstGeom prst="rect">
            <a:avLst/>
          </a:prstGeom>
          <a:noFill/>
        </p:spPr>
      </p:pic>
      <p:sp>
        <p:nvSpPr>
          <p:cNvPr id="213" name="모서리가 둥근 직사각형 212"/>
          <p:cNvSpPr/>
          <p:nvPr/>
        </p:nvSpPr>
        <p:spPr>
          <a:xfrm>
            <a:off x="6107634" y="351069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6107634" y="385552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6107634" y="420035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6107634" y="454517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6107634" y="4890001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107634" y="519731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6107634" y="554213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107634" y="5886962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폴더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설정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⑤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 창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폴더 추가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폴더내의 상품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설정 팝업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폴더명</a:t>
            </a:r>
            <a:r>
              <a:rPr lang="ko-KR" altLang="en-US" sz="900" dirty="0" smtClean="0">
                <a:solidFill>
                  <a:schemeClr val="tx1"/>
                </a:solidFill>
              </a:rPr>
              <a:t> 수정가능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폴더 삭제 가능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삭제 시 </a:t>
            </a:r>
            <a:r>
              <a:rPr lang="ko-KR" altLang="en-US" sz="900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폴더 삭제 시 알림 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관심상품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910" y="1629380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관심상품</a:t>
            </a:r>
            <a:endParaRPr lang="ko-KR" altLang="en-US" sz="800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493659" y="3090631"/>
            <a:ext cx="63896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012934" y="1629380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관심상품으로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1496616" y="623731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2920034" y="6309320"/>
            <a:ext cx="3601380" cy="209211"/>
            <a:chOff x="2791780" y="6237312"/>
            <a:chExt cx="3601380" cy="209211"/>
          </a:xfrm>
        </p:grpSpPr>
        <p:sp>
          <p:nvSpPr>
            <p:cNvPr id="95" name="직사각형 9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각 삼각형 124"/>
          <p:cNvSpPr/>
          <p:nvPr/>
        </p:nvSpPr>
        <p:spPr>
          <a:xfrm rot="18900000">
            <a:off x="2028369" y="2200601"/>
            <a:ext cx="133911" cy="13391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545235" y="2066389"/>
            <a:ext cx="6224544" cy="202700"/>
            <a:chOff x="1545235" y="2066389"/>
            <a:chExt cx="4681373" cy="202700"/>
          </a:xfrm>
        </p:grpSpPr>
        <p:sp>
          <p:nvSpPr>
            <p:cNvPr id="127" name="직사각형 126"/>
            <p:cNvSpPr/>
            <p:nvPr/>
          </p:nvSpPr>
          <p:spPr>
            <a:xfrm>
              <a:off x="1545235" y="2066389"/>
              <a:ext cx="797540" cy="20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343125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119821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96519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673215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449912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545235" y="2421489"/>
            <a:ext cx="6224544" cy="202700"/>
            <a:chOff x="1545235" y="2421489"/>
            <a:chExt cx="6224544" cy="202700"/>
          </a:xfrm>
        </p:grpSpPr>
        <p:sp>
          <p:nvSpPr>
            <p:cNvPr id="134" name="직사각형 133"/>
            <p:cNvSpPr/>
            <p:nvPr/>
          </p:nvSpPr>
          <p:spPr>
            <a:xfrm>
              <a:off x="1545235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583598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698687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737052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+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621961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660324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40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2142" y="2049418"/>
            <a:ext cx="270470" cy="256947"/>
          </a:xfrm>
          <a:prstGeom prst="rect">
            <a:avLst/>
          </a:prstGeom>
          <a:noFill/>
        </p:spPr>
      </p:pic>
      <p:pic>
        <p:nvPicPr>
          <p:cNvPr id="141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5882" y="2049418"/>
            <a:ext cx="270470" cy="256947"/>
          </a:xfrm>
          <a:prstGeom prst="rect">
            <a:avLst/>
          </a:prstGeom>
          <a:noFill/>
        </p:spPr>
      </p:pic>
      <p:pic>
        <p:nvPicPr>
          <p:cNvPr id="142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22" y="2049418"/>
            <a:ext cx="270470" cy="256947"/>
          </a:xfrm>
          <a:prstGeom prst="rect">
            <a:avLst/>
          </a:prstGeom>
          <a:noFill/>
        </p:spPr>
      </p:pic>
      <p:pic>
        <p:nvPicPr>
          <p:cNvPr id="143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3362" y="2049418"/>
            <a:ext cx="270470" cy="256947"/>
          </a:xfrm>
          <a:prstGeom prst="rect">
            <a:avLst/>
          </a:prstGeom>
          <a:noFill/>
        </p:spPr>
      </p:pic>
      <p:pic>
        <p:nvPicPr>
          <p:cNvPr id="144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7102" y="2049418"/>
            <a:ext cx="270470" cy="256947"/>
          </a:xfrm>
          <a:prstGeom prst="rect">
            <a:avLst/>
          </a:prstGeom>
          <a:noFill/>
        </p:spPr>
      </p:pic>
      <p:pic>
        <p:nvPicPr>
          <p:cNvPr id="145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90842" y="2049418"/>
            <a:ext cx="270470" cy="256947"/>
          </a:xfrm>
          <a:prstGeom prst="rect">
            <a:avLst/>
          </a:prstGeom>
          <a:noFill/>
        </p:spPr>
      </p:pic>
      <p:pic>
        <p:nvPicPr>
          <p:cNvPr id="146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6010" y="2409458"/>
            <a:ext cx="270470" cy="256947"/>
          </a:xfrm>
          <a:prstGeom prst="rect">
            <a:avLst/>
          </a:prstGeom>
          <a:noFill/>
        </p:spPr>
      </p:pic>
      <p:pic>
        <p:nvPicPr>
          <p:cNvPr id="147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9750" y="2409458"/>
            <a:ext cx="270470" cy="256947"/>
          </a:xfrm>
          <a:prstGeom prst="rect">
            <a:avLst/>
          </a:prstGeom>
          <a:noFill/>
        </p:spPr>
      </p:pic>
      <p:pic>
        <p:nvPicPr>
          <p:cNvPr id="148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3490" y="2409458"/>
            <a:ext cx="270470" cy="256947"/>
          </a:xfrm>
          <a:prstGeom prst="rect">
            <a:avLst/>
          </a:prstGeom>
          <a:noFill/>
        </p:spPr>
      </p:pic>
      <p:pic>
        <p:nvPicPr>
          <p:cNvPr id="149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7230" y="2409458"/>
            <a:ext cx="270470" cy="256947"/>
          </a:xfrm>
          <a:prstGeom prst="rect">
            <a:avLst/>
          </a:prstGeom>
          <a:noFill/>
        </p:spPr>
      </p:pic>
      <p:pic>
        <p:nvPicPr>
          <p:cNvPr id="150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0970" y="2409458"/>
            <a:ext cx="270470" cy="256947"/>
          </a:xfrm>
          <a:prstGeom prst="rect">
            <a:avLst/>
          </a:prstGeom>
          <a:noFill/>
        </p:spPr>
      </p:pic>
      <p:sp>
        <p:nvSpPr>
          <p:cNvPr id="194" name="모서리가 둥근 직사각형 193"/>
          <p:cNvSpPr/>
          <p:nvPr/>
        </p:nvSpPr>
        <p:spPr>
          <a:xfrm>
            <a:off x="1640632" y="278092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2288704" y="278092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관심상품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8584" y="775721"/>
            <a:ext cx="10679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관심상품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KJ-I-8</a:t>
            </a:r>
            <a:endParaRPr lang="ko-KR" altLang="en-US" sz="900" dirty="0"/>
          </a:p>
        </p:txBody>
      </p:sp>
      <p:sp>
        <p:nvSpPr>
          <p:cNvPr id="90" name="타원 89"/>
          <p:cNvSpPr>
            <a:spLocks noChangeAspect="1"/>
          </p:cNvSpPr>
          <p:nvPr/>
        </p:nvSpPr>
        <p:spPr>
          <a:xfrm>
            <a:off x="1496616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>
            <a:spLocks noChangeAspect="1"/>
          </p:cNvSpPr>
          <p:nvPr/>
        </p:nvSpPr>
        <p:spPr>
          <a:xfrm>
            <a:off x="2432720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732926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977336" y="4221088"/>
            <a:ext cx="1728192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977336" y="4005064"/>
            <a:ext cx="17281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관심상품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489504" y="4005064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337376" y="4653136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7905328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265368" y="4365104"/>
            <a:ext cx="1152128" cy="2257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내관심상품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8913440" y="4653136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977336" y="5589240"/>
            <a:ext cx="1728192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977336" y="5373216"/>
            <a:ext cx="17281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489504" y="5373216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337376" y="6021288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>
            <a:spLocks noChangeAspect="1"/>
          </p:cNvSpPr>
          <p:nvPr/>
        </p:nvSpPr>
        <p:spPr>
          <a:xfrm>
            <a:off x="7905328" y="53012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049344" y="5661248"/>
            <a:ext cx="1584176" cy="297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삭제하시면 저장된 상품도 함께 삭제됩니다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8913440" y="6021288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00472" y="2852936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cxnSp>
        <p:nvCxnSpPr>
          <p:cNvPr id="222" name="꺾인 연결선 221"/>
          <p:cNvCxnSpPr>
            <a:stCxn id="118" idx="2"/>
            <a:endCxn id="122" idx="0"/>
          </p:cNvCxnSpPr>
          <p:nvPr/>
        </p:nvCxnSpPr>
        <p:spPr>
          <a:xfrm rot="5400000">
            <a:off x="8751422" y="4959170"/>
            <a:ext cx="504056" cy="3240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140" idx="2"/>
            <a:endCxn id="112" idx="0"/>
          </p:cNvCxnSpPr>
          <p:nvPr/>
        </p:nvCxnSpPr>
        <p:spPr>
          <a:xfrm rot="16200000" flipH="1">
            <a:off x="4825055" y="-11314"/>
            <a:ext cx="1698699" cy="6334055"/>
          </a:xfrm>
          <a:prstGeom prst="bentConnector3">
            <a:avLst>
              <a:gd name="adj1" fmla="val 8140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3728864" y="400506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728864" y="387180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728864" y="374930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728864" y="5002418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728864" y="4869160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728864" y="4746660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728864" y="5589240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728864" y="594928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728864" y="422108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2472" y="1975577"/>
          <a:ext cx="6183667" cy="195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665567"/>
                <a:gridCol w="792088"/>
                <a:gridCol w="720080"/>
                <a:gridCol w="898377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0" name="직선 연결선 199"/>
          <p:cNvCxnSpPr/>
          <p:nvPr/>
        </p:nvCxnSpPr>
        <p:spPr>
          <a:xfrm>
            <a:off x="1706488" y="4423848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432720" y="414908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753036" y="413222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526271" y="414626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161329" y="4509120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06488" y="414908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1568624" y="1867844"/>
            <a:ext cx="61865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666928" y="2312756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6928" y="2660509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66928" y="3008262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6928" y="3356015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928" y="3703768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2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2213902"/>
            <a:ext cx="288032" cy="288032"/>
          </a:xfrm>
          <a:prstGeom prst="rect">
            <a:avLst/>
          </a:prstGeom>
          <a:noFill/>
        </p:spPr>
      </p:pic>
      <p:pic>
        <p:nvPicPr>
          <p:cNvPr id="2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2562791"/>
            <a:ext cx="288032" cy="288032"/>
          </a:xfrm>
          <a:prstGeom prst="rect">
            <a:avLst/>
          </a:prstGeom>
          <a:noFill/>
        </p:spPr>
      </p:pic>
      <p:pic>
        <p:nvPicPr>
          <p:cNvPr id="2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2911680"/>
            <a:ext cx="288032" cy="288032"/>
          </a:xfrm>
          <a:prstGeom prst="rect">
            <a:avLst/>
          </a:prstGeom>
          <a:noFill/>
        </p:spPr>
      </p:pic>
      <p:pic>
        <p:nvPicPr>
          <p:cNvPr id="25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3260569"/>
            <a:ext cx="288032" cy="288032"/>
          </a:xfrm>
          <a:prstGeom prst="rect">
            <a:avLst/>
          </a:prstGeom>
          <a:noFill/>
        </p:spPr>
      </p:pic>
      <p:pic>
        <p:nvPicPr>
          <p:cNvPr id="2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3609458"/>
            <a:ext cx="288032" cy="288032"/>
          </a:xfrm>
          <a:prstGeom prst="rect">
            <a:avLst/>
          </a:prstGeom>
          <a:noFill/>
        </p:spPr>
      </p:pic>
      <p:sp>
        <p:nvSpPr>
          <p:cNvPr id="28" name="모서리가 둥근 직사각형 27"/>
          <p:cNvSpPr/>
          <p:nvPr/>
        </p:nvSpPr>
        <p:spPr>
          <a:xfrm>
            <a:off x="6105128" y="2315427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05128" y="2660253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05128" y="300507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05128" y="334990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05128" y="369473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관심상품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1208584" y="77572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관심상품 선택된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910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둘러본상품</a:t>
            </a:r>
            <a:endParaRPr lang="ko-KR" altLang="en-US" sz="800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1525713" y="5661248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1568624" y="2362033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2949131" y="5733256"/>
            <a:ext cx="3601380" cy="209211"/>
            <a:chOff x="2791780" y="6237312"/>
            <a:chExt cx="3601380" cy="209211"/>
          </a:xfrm>
        </p:grpSpPr>
        <p:sp>
          <p:nvSpPr>
            <p:cNvPr id="229" name="직사각형 228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1640632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둘러본상품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둘러본상품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KJ-I-9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00472" y="3068960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494"/>
              </p:ext>
            </p:extLst>
          </p:nvPr>
        </p:nvGraphicFramePr>
        <p:xfrm>
          <a:off x="1586112" y="2495465"/>
          <a:ext cx="6175201" cy="289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90"/>
                <a:gridCol w="463866"/>
                <a:gridCol w="1778155"/>
                <a:gridCol w="618489"/>
                <a:gridCol w="695800"/>
                <a:gridCol w="773111"/>
                <a:gridCol w="618489"/>
                <a:gridCol w="782201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1.500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모노메디칼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2841785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175743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509701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5673080" y="278092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73080" y="312039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73080" y="3459860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73080" y="3799326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73080" y="413879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84365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177617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511575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845533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43" y="5179494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673080" y="447825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3080" y="481772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673080" y="515719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2736324"/>
            <a:ext cx="288032" cy="288032"/>
          </a:xfrm>
          <a:prstGeom prst="rect">
            <a:avLst/>
          </a:prstGeom>
          <a:noFill/>
        </p:spPr>
      </p:pic>
      <p:pic>
        <p:nvPicPr>
          <p:cNvPr id="8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070553"/>
            <a:ext cx="288032" cy="288032"/>
          </a:xfrm>
          <a:prstGeom prst="rect">
            <a:avLst/>
          </a:prstGeom>
          <a:noFill/>
        </p:spPr>
      </p:pic>
      <p:pic>
        <p:nvPicPr>
          <p:cNvPr id="8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404782"/>
            <a:ext cx="288032" cy="288032"/>
          </a:xfrm>
          <a:prstGeom prst="rect">
            <a:avLst/>
          </a:prstGeom>
          <a:noFill/>
        </p:spPr>
      </p:pic>
      <p:pic>
        <p:nvPicPr>
          <p:cNvPr id="85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739011"/>
            <a:ext cx="288032" cy="288032"/>
          </a:xfrm>
          <a:prstGeom prst="rect">
            <a:avLst/>
          </a:prstGeom>
          <a:noFill/>
        </p:spPr>
      </p:pic>
      <p:pic>
        <p:nvPicPr>
          <p:cNvPr id="8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4073240"/>
            <a:ext cx="288032" cy="288032"/>
          </a:xfrm>
          <a:prstGeom prst="rect">
            <a:avLst/>
          </a:prstGeom>
          <a:noFill/>
        </p:spPr>
      </p:pic>
      <p:pic>
        <p:nvPicPr>
          <p:cNvPr id="8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4407469"/>
            <a:ext cx="288032" cy="288032"/>
          </a:xfrm>
          <a:prstGeom prst="rect">
            <a:avLst/>
          </a:prstGeom>
          <a:noFill/>
        </p:spPr>
      </p:pic>
      <p:pic>
        <p:nvPicPr>
          <p:cNvPr id="8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4741698"/>
            <a:ext cx="288032" cy="288032"/>
          </a:xfrm>
          <a:prstGeom prst="rect">
            <a:avLst/>
          </a:prstGeom>
          <a:noFill/>
        </p:spPr>
      </p:pic>
      <p:pic>
        <p:nvPicPr>
          <p:cNvPr id="8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5075927"/>
            <a:ext cx="288032" cy="288032"/>
          </a:xfrm>
          <a:prstGeom prst="rect">
            <a:avLst/>
          </a:prstGeom>
          <a:noFill/>
        </p:spPr>
      </p:pic>
      <p:sp>
        <p:nvSpPr>
          <p:cNvPr id="90" name="모서리가 둥근 직사각형 89"/>
          <p:cNvSpPr/>
          <p:nvPr/>
        </p:nvSpPr>
        <p:spPr>
          <a:xfrm>
            <a:off x="6107634" y="279061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107634" y="313544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107634" y="348027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107634" y="382509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107634" y="4169921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107634" y="447723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107634" y="482205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107634" y="5166882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56856" y="364502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656856" y="351176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656856" y="338926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656856" y="465313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656856" y="451987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56856" y="439737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2472" y="1975577"/>
          <a:ext cx="6183667" cy="195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665567"/>
                <a:gridCol w="792088"/>
                <a:gridCol w="720080"/>
                <a:gridCol w="898377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1706488" y="4423848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32720" y="414908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5753036" y="413222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6526271" y="414626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61329" y="4509120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06488" y="414908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568624" y="1867844"/>
            <a:ext cx="61865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666928" y="2312756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147004" y="2317296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666928" y="2660509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47004" y="2665049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666928" y="3008262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147004" y="3012802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666928" y="3356015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47004" y="3360555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666928" y="3703768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47004" y="3708308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6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2213902"/>
            <a:ext cx="288032" cy="288032"/>
          </a:xfrm>
          <a:prstGeom prst="rect">
            <a:avLst/>
          </a:prstGeom>
          <a:noFill/>
        </p:spPr>
      </p:pic>
      <p:pic>
        <p:nvPicPr>
          <p:cNvPr id="6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2562791"/>
            <a:ext cx="288032" cy="288032"/>
          </a:xfrm>
          <a:prstGeom prst="rect">
            <a:avLst/>
          </a:prstGeom>
          <a:noFill/>
        </p:spPr>
      </p:pic>
      <p:pic>
        <p:nvPicPr>
          <p:cNvPr id="6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2911680"/>
            <a:ext cx="288032" cy="288032"/>
          </a:xfrm>
          <a:prstGeom prst="rect">
            <a:avLst/>
          </a:prstGeom>
          <a:noFill/>
        </p:spPr>
      </p:pic>
      <p:pic>
        <p:nvPicPr>
          <p:cNvPr id="7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3260569"/>
            <a:ext cx="288032" cy="288032"/>
          </a:xfrm>
          <a:prstGeom prst="rect">
            <a:avLst/>
          </a:prstGeom>
          <a:noFill/>
        </p:spPr>
      </p:pic>
      <p:pic>
        <p:nvPicPr>
          <p:cNvPr id="7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226" y="3609458"/>
            <a:ext cx="288032" cy="28803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둘러본상품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208584" y="77572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둘러본상품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선택된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803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조건으로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검색창</a:t>
            </a:r>
            <a:r>
              <a:rPr lang="ko-KR" altLang="en-US" sz="900" dirty="0" smtClean="0">
                <a:solidFill>
                  <a:schemeClr val="tx1"/>
                </a:solidFill>
              </a:rPr>
              <a:t> 연결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등록한 검색결과 삭제버튼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 검색결과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6449" y="162938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검색결과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99309"/>
              </p:ext>
            </p:extLst>
          </p:nvPr>
        </p:nvGraphicFramePr>
        <p:xfrm>
          <a:off x="1586112" y="2060848"/>
          <a:ext cx="603118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53"/>
                <a:gridCol w="3600399"/>
                <a:gridCol w="1224136"/>
                <a:gridCol w="864096"/>
              </a:tblGrid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검색제목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검색일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가장 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한백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주사기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25G </a:t>
                      </a:r>
                      <a:r>
                        <a:rPr lang="ko-KR" altLang="en-US" sz="800" baseline="0" dirty="0" smtClean="0"/>
                        <a:t>주사기 가격비교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4*4*8 </a:t>
                      </a:r>
                      <a:r>
                        <a:rPr lang="ko-KR" altLang="en-US" sz="800" dirty="0" smtClean="0"/>
                        <a:t>거즈 업체별 가격 비교 검색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가장 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한백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주사기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25G </a:t>
                      </a:r>
                      <a:r>
                        <a:rPr lang="ko-KR" altLang="en-US" sz="800" baseline="0" dirty="0" smtClean="0"/>
                        <a:t>주사기 가격비교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4*4*8 </a:t>
                      </a:r>
                      <a:r>
                        <a:rPr lang="ko-KR" altLang="en-US" sz="800" dirty="0" smtClean="0"/>
                        <a:t>거즈 업체별 가격 비교 검색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가장 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한백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주사기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25G </a:t>
                      </a:r>
                      <a:r>
                        <a:rPr lang="ko-KR" altLang="en-US" sz="800" baseline="0" dirty="0" smtClean="0"/>
                        <a:t>주사기 가격비교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4*4*8 </a:t>
                      </a:r>
                      <a:r>
                        <a:rPr lang="ko-KR" altLang="en-US" sz="800" dirty="0" smtClean="0"/>
                        <a:t>거즈 업체별 가격 비교 검색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가장 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한백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주사기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25G </a:t>
                      </a:r>
                      <a:r>
                        <a:rPr lang="ko-KR" altLang="en-US" sz="800" baseline="0" dirty="0" smtClean="0"/>
                        <a:t>주사기 가격비교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삭제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4*4*8 </a:t>
                      </a:r>
                      <a:r>
                        <a:rPr lang="ko-KR" altLang="en-US" sz="800" dirty="0" smtClean="0"/>
                        <a:t>거즈 업체별 가격 비교 검색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2934" y="1629380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검색하여 등록한 리스트 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994472" y="5308021"/>
            <a:ext cx="3601380" cy="209211"/>
            <a:chOff x="2791780" y="6237312"/>
            <a:chExt cx="3601380" cy="209211"/>
          </a:xfrm>
        </p:grpSpPr>
        <p:sp>
          <p:nvSpPr>
            <p:cNvPr id="10" name="직사각형 9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쿠폰함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8584" y="77572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검색결과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KJ-I-10</a:t>
            </a:r>
            <a:endParaRPr lang="ko-KR" altLang="en-US" sz="900" dirty="0"/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1856656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6969224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472" y="3284984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쿠폰함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8502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쿠폰함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99309"/>
              </p:ext>
            </p:extLst>
          </p:nvPr>
        </p:nvGraphicFramePr>
        <p:xfrm>
          <a:off x="1586112" y="2060848"/>
          <a:ext cx="618366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53"/>
                <a:gridCol w="864095"/>
                <a:gridCol w="1152128"/>
                <a:gridCol w="1080120"/>
                <a:gridCol w="864096"/>
                <a:gridCol w="720080"/>
                <a:gridCol w="1160595"/>
              </a:tblGrid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지급일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쿠폰명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쿠폰내용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사용가능기간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사용여부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사용일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 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 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택배 무료쿠폰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택배 무료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 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이벤트 당첨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택배 무료쿠폰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택배 무료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2015. 8. 1.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신규회원 할인 쿠폰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1,000</a:t>
                      </a:r>
                      <a:r>
                        <a:rPr lang="ko-KR" altLang="en-US" sz="800" dirty="0" smtClean="0"/>
                        <a:t>원 할인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/>
                        <a:t>~ 2015. 12. 31.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2015. 8. 2. 15:15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2934" y="1629380"/>
            <a:ext cx="20906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OO</a:t>
            </a:r>
            <a:r>
              <a:rPr lang="ko-KR" altLang="en-US" sz="800" dirty="0" smtClean="0"/>
              <a:t>몰 내에서 사용할 수 있는 쿠폰입니다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" name="그룹 8"/>
          <p:cNvGrpSpPr/>
          <p:nvPr/>
        </p:nvGrpSpPr>
        <p:grpSpPr>
          <a:xfrm>
            <a:off x="3008784" y="5229200"/>
            <a:ext cx="3601380" cy="209211"/>
            <a:chOff x="2791780" y="6237312"/>
            <a:chExt cx="3601380" cy="209211"/>
          </a:xfrm>
        </p:grpSpPr>
        <p:sp>
          <p:nvSpPr>
            <p:cNvPr id="10" name="직사각형 9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쿠폰함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8584" y="7757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쿠폰함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KJ-I-11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3501008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쪽지함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8502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쪽지함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83918"/>
              </p:ext>
            </p:extLst>
          </p:nvPr>
        </p:nvGraphicFramePr>
        <p:xfrm>
          <a:off x="1601168" y="2420888"/>
          <a:ext cx="61686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03"/>
                <a:gridCol w="1028103"/>
                <a:gridCol w="3084309"/>
                <a:gridCol w="1028103"/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받은 날짜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보낸 사람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확인시간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r>
                        <a:rPr lang="ko-KR" altLang="en-US" sz="800" dirty="0" smtClean="0"/>
                        <a:t> 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r>
                        <a:rPr lang="ko-KR" altLang="en-US" sz="800" dirty="0" smtClean="0"/>
                        <a:t> 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r>
                        <a:rPr lang="ko-KR" altLang="en-US" sz="800" dirty="0" smtClean="0"/>
                        <a:t> 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601169" y="1986358"/>
            <a:ext cx="6184386" cy="3625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2723704" y="218762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보낸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쪽지</a:t>
            </a:r>
            <a:r>
              <a:rPr lang="ko-KR" altLang="en-US" sz="800" dirty="0" err="1">
                <a:solidFill>
                  <a:schemeClr val="tx1"/>
                </a:solidFill>
              </a:rPr>
              <a:t>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1697916" y="218762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받은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쪽지함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709336" y="2359765"/>
            <a:ext cx="1008000" cy="1"/>
          </a:xfrm>
          <a:prstGeom prst="line">
            <a:avLst/>
          </a:prstGeom>
          <a:noFill/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쪽지함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8584" y="775721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쪽지함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받은쪽지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KJ-I-12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200472" y="371703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20034" y="6309320"/>
            <a:ext cx="3601380" cy="209211"/>
            <a:chOff x="2791780" y="6237312"/>
            <a:chExt cx="3601380" cy="209211"/>
          </a:xfrm>
        </p:grpSpPr>
        <p:sp>
          <p:nvSpPr>
            <p:cNvPr id="18" name="직사각형 17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6321152" y="2060848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쪽지함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8502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쪽지함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58521"/>
              </p:ext>
            </p:extLst>
          </p:nvPr>
        </p:nvGraphicFramePr>
        <p:xfrm>
          <a:off x="1601168" y="2420888"/>
          <a:ext cx="61686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03"/>
                <a:gridCol w="1028103"/>
                <a:gridCol w="3084309"/>
                <a:gridCol w="1028103"/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보낸 날짜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받는 사람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확인시간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r>
                        <a:rPr lang="ko-KR" altLang="en-US" sz="800" dirty="0" smtClean="0"/>
                        <a:t> 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r>
                        <a:rPr lang="ko-KR" altLang="en-US" sz="800" dirty="0" smtClean="0"/>
                        <a:t> 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8</a:t>
                      </a:r>
                      <a:r>
                        <a:rPr lang="en-US" altLang="ko-KR" sz="800" baseline="0" smtClean="0"/>
                        <a:t>. </a:t>
                      </a:r>
                      <a:r>
                        <a:rPr lang="en-US" altLang="ko-KR" sz="80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임꺽정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r>
                        <a:rPr lang="ko-KR" altLang="en-US" sz="800" smtClean="0"/>
                        <a:t> 쪽지내용의 첫줄</a:t>
                      </a:r>
                      <a:r>
                        <a:rPr lang="ko-KR" altLang="en-US" sz="800" baseline="0" smtClean="0"/>
                        <a:t> 들어갑니다</a:t>
                      </a:r>
                      <a:r>
                        <a:rPr lang="en-US" altLang="ko-KR" sz="800" baseline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r>
                        <a:rPr lang="ko-KR" altLang="en-US" sz="800" dirty="0" smtClean="0"/>
                        <a:t> 쪽지내용의 </a:t>
                      </a:r>
                      <a:r>
                        <a:rPr lang="ko-KR" altLang="en-US" sz="800" dirty="0" err="1" smtClean="0"/>
                        <a:t>첫줄</a:t>
                      </a:r>
                      <a:r>
                        <a:rPr lang="ko-KR" altLang="en-US" sz="800" baseline="0" dirty="0" smtClean="0"/>
                        <a:t> 들어갑니다</a:t>
                      </a:r>
                      <a:r>
                        <a:rPr lang="en-US" altLang="ko-KR" sz="800" baseline="0" dirty="0" smtClean="0"/>
                        <a:t>….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8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en-US" altLang="ko-KR" sz="800" dirty="0" smtClean="0"/>
                        <a:t>1.  16:16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601169" y="1986358"/>
            <a:ext cx="6184386" cy="3625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2723704" y="218762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보낸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쪽지</a:t>
            </a:r>
            <a:r>
              <a:rPr lang="ko-KR" altLang="en-US" sz="800" dirty="0" err="1">
                <a:solidFill>
                  <a:schemeClr val="tx1"/>
                </a:solidFill>
              </a:rPr>
              <a:t>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1697916" y="218761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받은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쪽지함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738540" y="2359765"/>
            <a:ext cx="1008000" cy="1"/>
          </a:xfrm>
          <a:prstGeom prst="line">
            <a:avLst/>
          </a:prstGeom>
          <a:noFill/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쪽지함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8584" y="775721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쪽지함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보낸쪽지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KJ-I-13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200472" y="371703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20034" y="6309320"/>
            <a:ext cx="3601380" cy="209211"/>
            <a:chOff x="2791780" y="6237312"/>
            <a:chExt cx="3601380" cy="209211"/>
          </a:xfrm>
        </p:grpSpPr>
        <p:sp>
          <p:nvSpPr>
            <p:cNvPr id="19" name="직사각형 18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6321152" y="2060848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쪽지함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8502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쪽지함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1601169" y="1986358"/>
            <a:ext cx="6184386" cy="3625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2723704" y="218762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보낸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쪽지</a:t>
            </a:r>
            <a:r>
              <a:rPr lang="ko-KR" altLang="en-US" sz="800" dirty="0" err="1">
                <a:solidFill>
                  <a:schemeClr val="tx1"/>
                </a:solidFill>
              </a:rPr>
              <a:t>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1697916" y="218761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받은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쪽지함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쪽지함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8584" y="7757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쪽지함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보내기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KJ-I-14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200472" y="371703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21152" y="2060848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8744" y="2564904"/>
            <a:ext cx="38164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4648" y="25649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보낸사람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1784648" y="3140968"/>
            <a:ext cx="5832648" cy="24482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84648" y="2924944"/>
            <a:ext cx="58326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9134" y="292494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내용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72880" y="6237312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보내기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6656" y="6453336"/>
            <a:ext cx="2039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solidFill>
                  <a:srgbClr val="FF0000"/>
                </a:solidFill>
              </a:rPr>
              <a:t>쪽지는 운영자에게만 보내실 있습니다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48744" y="5733256"/>
            <a:ext cx="194421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4648" y="57332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첨부파일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64968" y="5733256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4648" y="5949280"/>
            <a:ext cx="5256584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첨부파일은 그림파일</a:t>
            </a:r>
            <a:r>
              <a:rPr lang="en-US" altLang="ko-KR" sz="800" dirty="0" smtClean="0">
                <a:solidFill>
                  <a:srgbClr val="FF0000"/>
                </a:solidFill>
              </a:rPr>
              <a:t>(.jpg. .jpeg, .bmp, .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png</a:t>
            </a:r>
            <a:r>
              <a:rPr lang="en-US" altLang="ko-KR" sz="800" dirty="0" smtClean="0">
                <a:solidFill>
                  <a:srgbClr val="FF0000"/>
                </a:solidFill>
              </a:rPr>
              <a:t>,)</a:t>
            </a:r>
            <a:r>
              <a:rPr lang="ko-KR" altLang="en-US" sz="800" dirty="0" smtClean="0">
                <a:solidFill>
                  <a:srgbClr val="FF0000"/>
                </a:solidFill>
              </a:rPr>
              <a:t>만 등록 가능합니다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648" y="1268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3208" y="1124744"/>
            <a:ext cx="1992853" cy="5666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 smtClean="0"/>
              <a:t>마이페이지</a:t>
            </a:r>
            <a:r>
              <a:rPr lang="ko-KR" altLang="en-US" sz="1050" dirty="0" smtClean="0"/>
              <a:t> 메인</a:t>
            </a:r>
            <a:r>
              <a:rPr lang="en-US" altLang="ko-KR" sz="1050" dirty="0" smtClean="0"/>
              <a:t>(1, 2, 3)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나의 정보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로그인 화면</a:t>
            </a:r>
            <a:r>
              <a:rPr lang="en-US" altLang="ko-KR" sz="105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나의 정보 상세화면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나의 포인트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장바구니 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장바구니 선택된 상품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구매리스트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구매리스트 선택된 상품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관심상품 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관심상품 선택된 상품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둘러본 상품 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둘러본 상품 선택된 상품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내 검색결과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 smtClean="0"/>
              <a:t>쿠폰함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 smtClean="0"/>
              <a:t>받은쪽지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 smtClean="0"/>
              <a:t>보낸쪽지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 smtClean="0"/>
              <a:t>내질문보기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개별구매하기 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개별구매하기 선택된 상품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회원탈퇴 비번확인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회원탈퇴 완료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거래명세서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/>
              <a:t>그룹가입 신청 팝업</a:t>
            </a:r>
            <a:endParaRPr lang="en-US" altLang="ko-KR" sz="105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936776" y="1196752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37176" y="1182144"/>
            <a:ext cx="2842445" cy="1788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r>
              <a:rPr lang="ko-KR" altLang="en-US" sz="1050" dirty="0" smtClean="0"/>
              <a:t>서브 아이디 로그인</a:t>
            </a:r>
            <a:r>
              <a:rPr lang="en-US" altLang="ko-KR" sz="1050" dirty="0" smtClean="0"/>
              <a:t>_</a:t>
            </a:r>
            <a:r>
              <a:rPr lang="ko-KR" altLang="en-US" sz="1050" dirty="0" err="1" smtClean="0"/>
              <a:t>마이페이지</a:t>
            </a:r>
            <a:r>
              <a:rPr lang="ko-KR" altLang="en-US" sz="1050" dirty="0" smtClean="0"/>
              <a:t> 메인 </a:t>
            </a:r>
            <a:r>
              <a:rPr lang="en-US" altLang="ko-KR" sz="1050" dirty="0" smtClean="0"/>
              <a:t>(1)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r>
              <a:rPr lang="ko-KR" altLang="en-US" sz="1050" dirty="0" smtClean="0"/>
              <a:t>서브 아이디 로그인</a:t>
            </a:r>
            <a:r>
              <a:rPr lang="en-US" altLang="ko-KR" sz="1050" dirty="0" smtClean="0"/>
              <a:t>_ </a:t>
            </a:r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r>
              <a:rPr lang="ko-KR" altLang="en-US" sz="1050" dirty="0" smtClean="0"/>
              <a:t>서브 아이디 로그인</a:t>
            </a:r>
            <a:r>
              <a:rPr lang="en-US" altLang="ko-KR" sz="1050" dirty="0" smtClean="0"/>
              <a:t>_ </a:t>
            </a:r>
            <a:r>
              <a:rPr lang="ko-KR" altLang="en-US" sz="1050" dirty="0" smtClean="0"/>
              <a:t>구매리스트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r>
              <a:rPr lang="ko-KR" altLang="en-US" sz="1050" dirty="0" smtClean="0"/>
              <a:t>서브 아이디 로그인</a:t>
            </a:r>
            <a:r>
              <a:rPr lang="en-US" altLang="ko-KR" sz="1050" dirty="0" smtClean="0"/>
              <a:t>_ </a:t>
            </a:r>
            <a:r>
              <a:rPr lang="ko-KR" altLang="en-US" sz="1050" dirty="0" smtClean="0"/>
              <a:t>관심상품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리스트</a:t>
            </a:r>
            <a:endParaRPr lang="en-US" altLang="ko-KR" sz="105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r>
              <a:rPr lang="ko-KR" altLang="en-US" sz="1050" dirty="0" smtClean="0"/>
              <a:t>서브 아이디 로그인</a:t>
            </a:r>
            <a:r>
              <a:rPr lang="en-US" altLang="ko-KR" sz="1050" dirty="0" smtClean="0"/>
              <a:t>_ </a:t>
            </a:r>
            <a:r>
              <a:rPr lang="ko-KR" altLang="en-US" sz="1050" dirty="0" err="1" smtClean="0"/>
              <a:t>둘러본상품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리스트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endParaRPr lang="ko-KR" altLang="en-US" sz="105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24"/>
            </a:pPr>
            <a:endParaRPr lang="ko-KR" alt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내질문보기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내질문보기</a:t>
            </a:r>
            <a:endParaRPr lang="ko-KR" altLang="en-US" sz="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88822"/>
              </p:ext>
            </p:extLst>
          </p:nvPr>
        </p:nvGraphicFramePr>
        <p:xfrm>
          <a:off x="1605608" y="2060848"/>
          <a:ext cx="60933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2880320"/>
                <a:gridCol w="122413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836168" y="5869160"/>
            <a:ext cx="3601380" cy="209211"/>
            <a:chOff x="2791780" y="6237312"/>
            <a:chExt cx="3601380" cy="209211"/>
          </a:xfrm>
        </p:grpSpPr>
        <p:sp>
          <p:nvSpPr>
            <p:cNvPr id="8" name="직사각형 7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897216" y="6165304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질문하</a:t>
            </a:r>
            <a:r>
              <a:rPr lang="ko-KR" altLang="en-US" sz="800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내질문보기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8584" y="77572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내질문보기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KJ-I-15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200472" y="3933056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7731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개별구매하기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310725" y="1629380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개별구매하기</a:t>
            </a:r>
            <a:endParaRPr lang="ko-KR" altLang="en-US" sz="800" dirty="0"/>
          </a:p>
        </p:txBody>
      </p:sp>
      <p:cxnSp>
        <p:nvCxnSpPr>
          <p:cNvPr id="178" name="직선 연결선 177"/>
          <p:cNvCxnSpPr/>
          <p:nvPr/>
        </p:nvCxnSpPr>
        <p:spPr>
          <a:xfrm>
            <a:off x="1525713" y="5661248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표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60462"/>
              </p:ext>
            </p:extLst>
          </p:nvPr>
        </p:nvGraphicFramePr>
        <p:xfrm>
          <a:off x="1568624" y="2492896"/>
          <a:ext cx="6183667" cy="283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422665"/>
                <a:gridCol w="1593559"/>
                <a:gridCol w="792088"/>
                <a:gridCol w="621201"/>
                <a:gridCol w="1080120"/>
                <a:gridCol w="530927"/>
                <a:gridCol w="701676"/>
              </a:tblGrid>
              <a:tr h="18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별도결재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2828734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15799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487262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0" name="직선 연결선 199"/>
          <p:cNvCxnSpPr/>
          <p:nvPr/>
        </p:nvCxnSpPr>
        <p:spPr>
          <a:xfrm>
            <a:off x="1568624" y="2362033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816526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145790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475054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4804318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5133579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" name="그룹 231"/>
          <p:cNvGrpSpPr/>
          <p:nvPr/>
        </p:nvGrpSpPr>
        <p:grpSpPr>
          <a:xfrm>
            <a:off x="2949131" y="5733256"/>
            <a:ext cx="3601380" cy="209211"/>
            <a:chOff x="2791780" y="6237312"/>
            <a:chExt cx="3601380" cy="209211"/>
          </a:xfrm>
        </p:grpSpPr>
        <p:sp>
          <p:nvSpPr>
            <p:cNvPr id="233" name="직사각형 232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601073" y="2805938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1073" y="3134075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01073" y="3462212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01073" y="3790349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1073" y="4118486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01073" y="4446623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01073" y="4774760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01073" y="5102898"/>
            <a:ext cx="432048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99996" y="280323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99996" y="3131754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99996" y="3460278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99996" y="3788802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199996" y="4117326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199996" y="444585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199996" y="4774374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199996" y="5102898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568624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83831" y="2731222"/>
            <a:ext cx="288345" cy="288032"/>
            <a:chOff x="1712640" y="3128805"/>
            <a:chExt cx="915392" cy="914400"/>
          </a:xfrm>
        </p:grpSpPr>
        <p:sp>
          <p:nvSpPr>
            <p:cNvPr id="99" name="직사각형 9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083831" y="3057809"/>
            <a:ext cx="288345" cy="288032"/>
            <a:chOff x="1712640" y="3128805"/>
            <a:chExt cx="915392" cy="914400"/>
          </a:xfrm>
        </p:grpSpPr>
        <p:sp>
          <p:nvSpPr>
            <p:cNvPr id="104" name="직사각형 10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083831" y="3384396"/>
            <a:ext cx="288345" cy="288032"/>
            <a:chOff x="1712640" y="3128805"/>
            <a:chExt cx="915392" cy="914400"/>
          </a:xfrm>
        </p:grpSpPr>
        <p:sp>
          <p:nvSpPr>
            <p:cNvPr id="109" name="직사각형 10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083831" y="3710983"/>
            <a:ext cx="288345" cy="288032"/>
            <a:chOff x="1712640" y="3128805"/>
            <a:chExt cx="915392" cy="914400"/>
          </a:xfrm>
        </p:grpSpPr>
        <p:sp>
          <p:nvSpPr>
            <p:cNvPr id="114" name="직사각형 11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083831" y="4037570"/>
            <a:ext cx="288345" cy="288032"/>
            <a:chOff x="1712640" y="3128805"/>
            <a:chExt cx="915392" cy="914400"/>
          </a:xfrm>
        </p:grpSpPr>
        <p:sp>
          <p:nvSpPr>
            <p:cNvPr id="119" name="직사각형 11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083831" y="4364157"/>
            <a:ext cx="288345" cy="288032"/>
            <a:chOff x="1712640" y="3128805"/>
            <a:chExt cx="915392" cy="914400"/>
          </a:xfrm>
        </p:grpSpPr>
        <p:sp>
          <p:nvSpPr>
            <p:cNvPr id="124" name="직사각형 12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083831" y="4690744"/>
            <a:ext cx="288345" cy="288032"/>
            <a:chOff x="1712640" y="3128805"/>
            <a:chExt cx="915392" cy="914400"/>
          </a:xfrm>
        </p:grpSpPr>
        <p:sp>
          <p:nvSpPr>
            <p:cNvPr id="129" name="직사각형 12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083831" y="5017331"/>
            <a:ext cx="288345" cy="288032"/>
            <a:chOff x="1712640" y="3128805"/>
            <a:chExt cx="915392" cy="914400"/>
          </a:xfrm>
        </p:grpSpPr>
        <p:sp>
          <p:nvSpPr>
            <p:cNvPr id="134" name="직사각형 13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033120" y="511838"/>
            <a:ext cx="20906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개별구매하기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1208584" y="775721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개별구매하기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KJ-I-16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200472" y="4149080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</p:spTree>
    <p:extLst>
      <p:ext uri="{BB962C8B-B14F-4D97-AF65-F5344CB8AC3E}">
        <p14:creationId xmlns:p14="http://schemas.microsoft.com/office/powerpoint/2010/main" val="30091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1663024" y="3766483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89256" y="3491715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709572" y="347486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482807" y="348889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117865" y="3923763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63024" y="34917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1568624" y="1916832"/>
            <a:ext cx="6192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96968" y="1988840"/>
          <a:ext cx="6183667" cy="133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2016224"/>
                <a:gridCol w="792088"/>
                <a:gridCol w="720080"/>
                <a:gridCol w="898377"/>
                <a:gridCol w="613791"/>
                <a:gridCol w="701676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별도구매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일회용 별도구매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일회용 별도구매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일회용 별도구매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 별도구매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73080" y="2254012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53156" y="2258552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673080" y="2474616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3156" y="2479156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73080" y="2695220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53156" y="26997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673080" y="2915824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3156" y="2920364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73080" y="3136428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3156" y="3140968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3120" y="511838"/>
            <a:ext cx="20906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개별구매하기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208584" y="775721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개별구매하기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선택된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상품</a:t>
            </a:r>
          </a:p>
        </p:txBody>
      </p:sp>
    </p:spTree>
    <p:extLst>
      <p:ext uri="{BB962C8B-B14F-4D97-AF65-F5344CB8AC3E}">
        <p14:creationId xmlns:p14="http://schemas.microsoft.com/office/powerpoint/2010/main" val="2521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회원탈퇴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910" y="1629380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회원탈퇴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961922" y="3007822"/>
            <a:ext cx="23291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 탈퇴를 위해 비밀번호를 입력해주세요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78144"/>
              </p:ext>
            </p:extLst>
          </p:nvPr>
        </p:nvGraphicFramePr>
        <p:xfrm>
          <a:off x="2961922" y="3399024"/>
          <a:ext cx="2594095" cy="24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1969"/>
                <a:gridCol w="166212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90"/>
          <p:cNvSpPr>
            <a:spLocks noChangeArrowheads="1"/>
          </p:cNvSpPr>
          <p:nvPr/>
        </p:nvSpPr>
        <p:spPr bwMode="auto">
          <a:xfrm>
            <a:off x="3944888" y="3433972"/>
            <a:ext cx="1190083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**********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3116" y="3848201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768" y="2204864"/>
            <a:ext cx="3744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회원탈퇴를 하시면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더 이상의 사이트 이용은 불가능합니다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아울러 가입되어 있는 회원정보 및 관련된 모든 정보는 삭제됩니다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12640" y="2060848"/>
            <a:ext cx="58326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12640" y="2636912"/>
            <a:ext cx="58326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784648" y="2163343"/>
            <a:ext cx="864096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주의사항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회원탈퇴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회원탈퇴 비번확인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KJ-I-17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200472" y="4365104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36776" y="2780928"/>
            <a:ext cx="2808312" cy="11436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확인 클릭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메인화면으로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회원탈퇴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8502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회원탈퇴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12840" y="2931920"/>
            <a:ext cx="1721625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정상적으로 탈퇴되었습니다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그동안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이용해주셔서 감사합니다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고객센터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회원탈퇴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회원탈퇴 완료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KJ-I-18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94267"/>
              </p:ext>
            </p:extLst>
          </p:nvPr>
        </p:nvGraphicFramePr>
        <p:xfrm>
          <a:off x="200472" y="1412776"/>
          <a:ext cx="1224136" cy="2965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고객센터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공지사항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자주하는 질문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Q&amp;A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이용안내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이용약관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개인정보취급방침</a:t>
                      </a:r>
                      <a:endParaRPr lang="en-US" altLang="ko-KR" sz="80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이메일무단수집거부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판매요청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제휴신청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가격제안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회원가입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3944888" y="349254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3872880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584" y="77572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거래명세서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KJ-I-19</a:t>
            </a:r>
            <a:endParaRPr lang="ko-KR" altLang="en-US" sz="9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1280592" y="1435273"/>
            <a:ext cx="6912768" cy="5090071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1280592" y="1196752"/>
            <a:ext cx="691276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27046" y="122180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거래명세서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Group 177"/>
          <p:cNvGrpSpPr>
            <a:grpSpLocks/>
          </p:cNvGrpSpPr>
          <p:nvPr/>
        </p:nvGrpSpPr>
        <p:grpSpPr bwMode="auto">
          <a:xfrm>
            <a:off x="7937986" y="1231921"/>
            <a:ext cx="199443" cy="180332"/>
            <a:chOff x="204" y="1335"/>
            <a:chExt cx="777" cy="573"/>
          </a:xfrm>
        </p:grpSpPr>
        <p:sp>
          <p:nvSpPr>
            <p:cNvPr id="47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48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직선 연결선 48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4160912" y="6547116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출력하기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4808984" y="6547116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387769" y="1916832"/>
          <a:ext cx="6733578" cy="1072600"/>
        </p:xfrm>
        <a:graphic>
          <a:graphicData uri="http://schemas.openxmlformats.org/drawingml/2006/table">
            <a:tbl>
              <a:tblPr/>
              <a:tblGrid>
                <a:gridCol w="767801"/>
                <a:gridCol w="1134380"/>
                <a:gridCol w="257643"/>
                <a:gridCol w="309547"/>
                <a:gridCol w="283595"/>
                <a:gridCol w="740257"/>
                <a:gridCol w="720080"/>
                <a:gridCol w="380478"/>
                <a:gridCol w="567191"/>
                <a:gridCol w="283595"/>
                <a:gridCol w="283595"/>
                <a:gridCol w="283595"/>
                <a:gridCol w="283595"/>
                <a:gridCol w="438226"/>
              </a:tblGrid>
              <a:tr h="9583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공급자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solidFill>
                            <a:srgbClr val="0000FF"/>
                          </a:solidFill>
                          <a:latin typeface="한양중고딕"/>
                        </a:rPr>
                        <a:t>공급받는자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전화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팩스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비고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387770" y="2996952"/>
          <a:ext cx="6733578" cy="2593820"/>
        </p:xfrm>
        <a:graphic>
          <a:graphicData uri="http://schemas.openxmlformats.org/drawingml/2006/table">
            <a:tbl>
              <a:tblPr/>
              <a:tblGrid>
                <a:gridCol w="484206"/>
                <a:gridCol w="2504960"/>
                <a:gridCol w="576064"/>
                <a:gridCol w="576064"/>
                <a:gridCol w="864096"/>
                <a:gridCol w="1128515"/>
                <a:gridCol w="599673"/>
              </a:tblGrid>
              <a:tr h="189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NO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품명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제조사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수량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단 가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주문합계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보험코드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23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일회용주사기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</a:t>
                      </a:r>
                      <a:endParaRPr 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5,500</a:t>
                      </a:r>
                      <a:endParaRPr 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50,000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352603" y="5594258"/>
          <a:ext cx="6779638" cy="214520"/>
        </p:xfrm>
        <a:graphic>
          <a:graphicData uri="http://schemas.openxmlformats.org/drawingml/2006/table">
            <a:tbl>
              <a:tblPr/>
              <a:tblGrid>
                <a:gridCol w="4856467"/>
                <a:gridCol w="299812"/>
                <a:gridCol w="299812"/>
                <a:gridCol w="299812"/>
                <a:gridCol w="299812"/>
                <a:gridCol w="299812"/>
                <a:gridCol w="299812"/>
                <a:gridCol w="124299"/>
              </a:tblGrid>
              <a:tr h="206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 smtClean="0">
                          <a:solidFill>
                            <a:srgbClr val="0000FF"/>
                          </a:solidFill>
                          <a:latin typeface="한양중고딕"/>
                        </a:rPr>
                        <a:t>구매계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55,000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원정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387769" y="1484784"/>
          <a:ext cx="6733580" cy="429040"/>
        </p:xfrm>
        <a:graphic>
          <a:graphicData uri="http://schemas.openxmlformats.org/drawingml/2006/table">
            <a:tbl>
              <a:tblPr/>
              <a:tblGrid>
                <a:gridCol w="483282"/>
                <a:gridCol w="283054"/>
                <a:gridCol w="566105"/>
                <a:gridCol w="283054"/>
                <a:gridCol w="283054"/>
                <a:gridCol w="283054"/>
                <a:gridCol w="283054"/>
                <a:gridCol w="283054"/>
                <a:gridCol w="283054"/>
                <a:gridCol w="529182"/>
                <a:gridCol w="77292"/>
                <a:gridCol w="720080"/>
                <a:gridCol w="240548"/>
                <a:gridCol w="283054"/>
                <a:gridCol w="283054"/>
                <a:gridCol w="283054"/>
                <a:gridCol w="283054"/>
                <a:gridCol w="283054"/>
                <a:gridCol w="283054"/>
                <a:gridCol w="437389"/>
              </a:tblGrid>
              <a:tr h="189092">
                <a:tc rowSpan="2" gridSpan="1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한양중고딕"/>
                        </a:rPr>
                        <a:t>거래명세서</a:t>
                      </a:r>
                      <a:r>
                        <a:rPr lang="ko-KR" altLang="en-US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공급받는자</a:t>
                      </a:r>
                      <a:r>
                        <a:rPr lang="ko-KR" altLang="en-US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 보관용</a:t>
                      </a:r>
                      <a:r>
                        <a:rPr lang="en-US" altLang="ko-KR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주문번호</a:t>
                      </a:r>
                      <a:endParaRPr 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201510310001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092"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일자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2015. 9. 1.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352600" y="6021288"/>
          <a:ext cx="6766243" cy="429040"/>
        </p:xfrm>
        <a:graphic>
          <a:graphicData uri="http://schemas.openxmlformats.org/drawingml/2006/table">
            <a:tbl>
              <a:tblPr/>
              <a:tblGrid>
                <a:gridCol w="987548"/>
                <a:gridCol w="2108797"/>
                <a:gridCol w="792088"/>
                <a:gridCol w="2877810"/>
              </a:tblGrid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주문일자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결제일자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2015-10-30 (10:20) / 2015-10-30 (10:20)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담당자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홍길동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  <a:hlinkClick r:id="rId2"/>
                        </a:rPr>
                        <a:t>02-222-3333/010-2222-3333/gildong@hong.com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메모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서울시 강동구 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1000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길동병원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바탕"/>
                        </a:rPr>
                        <a:t>원무과옆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간호사실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빠르게 보내주세요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 선택하기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결제하기 화면으로 가는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외상구매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구매리스트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64" y="1556792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외상구매리스트입니다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외상구매 내역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KJ-I-20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00472" y="4559356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568624" y="2060848"/>
          <a:ext cx="6239786" cy="76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936104"/>
                <a:gridCol w="1440160"/>
                <a:gridCol w="504056"/>
                <a:gridCol w="648072"/>
                <a:gridCol w="432048"/>
                <a:gridCol w="720080"/>
                <a:gridCol w="1271234"/>
              </a:tblGrid>
              <a:tr h="1790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거래명세서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배송조회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1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외상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외상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5925168" y="2302838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8" y="2621381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8" y="2348880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>
            <a:spLocks noChangeAspect="1"/>
          </p:cNvSpPr>
          <p:nvPr/>
        </p:nvSpPr>
        <p:spPr>
          <a:xfrm>
            <a:off x="1496616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928454" y="2604254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8" y="2121970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3872880" y="3068960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결제하기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3800872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3120" y="511838"/>
            <a:ext cx="13580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그룹찾기</a:t>
            </a:r>
            <a:r>
              <a:rPr lang="ko-KR" altLang="en-US" sz="900" dirty="0" smtClean="0"/>
              <a:t> 팝업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KJ-I-21</a:t>
            </a:r>
            <a:endParaRPr lang="ko-KR" altLang="en-US" sz="900" dirty="0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1471648" y="2093227"/>
            <a:ext cx="2735923" cy="3409133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1471648" y="1854706"/>
            <a:ext cx="2735923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2993" y="187975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그룹찾기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Group 177"/>
          <p:cNvGrpSpPr>
            <a:grpSpLocks/>
          </p:cNvGrpSpPr>
          <p:nvPr/>
        </p:nvGrpSpPr>
        <p:grpSpPr bwMode="auto">
          <a:xfrm>
            <a:off x="3966494" y="1890398"/>
            <a:ext cx="199443" cy="180332"/>
            <a:chOff x="204" y="1335"/>
            <a:chExt cx="777" cy="573"/>
          </a:xfrm>
        </p:grpSpPr>
        <p:sp>
          <p:nvSpPr>
            <p:cNvPr id="12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연결선 13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3403364" y="2603680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찾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23005" y="2235536"/>
            <a:ext cx="2061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찾으시려는 그룹의 코드를 입력해주세요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80828" y="2581629"/>
            <a:ext cx="1663028" cy="2234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615664" y="2981782"/>
            <a:ext cx="245003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550633" y="3077564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해당코드의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그룹명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5743" y="34138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연대동문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2659780" y="3430015"/>
            <a:ext cx="1368152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그룹가입 신청하기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2320778" y="5193828"/>
            <a:ext cx="886288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596299" y="253003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3410016" y="252779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1740299" y="33418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587780" y="33418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2273106" y="51218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44197" y="4329303"/>
            <a:ext cx="2160240" cy="1173057"/>
            <a:chOff x="6033121" y="2852936"/>
            <a:chExt cx="2160240" cy="1173057"/>
          </a:xfrm>
        </p:grpSpPr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6033121" y="3091457"/>
              <a:ext cx="2160240" cy="934536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6033121" y="2852936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79575" y="2877988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34" name="Group 177"/>
            <p:cNvGrpSpPr>
              <a:grpSpLocks/>
            </p:cNvGrpSpPr>
            <p:nvPr/>
          </p:nvGrpSpPr>
          <p:grpSpPr bwMode="auto">
            <a:xfrm>
              <a:off x="7952284" y="2888628"/>
              <a:ext cx="199443" cy="180332"/>
              <a:chOff x="204" y="1335"/>
              <a:chExt cx="777" cy="573"/>
            </a:xfrm>
          </p:grpSpPr>
          <p:sp>
            <p:nvSpPr>
              <p:cNvPr id="37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직선 연결선 38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" name="Rectangle 68"/>
            <p:cNvSpPr>
              <a:spLocks noChangeArrowheads="1"/>
            </p:cNvSpPr>
            <p:nvPr/>
          </p:nvSpPr>
          <p:spPr bwMode="auto">
            <a:xfrm>
              <a:off x="6825116" y="366502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확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43926" y="3141513"/>
              <a:ext cx="1819729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그룹신청이 되었습니다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그룹관리자의 승인을 </a:t>
              </a:r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대기중입니다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>
          <a:xfrm>
            <a:off x="5033392" y="431760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 가입 코드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입력한 코드의 그룹 찾기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입력한 코드로 검색된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그룹명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검색된 그룹 가입하기 신청버튼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창닫히고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의 알림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정보제공 동의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창닫기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신청되지 않은 상태로 창 닫기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정보제공동의 요청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그룹가입 신청하면 노출되는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알림 창 닫힘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5600987" y="34858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43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45" y="484364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523005" y="3801234"/>
            <a:ext cx="2641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※ </a:t>
            </a:r>
            <a:r>
              <a:rPr lang="ko-KR" altLang="en-US" sz="800" dirty="0"/>
              <a:t>주의</a:t>
            </a:r>
            <a:r>
              <a:rPr lang="en-US" altLang="ko-KR" sz="800" dirty="0"/>
              <a:t>: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그룹에 </a:t>
            </a:r>
            <a:r>
              <a:rPr lang="ko-KR" altLang="en-US" sz="800" dirty="0"/>
              <a:t>가입</a:t>
            </a:r>
            <a:r>
              <a:rPr lang="en-US" altLang="ko-KR" sz="800" dirty="0"/>
              <a:t>/</a:t>
            </a:r>
            <a:r>
              <a:rPr lang="ko-KR" altLang="en-US" sz="800" dirty="0"/>
              <a:t>가입신청을 하시면</a:t>
            </a:r>
            <a:r>
              <a:rPr lang="en-US" altLang="ko-KR" sz="800" dirty="0"/>
              <a:t>, </a:t>
            </a:r>
            <a:r>
              <a:rPr lang="ko-KR" altLang="en-US" sz="800" dirty="0"/>
              <a:t>그룹관리자에게 </a:t>
            </a:r>
            <a:r>
              <a:rPr lang="ko-KR" altLang="en-US" sz="800" dirty="0" smtClean="0"/>
              <a:t>회원님의 </a:t>
            </a:r>
            <a:r>
              <a:rPr lang="ko-KR" altLang="en-US" sz="800" dirty="0"/>
              <a:t>정보가 </a:t>
            </a:r>
            <a:r>
              <a:rPr lang="ko-KR" altLang="en-US" sz="800" dirty="0" err="1" smtClean="0"/>
              <a:t>해당그룹탈퇴전까지</a:t>
            </a:r>
            <a:r>
              <a:rPr lang="ko-KR" altLang="en-US" sz="800" dirty="0" smtClean="0"/>
              <a:t> 공유됩니다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/>
              <a:t>제공되는 기본정보</a:t>
            </a:r>
            <a:r>
              <a:rPr lang="en-US" altLang="ko-KR" sz="800" dirty="0"/>
              <a:t>: </a:t>
            </a:r>
            <a:r>
              <a:rPr lang="ko-KR" altLang="en-US" sz="800" dirty="0"/>
              <a:t>이름</a:t>
            </a:r>
            <a:r>
              <a:rPr lang="en-US" altLang="ko-KR" sz="800" dirty="0"/>
              <a:t>, ID, </a:t>
            </a:r>
            <a:r>
              <a:rPr lang="ko-KR" altLang="en-US" sz="800" dirty="0" smtClean="0"/>
              <a:t>그룹가입일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신청일</a:t>
            </a:r>
            <a:r>
              <a:rPr lang="en-US" altLang="ko-KR" sz="800" dirty="0"/>
              <a:t>, </a:t>
            </a:r>
            <a:r>
              <a:rPr lang="ko-KR" altLang="en-US" sz="800" dirty="0"/>
              <a:t>구매금액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정보제공에 동의하십니까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940962" y="4797732"/>
            <a:ext cx="12306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5033392" y="2861865"/>
            <a:ext cx="2160240" cy="935928"/>
            <a:chOff x="6033121" y="2852936"/>
            <a:chExt cx="2160240" cy="935928"/>
          </a:xfrm>
        </p:grpSpPr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6033121" y="3091457"/>
              <a:ext cx="2160240" cy="697407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6033121" y="2852936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79575" y="2877988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49" name="Group 177"/>
            <p:cNvGrpSpPr>
              <a:grpSpLocks/>
            </p:cNvGrpSpPr>
            <p:nvPr/>
          </p:nvGrpSpPr>
          <p:grpSpPr bwMode="auto">
            <a:xfrm>
              <a:off x="7952284" y="2888628"/>
              <a:ext cx="199443" cy="180332"/>
              <a:chOff x="204" y="1335"/>
              <a:chExt cx="777" cy="573"/>
            </a:xfrm>
          </p:grpSpPr>
          <p:sp>
            <p:nvSpPr>
              <p:cNvPr id="52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3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직선 연결선 53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0" name="Rectangle 68"/>
            <p:cNvSpPr>
              <a:spLocks noChangeArrowheads="1"/>
            </p:cNvSpPr>
            <p:nvPr/>
          </p:nvSpPr>
          <p:spPr bwMode="auto">
            <a:xfrm>
              <a:off x="6859303" y="346990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확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70425" y="3189457"/>
              <a:ext cx="17540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정보제공에 동의를 하셔야 합니다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>
            <a:spLocks noChangeAspect="1"/>
          </p:cNvSpPr>
          <p:nvPr/>
        </p:nvSpPr>
        <p:spPr>
          <a:xfrm>
            <a:off x="4972197" y="281491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5787574" y="50905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1640632" y="47572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28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08784" y="2492896"/>
            <a:ext cx="3312368" cy="122413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서브 </a:t>
            </a:r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ko-KR" altLang="en-US" dirty="0" smtClean="0">
                <a:solidFill>
                  <a:schemeClr val="tx1"/>
                </a:solidFill>
              </a:rPr>
              <a:t>사용 화면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68624" y="3645024"/>
          <a:ext cx="6239786" cy="208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080120"/>
                <a:gridCol w="1512168"/>
                <a:gridCol w="432048"/>
                <a:gridCol w="792088"/>
                <a:gridCol w="720080"/>
                <a:gridCol w="1271234"/>
              </a:tblGrid>
              <a:tr h="149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거래명세서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배송조회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57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45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/>
                        <a:t>공란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en-US" altLang="ko-KR" sz="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/>
                        <a:t>공란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568624" y="4190593"/>
          <a:ext cx="6239786" cy="86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2"/>
                <a:gridCol w="2448270"/>
                <a:gridCol w="504056"/>
                <a:gridCol w="720080"/>
                <a:gridCol w="720080"/>
                <a:gridCol w="720080"/>
                <a:gridCol w="767178"/>
              </a:tblGrid>
              <a:tr h="14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/>
                        <a:t>공란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5925168" y="389370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10876" y="5148323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925168" y="5477882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73080" y="4397762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73080" y="4851016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73080" y="4625216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05128" y="439850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05128" y="4614532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105128" y="483055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4482703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4864027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426004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회원등급명</a:t>
            </a:r>
            <a:r>
              <a:rPr lang="ko-KR" altLang="en-US" sz="900" dirty="0" smtClean="0">
                <a:solidFill>
                  <a:schemeClr val="tx1"/>
                </a:solidFill>
              </a:rPr>
              <a:t> 및 등급 아이콘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포인트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구매리스트로 이동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노출갯수는</a:t>
            </a:r>
            <a:r>
              <a:rPr lang="ko-KR" altLang="en-US" sz="900" dirty="0" smtClean="0">
                <a:solidFill>
                  <a:schemeClr val="tx1"/>
                </a:solidFill>
              </a:rPr>
              <a:t> 최근 </a:t>
            </a:r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개만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구매상품 상세 리스트 펼침 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거래명세서 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29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번 참조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배송 정보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택배송장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택배사</a:t>
            </a:r>
            <a:r>
              <a:rPr lang="ko-KR" altLang="en-US" sz="900" dirty="0" smtClean="0">
                <a:solidFill>
                  <a:schemeClr val="tx1"/>
                </a:solidFill>
              </a:rPr>
              <a:t> 홈페이지로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새창</a:t>
            </a:r>
            <a:r>
              <a:rPr lang="ko-KR" altLang="en-US" sz="900" dirty="0" smtClean="0">
                <a:solidFill>
                  <a:schemeClr val="tx1"/>
                </a:solidFill>
              </a:rPr>
              <a:t> 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품목 선택 체크 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선택 시 수량 조정 가능하도록 변경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수량 수정 후 수정을 누르면 하단에 가격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일 이내에 조정이 있을 경우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노출가능 여부 관리자 선택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구매상품 상세 리스트 닫힘 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금액의 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상품 구매하기 클릭 시 구매 페이지로 이동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6578" y="162938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93197" y="2089931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구매등급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87700" y="2593953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80538" y="2822759"/>
            <a:ext cx="3143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0191" y="2101999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회원님의 구매등급은 </a:t>
            </a:r>
            <a:r>
              <a:rPr lang="en-US" altLang="ko-KR" sz="800" b="1" dirty="0" smtClean="0"/>
              <a:t>OOOO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0191" y="2592270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회원님의 포인트는 </a:t>
            </a:r>
            <a:r>
              <a:rPr lang="en-US" altLang="ko-KR" sz="800" b="1" dirty="0" smtClean="0"/>
              <a:t>000,000 </a:t>
            </a:r>
            <a:r>
              <a:rPr lang="ko-KR" altLang="en-US" sz="800" b="1" dirty="0" smtClean="0"/>
              <a:t>점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777519" y="2317443"/>
            <a:ext cx="3143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91138" y="3114163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48700" y="3106904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상품리스트입니다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1612750" y="3501008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016896" y="6453336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2094" y="616588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1643104" y="6398179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56440" y="6182735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576756" y="616588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6444134" y="6182735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40,000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3160" y="3212976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구매리스트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2260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메인 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5" name="타원 44"/>
          <p:cNvSpPr/>
          <p:nvPr/>
        </p:nvSpPr>
        <p:spPr>
          <a:xfrm>
            <a:off x="4160912" y="206084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icon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4016410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464682" y="61653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72880" y="472514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72880" y="459188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72880" y="4437112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68624" y="3645024"/>
          <a:ext cx="6239786" cy="266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080120"/>
                <a:gridCol w="1512168"/>
                <a:gridCol w="432048"/>
                <a:gridCol w="792088"/>
                <a:gridCol w="720080"/>
                <a:gridCol w="1271234"/>
              </a:tblGrid>
              <a:tr h="22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거래명세서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배송조회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4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45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 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en-US" altLang="ko-KR" sz="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62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한진택배</a:t>
                      </a:r>
                      <a:r>
                        <a:rPr lang="en-US" altLang="ko-KR" sz="800" b="0" baseline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200,000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회원등급명</a:t>
            </a:r>
            <a:r>
              <a:rPr lang="ko-KR" altLang="en-US" sz="800" dirty="0" smtClean="0">
                <a:solidFill>
                  <a:schemeClr val="tx1"/>
                </a:solidFill>
              </a:rPr>
              <a:t> 및 등급 아이콘 노출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포인트 노출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구매리스트로 이동 버튼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노출갯수는</a:t>
            </a:r>
            <a:r>
              <a:rPr lang="ko-KR" altLang="en-US" sz="800" dirty="0" smtClean="0">
                <a:solidFill>
                  <a:schemeClr val="tx1"/>
                </a:solidFill>
              </a:rPr>
              <a:t> 최근 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</a:rPr>
              <a:t>개만 노출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구매상품 상세 리스트 펼침 상태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거래명세서 보기 버튼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31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번 참조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배송 정보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택배송장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800" dirty="0" smtClean="0">
                <a:solidFill>
                  <a:schemeClr val="tx1"/>
                </a:solidFill>
              </a:rPr>
              <a:t> 해당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택배사</a:t>
            </a:r>
            <a:r>
              <a:rPr lang="ko-KR" altLang="en-US" sz="800" dirty="0" smtClean="0">
                <a:solidFill>
                  <a:schemeClr val="tx1"/>
                </a:solidFill>
              </a:rPr>
              <a:t> 홈페이지로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새창</a:t>
            </a:r>
            <a:r>
              <a:rPr lang="ko-KR" altLang="en-US" sz="800" dirty="0" smtClean="0">
                <a:solidFill>
                  <a:schemeClr val="tx1"/>
                </a:solidFill>
              </a:rPr>
              <a:t> 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해당 품목 선택 체크 박스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상품 선택 시 수량 조정 가능하도록 변경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수량 수정 후 수정을 누르면 하단에 가격 적용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구매 시점과 정보가 다를 시 노출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노출가능 여부 관리자 선택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구매상품 상세 리스트 닫힘 상태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선택한 금액의 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선택한 상품 구매하기 클릭 시 구매 페이지로 이동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구매 권한이 있는 아이디는 해당 영역 생성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그룹신청하기 버튼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팝업노출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b="1" dirty="0" smtClean="0">
                <a:solidFill>
                  <a:srgbClr val="0070C0"/>
                </a:solidFill>
              </a:rPr>
              <a:t>(KJ-I-21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참조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신청하고 승인대기 상태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승인완료된</a:t>
            </a:r>
            <a:r>
              <a:rPr lang="ko-KR" altLang="en-US" sz="800" dirty="0" smtClean="0">
                <a:solidFill>
                  <a:schemeClr val="tx1"/>
                </a:solidFill>
              </a:rPr>
              <a:t> 상태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800" dirty="0" smtClean="0">
                <a:solidFill>
                  <a:schemeClr val="tx1"/>
                </a:solidFill>
              </a:rPr>
              <a:t>그룹 탈퇴하기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6578" y="162938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93197" y="1997372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구매등급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87700" y="2737969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외상구매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79755" y="2987326"/>
            <a:ext cx="3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39408" y="202999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회원님의 구매등급은 </a:t>
            </a:r>
            <a:r>
              <a:rPr lang="en-US" altLang="ko-KR" sz="800" b="1" dirty="0" smtClean="0"/>
              <a:t>OOOO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0280" y="2759156"/>
            <a:ext cx="1527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 가능금액 </a:t>
            </a:r>
            <a:r>
              <a:rPr lang="en-US" altLang="ko-KR" sz="800" dirty="0" smtClean="0"/>
              <a:t>1,00</a:t>
            </a:r>
            <a:r>
              <a:rPr lang="en-US" altLang="ko-KR" sz="800" b="1" dirty="0" smtClean="0"/>
              <a:t>0,000 </a:t>
            </a:r>
            <a:r>
              <a:rPr lang="ko-KR" altLang="en-US" sz="800" b="1" dirty="0" smtClean="0"/>
              <a:t>원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576736" y="2245435"/>
            <a:ext cx="20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91138" y="3114163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48700" y="3106904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상품리스트입니다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1612750" y="3501008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016896" y="6713984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2094" y="642653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1643104" y="6658827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56440" y="6443383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576756" y="6426532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6444134" y="6443383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40,000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3160" y="3212976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구매리스트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0992" y="4421290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메인 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4" name="타원 43"/>
          <p:cNvSpPr>
            <a:spLocks noChangeAspect="1"/>
          </p:cNvSpPr>
          <p:nvPr/>
        </p:nvSpPr>
        <p:spPr>
          <a:xfrm>
            <a:off x="3528081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60129" y="198884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icon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6321152" y="31409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4016410" y="6641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464682" y="6425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KJ-I-1</a:t>
            </a:r>
            <a:endParaRPr lang="ko-KR" altLang="en-US" sz="9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736976" y="2007639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729031" y="2256996"/>
            <a:ext cx="20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684" y="2026507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회원님의 포인트는 </a:t>
            </a:r>
            <a:r>
              <a:rPr lang="en-US" altLang="ko-KR" sz="800" b="1" dirty="0" smtClean="0"/>
              <a:t>000,000 </a:t>
            </a:r>
            <a:r>
              <a:rPr lang="ko-KR" altLang="en-US" sz="800" b="1" dirty="0" smtClean="0"/>
              <a:t>점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6533341" y="192713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6736" y="2730692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 금액 </a:t>
            </a:r>
            <a:r>
              <a:rPr lang="en-US" altLang="ko-KR" sz="1000" dirty="0" smtClean="0"/>
              <a:t>90</a:t>
            </a:r>
            <a:r>
              <a:rPr lang="en-US" altLang="ko-KR" sz="1000" b="1" dirty="0" smtClean="0"/>
              <a:t>0,000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원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568624" y="2708920"/>
            <a:ext cx="6192688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3090128" y="26871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1568624" y="4098092"/>
          <a:ext cx="6239786" cy="105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2"/>
                <a:gridCol w="1872206"/>
                <a:gridCol w="432048"/>
                <a:gridCol w="648072"/>
                <a:gridCol w="648072"/>
                <a:gridCol w="792088"/>
                <a:gridCol w="720080"/>
                <a:gridCol w="767178"/>
              </a:tblGrid>
              <a:tr h="262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64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64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5608820" y="4426040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08820" y="4962188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608820" y="4685024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040868" y="4426786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40868" y="4674340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040868" y="494172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9" y="444411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9" y="495522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8" y="421057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5925168" y="3893706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889104" y="5229200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89104" y="5488928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889104" y="5774783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889104" y="6060638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1640632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1568624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640632" y="43651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5601088" y="43253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6033136" y="425336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1208584" y="48691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1" name="왼쪽 중괄호 60"/>
          <p:cNvSpPr/>
          <p:nvPr/>
        </p:nvSpPr>
        <p:spPr>
          <a:xfrm>
            <a:off x="1352600" y="3861048"/>
            <a:ext cx="216024" cy="216024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2576736" y="45811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>
          <a:xfrm>
            <a:off x="5817096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6537176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9079" y="2387555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그룹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571134" y="2636912"/>
            <a:ext cx="3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56856" y="2377693"/>
            <a:ext cx="1296144" cy="21544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고대 동문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승인대</a:t>
            </a:r>
            <a:r>
              <a:rPr lang="ko-KR" altLang="en-US" sz="800" dirty="0" err="1"/>
              <a:t>기</a:t>
            </a:r>
            <a:r>
              <a:rPr lang="ko-KR" altLang="en-US" sz="800" dirty="0" err="1" smtClean="0"/>
              <a:t>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25183" y="2371863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그룹신청하기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85" idx="3"/>
            <a:endCxn id="84" idx="1"/>
          </p:cNvCxnSpPr>
          <p:nvPr/>
        </p:nvCxnSpPr>
        <p:spPr>
          <a:xfrm>
            <a:off x="3363761" y="2479875"/>
            <a:ext cx="293095" cy="55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>
            <a:spLocks noChangeAspect="1"/>
          </p:cNvSpPr>
          <p:nvPr/>
        </p:nvSpPr>
        <p:spPr>
          <a:xfrm>
            <a:off x="2576736" y="229986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3672081" y="22626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29064" y="2387555"/>
            <a:ext cx="1296353" cy="21544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고대 동문   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탈퇴하기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89" name="직선 화살표 연결선 88"/>
          <p:cNvCxnSpPr>
            <a:stCxn id="84" idx="3"/>
            <a:endCxn id="88" idx="1"/>
          </p:cNvCxnSpPr>
          <p:nvPr/>
        </p:nvCxnSpPr>
        <p:spPr>
          <a:xfrm>
            <a:off x="4953000" y="2485415"/>
            <a:ext cx="576064" cy="98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>
            <a:spLocks noChangeAspect="1"/>
          </p:cNvSpPr>
          <p:nvPr/>
        </p:nvSpPr>
        <p:spPr>
          <a:xfrm>
            <a:off x="5576756" y="22923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6357104" y="229986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페이지 이동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최근 담은 </a:t>
            </a:r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개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상품에 배경색 강조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상품엔 수량 조정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수정된 상품 수량 수정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하단의 내역에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상품의 금액 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구매창으로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참고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화면정의서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결재시스템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_V1.0.pptx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장바구니 페이지로 이동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0" y="6525344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02921" y="1556212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관심상품리스트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40265" y="1556792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관심상품으로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92944"/>
              </p:ext>
            </p:extLst>
          </p:nvPr>
        </p:nvGraphicFramePr>
        <p:xfrm>
          <a:off x="1580902" y="1988840"/>
          <a:ext cx="6180409" cy="5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0"/>
                <a:gridCol w="2321694"/>
                <a:gridCol w="576064"/>
                <a:gridCol w="638273"/>
                <a:gridCol w="773763"/>
                <a:gridCol w="619010"/>
                <a:gridCol w="777265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31" y="227694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99622" y="269264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640632" y="2924944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53968" y="270950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5574284" y="269264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2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347519" y="270668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공란</a:t>
            </a:r>
            <a:endParaRPr lang="ko-KR" altLang="en-US" sz="800" b="1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1529257" y="1916832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3982577" y="2980681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2482" y="4028404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69826" y="4028984"/>
            <a:ext cx="202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장바구니에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2580" y="551723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1643590" y="5749527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256926" y="5534083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577242" y="5517232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2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350477" y="5531267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공란</a:t>
            </a:r>
            <a:endParaRPr lang="ko-KR" altLang="en-US" sz="800" b="1" dirty="0"/>
          </a:p>
        </p:txBody>
      </p:sp>
      <p:cxnSp>
        <p:nvCxnSpPr>
          <p:cNvPr id="176" name="직선 연결선 175"/>
          <p:cNvCxnSpPr/>
          <p:nvPr/>
        </p:nvCxnSpPr>
        <p:spPr>
          <a:xfrm>
            <a:off x="1558818" y="4389024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3985535" y="5805264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21152" y="4100412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21152" y="1628800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관심상품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33120" y="511838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</a:t>
            </a:r>
            <a:r>
              <a:rPr lang="en-US" altLang="ko-KR" sz="900" smtClean="0"/>
              <a:t>&gt;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08584" y="775721"/>
            <a:ext cx="2300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메인 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6249144" y="41004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62194" y="2298384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094242" y="230029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92944"/>
              </p:ext>
            </p:extLst>
          </p:nvPr>
        </p:nvGraphicFramePr>
        <p:xfrm>
          <a:off x="1568624" y="4532460"/>
          <a:ext cx="6192689" cy="89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83"/>
                <a:gridCol w="2333029"/>
                <a:gridCol w="576064"/>
                <a:gridCol w="633964"/>
                <a:gridCol w="775300"/>
                <a:gridCol w="620240"/>
                <a:gridCol w="778809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482056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5649915" y="4826924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651308" y="5207428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081963" y="482883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083356" y="521334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65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8" y="518565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3800872" y="245354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800872" y="232028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800872" y="219778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800872" y="535144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800872" y="521818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800872" y="509568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공지사항으로 바로 가기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개 공지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진행중인 이벤트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바로가기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진행중인 이벤트 전체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49824" y="3907794"/>
            <a:ext cx="6227638" cy="28335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93689" y="3501008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31033" y="3501588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진행중인 이벤트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556842" y="3789620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6"/>
          <p:cNvGrpSpPr/>
          <p:nvPr/>
        </p:nvGrpSpPr>
        <p:grpSpPr>
          <a:xfrm>
            <a:off x="1835179" y="4437112"/>
            <a:ext cx="2600463" cy="866745"/>
            <a:chOff x="1712640" y="3128805"/>
            <a:chExt cx="915392" cy="914400"/>
          </a:xfrm>
        </p:grpSpPr>
        <p:sp>
          <p:nvSpPr>
            <p:cNvPr id="48" name="직사각형 47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28711" y="422166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852841" y="4038353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4" name="그룹 62"/>
          <p:cNvGrpSpPr/>
          <p:nvPr/>
        </p:nvGrpSpPr>
        <p:grpSpPr>
          <a:xfrm>
            <a:off x="4874292" y="4437112"/>
            <a:ext cx="2600463" cy="866745"/>
            <a:chOff x="1712640" y="3128805"/>
            <a:chExt cx="915392" cy="914400"/>
          </a:xfrm>
        </p:grpSpPr>
        <p:sp>
          <p:nvSpPr>
            <p:cNvPr id="66" name="직사각형 6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67824" y="422166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4891954" y="4038353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5" name="그룹 70"/>
          <p:cNvGrpSpPr/>
          <p:nvPr/>
        </p:nvGrpSpPr>
        <p:grpSpPr>
          <a:xfrm>
            <a:off x="1859541" y="5874623"/>
            <a:ext cx="2600463" cy="866745"/>
            <a:chOff x="1712640" y="3128805"/>
            <a:chExt cx="915392" cy="914400"/>
          </a:xfrm>
        </p:grpSpPr>
        <p:sp>
          <p:nvSpPr>
            <p:cNvPr id="74" name="직사각형 7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153073" y="5659179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877203" y="5475864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6" name="그룹 78"/>
          <p:cNvGrpSpPr/>
          <p:nvPr/>
        </p:nvGrpSpPr>
        <p:grpSpPr>
          <a:xfrm>
            <a:off x="4898654" y="5874623"/>
            <a:ext cx="2600463" cy="866745"/>
            <a:chOff x="1712640" y="3128805"/>
            <a:chExt cx="915392" cy="914400"/>
          </a:xfrm>
        </p:grpSpPr>
        <p:sp>
          <p:nvSpPr>
            <p:cNvPr id="82" name="직사각형 81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192186" y="5659179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916316" y="5475864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586837" y="1484784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24181" y="1485364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최근 공지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1394"/>
              </p:ext>
            </p:extLst>
          </p:nvPr>
        </p:nvGraphicFramePr>
        <p:xfrm>
          <a:off x="1609120" y="1916832"/>
          <a:ext cx="60933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1568336" y="1772816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681192" y="148478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공지사항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21152" y="3501008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3120" y="511838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</a:t>
            </a:r>
            <a:r>
              <a:rPr lang="en-US" altLang="ko-KR" sz="900" smtClean="0"/>
              <a:t>&gt;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208584" y="775721"/>
            <a:ext cx="2300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메인 </a:t>
            </a:r>
            <a:r>
              <a:rPr lang="en-US" altLang="ko-KR" sz="900" dirty="0" smtClean="0"/>
              <a:t>(3)</a:t>
            </a:r>
            <a:endParaRPr lang="ko-KR" altLang="en-US" sz="900" dirty="0"/>
          </a:p>
        </p:txBody>
      </p:sp>
      <p:sp>
        <p:nvSpPr>
          <p:cNvPr id="44" name="타원 43"/>
          <p:cNvSpPr>
            <a:spLocks noChangeAspect="1"/>
          </p:cNvSpPr>
          <p:nvPr/>
        </p:nvSpPr>
        <p:spPr>
          <a:xfrm>
            <a:off x="6609184" y="1484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1496616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6249144" y="35010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1640632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 선택하는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선택항목을 장바구니에서 삭제하기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910" y="1629380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장바구니</a:t>
            </a:r>
            <a:endParaRPr lang="ko-KR" altLang="en-US" sz="8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1513358" y="3573016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030365" y="1629380"/>
            <a:ext cx="202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장바구니에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494"/>
              </p:ext>
            </p:extLst>
          </p:nvPr>
        </p:nvGraphicFramePr>
        <p:xfrm>
          <a:off x="1586112" y="2495465"/>
          <a:ext cx="6247208" cy="88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1"/>
                <a:gridCol w="324319"/>
                <a:gridCol w="1943845"/>
                <a:gridCol w="625701"/>
                <a:gridCol w="703913"/>
                <a:gridCol w="782126"/>
                <a:gridCol w="625701"/>
                <a:gridCol w="791322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2841785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175743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5692346" y="277123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764131" y="399253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5692346" y="3110704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1805141" y="4262176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18477" y="3987408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738793" y="3970557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512028" y="3984592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122232" y="4383742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1568624" y="2362033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33"/>
          <p:cNvGrpSpPr/>
          <p:nvPr/>
        </p:nvGrpSpPr>
        <p:grpSpPr>
          <a:xfrm>
            <a:off x="2936776" y="3645024"/>
            <a:ext cx="3601380" cy="209211"/>
            <a:chOff x="2791780" y="6237312"/>
            <a:chExt cx="3601380" cy="209211"/>
          </a:xfrm>
        </p:grpSpPr>
        <p:sp>
          <p:nvSpPr>
            <p:cNvPr id="235" name="직사각형 23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2736324"/>
            <a:ext cx="288032" cy="288032"/>
          </a:xfrm>
          <a:prstGeom prst="rect">
            <a:avLst/>
          </a:prstGeom>
          <a:noFill/>
        </p:spPr>
      </p:pic>
      <p:pic>
        <p:nvPicPr>
          <p:cNvPr id="8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070553"/>
            <a:ext cx="288032" cy="288032"/>
          </a:xfrm>
          <a:prstGeom prst="rect">
            <a:avLst/>
          </a:prstGeom>
          <a:noFill/>
        </p:spPr>
      </p:pic>
      <p:sp>
        <p:nvSpPr>
          <p:cNvPr id="95" name="모서리가 둥근 직사각형 94"/>
          <p:cNvSpPr/>
          <p:nvPr/>
        </p:nvSpPr>
        <p:spPr>
          <a:xfrm>
            <a:off x="1640632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126900" y="278092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126900" y="312575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장바구니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208584" y="775721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smtClean="0"/>
              <a:t>장바구니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00472" y="2420888"/>
            <a:ext cx="1224136" cy="23754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2472" y="5157192"/>
          <a:ext cx="6183667" cy="5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950368"/>
                <a:gridCol w="648072"/>
                <a:gridCol w="648072"/>
                <a:gridCol w="829600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연결선 74"/>
          <p:cNvCxnSpPr/>
          <p:nvPr/>
        </p:nvCxnSpPr>
        <p:spPr>
          <a:xfrm>
            <a:off x="1706488" y="6152040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32720" y="5877272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753036" y="5860421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526271" y="5874456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61329" y="6309320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06488" y="587727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93185" y="4784341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1562472" y="5049459"/>
            <a:ext cx="6192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666928" y="5494371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91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226" y="5395517"/>
            <a:ext cx="288032" cy="288032"/>
          </a:xfrm>
          <a:prstGeom prst="rect">
            <a:avLst/>
          </a:prstGeom>
          <a:noFill/>
        </p:spPr>
      </p:pic>
      <p:sp>
        <p:nvSpPr>
          <p:cNvPr id="92" name="모서리가 둥근 직사각형 91"/>
          <p:cNvSpPr/>
          <p:nvPr/>
        </p:nvSpPr>
        <p:spPr>
          <a:xfrm>
            <a:off x="6098976" y="5497042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800872" y="328498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800872" y="315172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800872" y="302922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00872" y="2780928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800872" y="5636142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800872" y="5502884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800872" y="5380384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구매리스트 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상세내역 펼침 아이콘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전체 선택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구매하기위한</a:t>
            </a:r>
            <a:r>
              <a:rPr lang="ko-KR" altLang="en-US" sz="900" dirty="0" smtClean="0">
                <a:solidFill>
                  <a:schemeClr val="tx1"/>
                </a:solidFill>
              </a:rPr>
              <a:t>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거래명세서 출력하기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70C0"/>
                </a:solidFill>
              </a:rPr>
              <a:t> (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30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참조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택배사</a:t>
            </a:r>
            <a:r>
              <a:rPr lang="ko-KR" altLang="en-US" sz="900" dirty="0" smtClean="0">
                <a:solidFill>
                  <a:schemeClr val="tx1"/>
                </a:solidFill>
              </a:rPr>
              <a:t> 홈페이지 배송조회 페이지로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새창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구매리스</a:t>
            </a:r>
            <a:r>
              <a:rPr lang="ko-KR" altLang="en-US" sz="1000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구매리스트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64" y="1556792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구매하신 상품리스트입니다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구매하신 상품을 클릭하시면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재구매</a:t>
            </a:r>
            <a:r>
              <a:rPr lang="ko-KR" altLang="en-US" sz="800" dirty="0" smtClean="0"/>
              <a:t> 가능하십니다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" name="그룹 19"/>
          <p:cNvGrpSpPr/>
          <p:nvPr/>
        </p:nvGrpSpPr>
        <p:grpSpPr>
          <a:xfrm>
            <a:off x="2936776" y="4293096"/>
            <a:ext cx="3601380" cy="209211"/>
            <a:chOff x="2791780" y="6237312"/>
            <a:chExt cx="3601380" cy="209211"/>
          </a:xfrm>
        </p:grpSpPr>
        <p:sp>
          <p:nvSpPr>
            <p:cNvPr id="21" name="직사각형 20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208584" y="775721"/>
            <a:ext cx="18549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smtClean="0"/>
              <a:t>구매리스트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00472" y="263691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568624" y="2420888"/>
          <a:ext cx="6239786" cy="175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080120"/>
                <a:gridCol w="1512168"/>
                <a:gridCol w="432048"/>
                <a:gridCol w="792088"/>
                <a:gridCol w="720080"/>
                <a:gridCol w="1271234"/>
              </a:tblGrid>
              <a:tr h="149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구매가격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거래명세서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배송조회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57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45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/>
                        <a:t>공란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en-US" altLang="ko-KR" sz="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  16:16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일회용주사기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Syninge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123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/>
                        <a:t>한진택배</a:t>
                      </a:r>
                      <a:r>
                        <a:rPr lang="en-US" altLang="ko-KR" sz="800" b="0" baseline="0" dirty="0" smtClean="0"/>
                        <a:t> 123-456-7890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568624" y="2966457"/>
          <a:ext cx="6239786" cy="86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2"/>
                <a:gridCol w="2448270"/>
                <a:gridCol w="504056"/>
                <a:gridCol w="720080"/>
                <a:gridCol w="720080"/>
                <a:gridCol w="720080"/>
                <a:gridCol w="767178"/>
              </a:tblGrid>
              <a:tr h="14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smtClean="0"/>
                        <a:t>공란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1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/>
                        <a:t>공란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5925168" y="2669570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10876" y="3935233"/>
            <a:ext cx="540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거래명세서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73080" y="3175789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73080" y="3629043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673080" y="3403243"/>
            <a:ext cx="39321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105128" y="317653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105128" y="339255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105128" y="3608583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345281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3642054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3230164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모서리가 둥근 직사각형 109"/>
          <p:cNvSpPr/>
          <p:nvPr/>
        </p:nvSpPr>
        <p:spPr>
          <a:xfrm>
            <a:off x="1640632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34358" y="610251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1675368" y="6334814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88704" y="6119370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5609020" y="6102519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48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382255" y="6116554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140,000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17313" y="6462559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8624" y="5039251"/>
          <a:ext cx="6183667" cy="91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2016224"/>
                <a:gridCol w="576064"/>
                <a:gridCol w="648072"/>
                <a:gridCol w="792088"/>
                <a:gridCol w="657455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1527329" y="4653136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496616" y="4931518"/>
            <a:ext cx="62646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673080" y="5376430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73080" y="5724183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6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0378" y="5277576"/>
            <a:ext cx="288032" cy="288032"/>
          </a:xfrm>
          <a:prstGeom prst="rect">
            <a:avLst/>
          </a:prstGeom>
          <a:noFill/>
        </p:spPr>
      </p:pic>
      <p:pic>
        <p:nvPicPr>
          <p:cNvPr id="70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0378" y="5626465"/>
            <a:ext cx="288032" cy="288032"/>
          </a:xfrm>
          <a:prstGeom prst="rect">
            <a:avLst/>
          </a:prstGeom>
          <a:noFill/>
        </p:spPr>
      </p:pic>
      <p:sp>
        <p:nvSpPr>
          <p:cNvPr id="71" name="모서리가 둥근 직사각형 70"/>
          <p:cNvSpPr/>
          <p:nvPr/>
        </p:nvSpPr>
        <p:spPr>
          <a:xfrm>
            <a:off x="6105128" y="537698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105128" y="5725877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28864" y="342900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28864" y="3645024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728864" y="321297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494"/>
              </p:ext>
            </p:extLst>
          </p:nvPr>
        </p:nvGraphicFramePr>
        <p:xfrm>
          <a:off x="1568624" y="3212976"/>
          <a:ext cx="6264696" cy="88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41"/>
                <a:gridCol w="470589"/>
                <a:gridCol w="1803925"/>
                <a:gridCol w="627452"/>
                <a:gridCol w="705884"/>
                <a:gridCol w="784315"/>
                <a:gridCol w="627452"/>
                <a:gridCol w="793538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3559296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3" y="3893254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직사각형 172"/>
          <p:cNvSpPr/>
          <p:nvPr/>
        </p:nvSpPr>
        <p:spPr>
          <a:xfrm>
            <a:off x="5705738" y="3488749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705738" y="3828215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20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3453835"/>
            <a:ext cx="288032" cy="288032"/>
          </a:xfrm>
          <a:prstGeom prst="rect">
            <a:avLst/>
          </a:prstGeom>
          <a:noFill/>
        </p:spPr>
      </p:pic>
      <p:pic>
        <p:nvPicPr>
          <p:cNvPr id="20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5192" y="3788064"/>
            <a:ext cx="288032" cy="288032"/>
          </a:xfrm>
          <a:prstGeom prst="rect">
            <a:avLst/>
          </a:prstGeom>
          <a:noFill/>
        </p:spPr>
      </p:pic>
      <p:sp>
        <p:nvSpPr>
          <p:cNvPr id="213" name="모서리가 둥근 직사각형 212"/>
          <p:cNvSpPr/>
          <p:nvPr/>
        </p:nvSpPr>
        <p:spPr>
          <a:xfrm>
            <a:off x="6140292" y="3498439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6140292" y="384326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폴더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설정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⑤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 창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폴더 추가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폴더내의 상품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설정 팝업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폴더명</a:t>
            </a:r>
            <a:r>
              <a:rPr lang="ko-KR" altLang="en-US" sz="900" dirty="0" smtClean="0">
                <a:solidFill>
                  <a:schemeClr val="tx1"/>
                </a:solidFill>
              </a:rPr>
              <a:t> 수정가능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폴더 삭제 가능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삭제 시 </a:t>
            </a:r>
            <a:r>
              <a:rPr lang="ko-KR" altLang="en-US" sz="900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폴더 삭제 시 알림 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관심상품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910" y="1629380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관심상품</a:t>
            </a:r>
            <a:endParaRPr lang="ko-KR" altLang="en-US" sz="800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493659" y="3090631"/>
            <a:ext cx="63896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012934" y="1629380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관심상품으로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1513358" y="4293096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93"/>
          <p:cNvGrpSpPr/>
          <p:nvPr/>
        </p:nvGrpSpPr>
        <p:grpSpPr>
          <a:xfrm>
            <a:off x="2936776" y="4365104"/>
            <a:ext cx="3601380" cy="209211"/>
            <a:chOff x="2791780" y="6237312"/>
            <a:chExt cx="3601380" cy="209211"/>
          </a:xfrm>
        </p:grpSpPr>
        <p:sp>
          <p:nvSpPr>
            <p:cNvPr id="95" name="직사각형 9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각 삼각형 124"/>
          <p:cNvSpPr/>
          <p:nvPr/>
        </p:nvSpPr>
        <p:spPr>
          <a:xfrm rot="18900000">
            <a:off x="2028369" y="2200601"/>
            <a:ext cx="133911" cy="13391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125"/>
          <p:cNvGrpSpPr/>
          <p:nvPr/>
        </p:nvGrpSpPr>
        <p:grpSpPr>
          <a:xfrm>
            <a:off x="1545235" y="2066389"/>
            <a:ext cx="6224544" cy="202700"/>
            <a:chOff x="1545235" y="2066389"/>
            <a:chExt cx="4681373" cy="202700"/>
          </a:xfrm>
        </p:grpSpPr>
        <p:sp>
          <p:nvSpPr>
            <p:cNvPr id="127" name="직사각형 126"/>
            <p:cNvSpPr/>
            <p:nvPr/>
          </p:nvSpPr>
          <p:spPr>
            <a:xfrm>
              <a:off x="1545235" y="2066389"/>
              <a:ext cx="797540" cy="20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343125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119821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96519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673215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449912" y="2066389"/>
              <a:ext cx="776696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32"/>
          <p:cNvGrpSpPr/>
          <p:nvPr/>
        </p:nvGrpSpPr>
        <p:grpSpPr>
          <a:xfrm>
            <a:off x="1545235" y="2421489"/>
            <a:ext cx="6224544" cy="202700"/>
            <a:chOff x="1545235" y="2421489"/>
            <a:chExt cx="6224544" cy="202700"/>
          </a:xfrm>
        </p:grpSpPr>
        <p:sp>
          <p:nvSpPr>
            <p:cNvPr id="134" name="직사각형 133"/>
            <p:cNvSpPr/>
            <p:nvPr/>
          </p:nvSpPr>
          <p:spPr>
            <a:xfrm>
              <a:off x="1545235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583598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698687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737052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+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621961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660324" y="2421489"/>
              <a:ext cx="1032727" cy="2027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내관심상품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40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2142" y="2049418"/>
            <a:ext cx="270470" cy="256947"/>
          </a:xfrm>
          <a:prstGeom prst="rect">
            <a:avLst/>
          </a:prstGeom>
          <a:noFill/>
        </p:spPr>
      </p:pic>
      <p:pic>
        <p:nvPicPr>
          <p:cNvPr id="141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5882" y="2049418"/>
            <a:ext cx="270470" cy="256947"/>
          </a:xfrm>
          <a:prstGeom prst="rect">
            <a:avLst/>
          </a:prstGeom>
          <a:noFill/>
        </p:spPr>
      </p:pic>
      <p:pic>
        <p:nvPicPr>
          <p:cNvPr id="142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22" y="2049418"/>
            <a:ext cx="270470" cy="256947"/>
          </a:xfrm>
          <a:prstGeom prst="rect">
            <a:avLst/>
          </a:prstGeom>
          <a:noFill/>
        </p:spPr>
      </p:pic>
      <p:pic>
        <p:nvPicPr>
          <p:cNvPr id="143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3362" y="2049418"/>
            <a:ext cx="270470" cy="256947"/>
          </a:xfrm>
          <a:prstGeom prst="rect">
            <a:avLst/>
          </a:prstGeom>
          <a:noFill/>
        </p:spPr>
      </p:pic>
      <p:pic>
        <p:nvPicPr>
          <p:cNvPr id="144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7102" y="2049418"/>
            <a:ext cx="270470" cy="256947"/>
          </a:xfrm>
          <a:prstGeom prst="rect">
            <a:avLst/>
          </a:prstGeom>
          <a:noFill/>
        </p:spPr>
      </p:pic>
      <p:pic>
        <p:nvPicPr>
          <p:cNvPr id="145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90842" y="2049418"/>
            <a:ext cx="270470" cy="256947"/>
          </a:xfrm>
          <a:prstGeom prst="rect">
            <a:avLst/>
          </a:prstGeom>
          <a:noFill/>
        </p:spPr>
      </p:pic>
      <p:pic>
        <p:nvPicPr>
          <p:cNvPr id="146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6010" y="2409458"/>
            <a:ext cx="270470" cy="256947"/>
          </a:xfrm>
          <a:prstGeom prst="rect">
            <a:avLst/>
          </a:prstGeom>
          <a:noFill/>
        </p:spPr>
      </p:pic>
      <p:pic>
        <p:nvPicPr>
          <p:cNvPr id="147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9750" y="2409458"/>
            <a:ext cx="270470" cy="256947"/>
          </a:xfrm>
          <a:prstGeom prst="rect">
            <a:avLst/>
          </a:prstGeom>
          <a:noFill/>
        </p:spPr>
      </p:pic>
      <p:pic>
        <p:nvPicPr>
          <p:cNvPr id="148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3490" y="2409458"/>
            <a:ext cx="270470" cy="256947"/>
          </a:xfrm>
          <a:prstGeom prst="rect">
            <a:avLst/>
          </a:prstGeom>
          <a:noFill/>
        </p:spPr>
      </p:pic>
      <p:pic>
        <p:nvPicPr>
          <p:cNvPr id="149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7230" y="2409458"/>
            <a:ext cx="270470" cy="256947"/>
          </a:xfrm>
          <a:prstGeom prst="rect">
            <a:avLst/>
          </a:prstGeom>
          <a:noFill/>
        </p:spPr>
      </p:pic>
      <p:pic>
        <p:nvPicPr>
          <p:cNvPr id="150" name="Picture 2" descr="C:\Users\Tgistyle\Pictures\이미지\sp-icon-set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0970" y="2409458"/>
            <a:ext cx="270470" cy="256947"/>
          </a:xfrm>
          <a:prstGeom prst="rect">
            <a:avLst/>
          </a:prstGeom>
          <a:noFill/>
        </p:spPr>
      </p:pic>
      <p:sp>
        <p:nvSpPr>
          <p:cNvPr id="194" name="모서리가 둥근 직사각형 193"/>
          <p:cNvSpPr/>
          <p:nvPr/>
        </p:nvSpPr>
        <p:spPr>
          <a:xfrm>
            <a:off x="1640632" y="278092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2288704" y="278092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관심상품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8584" y="775721"/>
            <a:ext cx="21259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smtClean="0"/>
              <a:t>관심상품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</a:t>
            </a:r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00472" y="2852936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74776" y="5242464"/>
          <a:ext cx="6183667" cy="5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665567"/>
                <a:gridCol w="792088"/>
                <a:gridCol w="720080"/>
                <a:gridCol w="898377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3" name="직선 연결선 132"/>
          <p:cNvCxnSpPr/>
          <p:nvPr/>
        </p:nvCxnSpPr>
        <p:spPr>
          <a:xfrm>
            <a:off x="1712640" y="6309320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438872" y="6034552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759188" y="6017701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532423" y="6031736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167481" y="6394592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712640" y="6034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611641" y="4869613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157" name="직선 연결선 156"/>
          <p:cNvCxnSpPr/>
          <p:nvPr/>
        </p:nvCxnSpPr>
        <p:spPr>
          <a:xfrm>
            <a:off x="1580928" y="5134731"/>
            <a:ext cx="61865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679232" y="5579643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15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6530" y="5480789"/>
            <a:ext cx="288032" cy="288032"/>
          </a:xfrm>
          <a:prstGeom prst="rect">
            <a:avLst/>
          </a:prstGeom>
          <a:noFill/>
        </p:spPr>
      </p:pic>
      <p:sp>
        <p:nvSpPr>
          <p:cNvPr id="160" name="모서리가 둥근 직사각형 159"/>
          <p:cNvSpPr/>
          <p:nvPr/>
        </p:nvSpPr>
        <p:spPr>
          <a:xfrm>
            <a:off x="6117432" y="5582314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728864" y="364502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728864" y="351176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728864" y="338926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3317" y="162938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</a:t>
            </a:r>
            <a:r>
              <a:rPr lang="ko-KR" altLang="en-US" sz="800" dirty="0" err="1"/>
              <a:t>이</a:t>
            </a:r>
            <a:r>
              <a:rPr lang="ko-KR" altLang="en-US" sz="800" dirty="0" err="1" smtClean="0"/>
              <a:t>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둘러본상품</a:t>
            </a:r>
            <a:endParaRPr lang="ko-KR" altLang="en-US" sz="800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1496616" y="3795853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1568624" y="2362033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7"/>
          <p:cNvGrpSpPr/>
          <p:nvPr/>
        </p:nvGrpSpPr>
        <p:grpSpPr>
          <a:xfrm>
            <a:off x="2920034" y="3867861"/>
            <a:ext cx="3601380" cy="209211"/>
            <a:chOff x="2791780" y="6237312"/>
            <a:chExt cx="3601380" cy="209211"/>
          </a:xfrm>
        </p:grpSpPr>
        <p:sp>
          <p:nvSpPr>
            <p:cNvPr id="229" name="직사각형 228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1640632" y="2060848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288704" y="2060848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비우기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둘러본상품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208584" y="775721"/>
            <a:ext cx="2241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err="1" smtClean="0"/>
              <a:t>둘러본상품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00472" y="3068960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494"/>
              </p:ext>
            </p:extLst>
          </p:nvPr>
        </p:nvGraphicFramePr>
        <p:xfrm>
          <a:off x="1586112" y="2495465"/>
          <a:ext cx="6175201" cy="114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90"/>
                <a:gridCol w="329510"/>
                <a:gridCol w="1912511"/>
                <a:gridCol w="618489"/>
                <a:gridCol w="695800"/>
                <a:gridCol w="773111"/>
                <a:gridCol w="618489"/>
                <a:gridCol w="782201"/>
              </a:tblGrid>
              <a:tr h="277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3614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614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2984208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1" y="3390174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5670574" y="2930468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70574" y="3341942"/>
            <a:ext cx="396000" cy="1537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2878747"/>
            <a:ext cx="288032" cy="288032"/>
          </a:xfrm>
          <a:prstGeom prst="rect">
            <a:avLst/>
          </a:prstGeom>
          <a:noFill/>
        </p:spPr>
      </p:pic>
      <p:pic>
        <p:nvPicPr>
          <p:cNvPr id="8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80" y="3284984"/>
            <a:ext cx="288032" cy="288032"/>
          </a:xfrm>
          <a:prstGeom prst="rect">
            <a:avLst/>
          </a:prstGeom>
          <a:noFill/>
        </p:spPr>
      </p:pic>
      <p:sp>
        <p:nvSpPr>
          <p:cNvPr id="90" name="모서리가 둥근 직사각형 89"/>
          <p:cNvSpPr/>
          <p:nvPr/>
        </p:nvSpPr>
        <p:spPr>
          <a:xfrm>
            <a:off x="6105128" y="2940158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105128" y="3356992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410"/>
              </p:ext>
            </p:extLst>
          </p:nvPr>
        </p:nvGraphicFramePr>
        <p:xfrm>
          <a:off x="1568624" y="4941168"/>
          <a:ext cx="6183667" cy="5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350657"/>
                <a:gridCol w="1944216"/>
                <a:gridCol w="648072"/>
                <a:gridCol w="648072"/>
                <a:gridCol w="835752"/>
                <a:gridCol w="613791"/>
                <a:gridCol w="701676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>
            <a:off x="1640632" y="5949279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366864" y="5674511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687180" y="5657660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5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60415" y="5671695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11,800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095473" y="6034551"/>
            <a:ext cx="136766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40632" y="567451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선택한 상품</a:t>
            </a:r>
            <a:endParaRPr lang="ko-KR" altLang="en-US" sz="8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05489" y="4568317"/>
            <a:ext cx="905391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1574776" y="4833435"/>
            <a:ext cx="61865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673080" y="5278347"/>
            <a:ext cx="393210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153156" y="5282887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10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0378" y="5179493"/>
            <a:ext cx="288032" cy="288032"/>
          </a:xfrm>
          <a:prstGeom prst="rect">
            <a:avLst/>
          </a:prstGeom>
          <a:noFill/>
        </p:spPr>
      </p:pic>
      <p:sp>
        <p:nvSpPr>
          <p:cNvPr id="110" name="모서리가 둥근 직사각형 109"/>
          <p:cNvSpPr/>
          <p:nvPr/>
        </p:nvSpPr>
        <p:spPr>
          <a:xfrm>
            <a:off x="3800872" y="306562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800872" y="293236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800872" y="280986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584" y="775721"/>
            <a:ext cx="18549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smtClean="0"/>
              <a:t>거래명세서</a:t>
            </a:r>
            <a:endParaRPr lang="ko-KR" altLang="en-US" sz="9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61"/>
          <p:cNvSpPr>
            <a:spLocks noChangeArrowheads="1"/>
          </p:cNvSpPr>
          <p:nvPr/>
        </p:nvSpPr>
        <p:spPr bwMode="auto">
          <a:xfrm>
            <a:off x="1280592" y="1435273"/>
            <a:ext cx="6912768" cy="5090071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1280592" y="1196752"/>
            <a:ext cx="691276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27046" y="122180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거래명세서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Group 177"/>
          <p:cNvGrpSpPr>
            <a:grpSpLocks/>
          </p:cNvGrpSpPr>
          <p:nvPr/>
        </p:nvGrpSpPr>
        <p:grpSpPr bwMode="auto">
          <a:xfrm>
            <a:off x="7937986" y="1231921"/>
            <a:ext cx="199443" cy="180332"/>
            <a:chOff x="204" y="1335"/>
            <a:chExt cx="777" cy="573"/>
          </a:xfrm>
        </p:grpSpPr>
        <p:sp>
          <p:nvSpPr>
            <p:cNvPr id="40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41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직선 연결선 41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4232920" y="6561980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출력하기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4880992" y="6561980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387769" y="1916832"/>
          <a:ext cx="6733578" cy="1072600"/>
        </p:xfrm>
        <a:graphic>
          <a:graphicData uri="http://schemas.openxmlformats.org/drawingml/2006/table">
            <a:tbl>
              <a:tblPr/>
              <a:tblGrid>
                <a:gridCol w="767801"/>
                <a:gridCol w="1134380"/>
                <a:gridCol w="257643"/>
                <a:gridCol w="309547"/>
                <a:gridCol w="283595"/>
                <a:gridCol w="740257"/>
                <a:gridCol w="720080"/>
                <a:gridCol w="380478"/>
                <a:gridCol w="567191"/>
                <a:gridCol w="283595"/>
                <a:gridCol w="283595"/>
                <a:gridCol w="283595"/>
                <a:gridCol w="283595"/>
                <a:gridCol w="438226"/>
              </a:tblGrid>
              <a:tr h="9583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공급자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solidFill>
                            <a:srgbClr val="0000FF"/>
                          </a:solidFill>
                          <a:latin typeface="한양중고딕"/>
                        </a:rPr>
                        <a:t>공급받는자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전화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팩스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비고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387770" y="2996952"/>
          <a:ext cx="6733578" cy="2593820"/>
        </p:xfrm>
        <a:graphic>
          <a:graphicData uri="http://schemas.openxmlformats.org/drawingml/2006/table">
            <a:tbl>
              <a:tblPr/>
              <a:tblGrid>
                <a:gridCol w="484206"/>
                <a:gridCol w="2504960"/>
                <a:gridCol w="576064"/>
                <a:gridCol w="576064"/>
                <a:gridCol w="864096"/>
                <a:gridCol w="1128515"/>
                <a:gridCol w="599673"/>
              </a:tblGrid>
              <a:tr h="189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NO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품명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제조사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수량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단 가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주문합계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보험코드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23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일회용주사기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</a:t>
                      </a:r>
                      <a:endParaRPr 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공란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공란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352603" y="5594258"/>
          <a:ext cx="6779638" cy="214520"/>
        </p:xfrm>
        <a:graphic>
          <a:graphicData uri="http://schemas.openxmlformats.org/drawingml/2006/table">
            <a:tbl>
              <a:tblPr/>
              <a:tblGrid>
                <a:gridCol w="4856467"/>
                <a:gridCol w="299812"/>
                <a:gridCol w="299812"/>
                <a:gridCol w="299812"/>
                <a:gridCol w="299812"/>
                <a:gridCol w="299812"/>
                <a:gridCol w="299812"/>
                <a:gridCol w="124299"/>
              </a:tblGrid>
              <a:tr h="206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 smtClean="0">
                          <a:solidFill>
                            <a:srgbClr val="0000FF"/>
                          </a:solidFill>
                          <a:latin typeface="한양중고딕"/>
                        </a:rPr>
                        <a:t>구매계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공란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387769" y="1484784"/>
          <a:ext cx="6733580" cy="429040"/>
        </p:xfrm>
        <a:graphic>
          <a:graphicData uri="http://schemas.openxmlformats.org/drawingml/2006/table">
            <a:tbl>
              <a:tblPr/>
              <a:tblGrid>
                <a:gridCol w="483282"/>
                <a:gridCol w="283054"/>
                <a:gridCol w="566105"/>
                <a:gridCol w="283054"/>
                <a:gridCol w="283054"/>
                <a:gridCol w="283054"/>
                <a:gridCol w="283054"/>
                <a:gridCol w="283054"/>
                <a:gridCol w="283054"/>
                <a:gridCol w="529182"/>
                <a:gridCol w="77292"/>
                <a:gridCol w="720080"/>
                <a:gridCol w="240548"/>
                <a:gridCol w="283054"/>
                <a:gridCol w="283054"/>
                <a:gridCol w="283054"/>
                <a:gridCol w="283054"/>
                <a:gridCol w="283054"/>
                <a:gridCol w="283054"/>
                <a:gridCol w="437389"/>
              </a:tblGrid>
              <a:tr h="189092">
                <a:tc rowSpan="2" gridSpan="1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한양중고딕"/>
                        </a:rPr>
                        <a:t>거래명세서</a:t>
                      </a:r>
                      <a:r>
                        <a:rPr lang="ko-KR" altLang="en-US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공급받는자</a:t>
                      </a:r>
                      <a:r>
                        <a:rPr lang="ko-KR" altLang="en-US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 보관용</a:t>
                      </a:r>
                      <a:r>
                        <a:rPr lang="en-US" altLang="ko-KR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주문번호</a:t>
                      </a:r>
                      <a:endParaRPr 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201510310001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092"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일자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2015. 9. 1.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352600" y="6021288"/>
          <a:ext cx="6766243" cy="429040"/>
        </p:xfrm>
        <a:graphic>
          <a:graphicData uri="http://schemas.openxmlformats.org/drawingml/2006/table">
            <a:tbl>
              <a:tblPr/>
              <a:tblGrid>
                <a:gridCol w="987548"/>
                <a:gridCol w="2108797"/>
                <a:gridCol w="792088"/>
                <a:gridCol w="2877810"/>
              </a:tblGrid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주문일자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결제일자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2015-10-30 (10:20) / 2015-10-30 (10:20)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담당자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홍길동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  <a:hlinkClick r:id="rId2"/>
                        </a:rPr>
                        <a:t>02-222-3333/010-2222-3333/gildong@hong.com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메모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서울시 강동구 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1000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길동병원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바탕"/>
                        </a:rPr>
                        <a:t>원무과옆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간호사실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빠르게 보내주세요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서브 아이디로 로그인시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마이페이지의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쿠폰함</a:t>
            </a:r>
            <a:r>
              <a:rPr lang="ko-KR" altLang="en-US" sz="900" dirty="0" smtClean="0">
                <a:solidFill>
                  <a:schemeClr val="tx1"/>
                </a:solidFill>
              </a:rPr>
              <a:t> 메뉴에 접속할 수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결제창에서도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쿠폰함</a:t>
            </a:r>
            <a:r>
              <a:rPr lang="ko-KR" altLang="en-US" sz="900" dirty="0" smtClean="0">
                <a:solidFill>
                  <a:schemeClr val="tx1"/>
                </a:solidFill>
              </a:rPr>
              <a:t> 이용 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쿠폰함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8584" y="775721"/>
            <a:ext cx="1895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서브 아이디 로그인</a:t>
            </a:r>
            <a:r>
              <a:rPr lang="en-US" altLang="ko-KR" sz="900" dirty="0" smtClean="0"/>
              <a:t>_ </a:t>
            </a:r>
            <a:r>
              <a:rPr lang="ko-KR" altLang="en-US" sz="900" dirty="0" smtClean="0"/>
              <a:t>내 검색결과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200472" y="3501008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36776" y="2780928"/>
            <a:ext cx="2808312" cy="11436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2840" y="2931920"/>
            <a:ext cx="180177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해당 내용에 대한 권한이 없습니다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44888" y="349254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36"/>
          <p:cNvSpPr/>
          <p:nvPr/>
        </p:nvSpPr>
        <p:spPr>
          <a:xfrm>
            <a:off x="416496" y="4005064"/>
            <a:ext cx="4320480" cy="27363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808984" y="4005064"/>
            <a:ext cx="2880320" cy="27363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427513" y="4005064"/>
            <a:ext cx="430946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6496" y="2060848"/>
            <a:ext cx="7272808" cy="7920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496" y="2924944"/>
            <a:ext cx="43204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8984" y="2924944"/>
            <a:ext cx="288032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496" y="1772816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 </a:t>
            </a:r>
            <a:r>
              <a:rPr lang="ko-KR" altLang="en-US" sz="800" dirty="0" smtClean="0">
                <a:solidFill>
                  <a:schemeClr val="tx1"/>
                </a:solidFill>
              </a:rPr>
              <a:t>홈 </a:t>
            </a:r>
            <a:r>
              <a:rPr lang="en-US" altLang="ko-KR" sz="800" dirty="0" smtClean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6496" y="1340768"/>
            <a:ext cx="7272808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8504" y="1412776"/>
            <a:ext cx="828929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전체메뉴보기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0326" y="1412776"/>
            <a:ext cx="663143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의료소모품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46363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의료기기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09506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수술기구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72649" y="1412776"/>
            <a:ext cx="663143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전산소모품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8686" y="1412776"/>
            <a:ext cx="74603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건강기능식품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47615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생활가전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10759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사무용품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73902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37045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핫존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0552" y="177281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84648" y="177281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2680" y="177281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60712" y="177281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24808" y="177281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8504" y="2132856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640632" y="2132856"/>
            <a:ext cx="0" cy="6480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84648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08784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32920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57056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681192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84648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08784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232920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457056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681192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84648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08784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32920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457056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81192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8504" y="2996952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결과 내 검색</a:t>
            </a:r>
            <a:endParaRPr lang="en-US" altLang="ko-KR" sz="8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352600" y="2996952"/>
            <a:ext cx="12961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20752" y="299695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25208" y="299695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8984" y="2996952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29064" y="299695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08984" y="3645024"/>
            <a:ext cx="28803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177136" y="328498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80992" y="3284984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6496" y="3284984"/>
            <a:ext cx="43204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6496" y="3284984"/>
            <a:ext cx="79208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 상품 정렬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280592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616630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52668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288705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84848" y="3492353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84848" y="3444347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80792" y="3324334"/>
            <a:ext cx="21602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20819" y="3324334"/>
            <a:ext cx="21602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60846" y="3324334"/>
            <a:ext cx="21602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04795" y="334833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00805" y="334833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04795" y="344434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00805" y="344434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84848" y="3396342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84848" y="3348337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84848" y="3444347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84848" y="3492353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44821" y="3468350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92827" y="3492353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4821" y="3409459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92827" y="3433461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4821" y="3348337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92827" y="3372339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94652" y="332433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공급사별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398708" y="332433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6496" y="3645024"/>
            <a:ext cx="43204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280592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상품명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04728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규격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152800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16896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08984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29064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공급사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105128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185248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5335880" y="4077652"/>
            <a:ext cx="7692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길동메디칼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16" y="442099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68" y="413354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 Box 161"/>
          <p:cNvSpPr txBox="1">
            <a:spLocks noChangeArrowheads="1"/>
          </p:cNvSpPr>
          <p:nvPr/>
        </p:nvSpPr>
        <p:spPr bwMode="auto">
          <a:xfrm>
            <a:off x="5335881" y="4365104"/>
            <a:ext cx="7692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꺽정메디칼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 Box 161"/>
          <p:cNvSpPr txBox="1">
            <a:spLocks noChangeArrowheads="1"/>
          </p:cNvSpPr>
          <p:nvPr/>
        </p:nvSpPr>
        <p:spPr bwMode="auto">
          <a:xfrm>
            <a:off x="6033121" y="4077652"/>
            <a:ext cx="504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 Box 161"/>
          <p:cNvSpPr txBox="1">
            <a:spLocks noChangeArrowheads="1"/>
          </p:cNvSpPr>
          <p:nvPr/>
        </p:nvSpPr>
        <p:spPr bwMode="auto">
          <a:xfrm>
            <a:off x="6033122" y="4365104"/>
            <a:ext cx="504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13240" y="4077072"/>
            <a:ext cx="50405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113240" y="4365104"/>
            <a:ext cx="50405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4808984" y="5085184"/>
            <a:ext cx="288032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4880992" y="4653136"/>
            <a:ext cx="28083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7113240" y="328498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249144" y="472514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969224" y="472514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장바구니담기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 Box 161"/>
          <p:cNvSpPr txBox="1">
            <a:spLocks noChangeArrowheads="1"/>
          </p:cNvSpPr>
          <p:nvPr/>
        </p:nvSpPr>
        <p:spPr bwMode="auto">
          <a:xfrm>
            <a:off x="1136576" y="4149080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3"/>
          <p:cNvGrpSpPr/>
          <p:nvPr/>
        </p:nvGrpSpPr>
        <p:grpSpPr>
          <a:xfrm>
            <a:off x="776536" y="4077072"/>
            <a:ext cx="288345" cy="288032"/>
            <a:chOff x="1712640" y="3128805"/>
            <a:chExt cx="915392" cy="914400"/>
          </a:xfrm>
        </p:grpSpPr>
        <p:sp>
          <p:nvSpPr>
            <p:cNvPr id="135" name="직사각형 13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44" name="Text Box 161"/>
          <p:cNvSpPr txBox="1">
            <a:spLocks noChangeArrowheads="1"/>
          </p:cNvSpPr>
          <p:nvPr/>
        </p:nvSpPr>
        <p:spPr bwMode="auto">
          <a:xfrm>
            <a:off x="2504728" y="414908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 Box 161"/>
          <p:cNvSpPr txBox="1">
            <a:spLocks noChangeArrowheads="1"/>
          </p:cNvSpPr>
          <p:nvPr/>
        </p:nvSpPr>
        <p:spPr bwMode="auto">
          <a:xfrm>
            <a:off x="3152800" y="414908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186163"/>
            <a:ext cx="141859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 Box 161"/>
          <p:cNvSpPr txBox="1">
            <a:spLocks noChangeArrowheads="1"/>
          </p:cNvSpPr>
          <p:nvPr/>
        </p:nvSpPr>
        <p:spPr bwMode="auto">
          <a:xfrm>
            <a:off x="4016896" y="414908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582207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Text Box 161"/>
          <p:cNvSpPr txBox="1">
            <a:spLocks noChangeArrowheads="1"/>
          </p:cNvSpPr>
          <p:nvPr/>
        </p:nvSpPr>
        <p:spPr bwMode="auto">
          <a:xfrm>
            <a:off x="1136576" y="4545124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149"/>
          <p:cNvGrpSpPr/>
          <p:nvPr/>
        </p:nvGrpSpPr>
        <p:grpSpPr>
          <a:xfrm>
            <a:off x="776536" y="4509120"/>
            <a:ext cx="288345" cy="288032"/>
            <a:chOff x="1712640" y="3128805"/>
            <a:chExt cx="915392" cy="914400"/>
          </a:xfrm>
        </p:grpSpPr>
        <p:sp>
          <p:nvSpPr>
            <p:cNvPr id="151" name="직사각형 150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55" name="Text Box 161"/>
          <p:cNvSpPr txBox="1">
            <a:spLocks noChangeArrowheads="1"/>
          </p:cNvSpPr>
          <p:nvPr/>
        </p:nvSpPr>
        <p:spPr bwMode="auto">
          <a:xfrm>
            <a:off x="2504728" y="4545124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 Box 161"/>
          <p:cNvSpPr txBox="1">
            <a:spLocks noChangeArrowheads="1"/>
          </p:cNvSpPr>
          <p:nvPr/>
        </p:nvSpPr>
        <p:spPr bwMode="auto">
          <a:xfrm>
            <a:off x="3152800" y="4545124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 Box 161"/>
          <p:cNvSpPr txBox="1">
            <a:spLocks noChangeArrowheads="1"/>
          </p:cNvSpPr>
          <p:nvPr/>
        </p:nvSpPr>
        <p:spPr bwMode="auto">
          <a:xfrm>
            <a:off x="4016896" y="4545124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416496" y="4437112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014255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 Box 161"/>
          <p:cNvSpPr txBox="1">
            <a:spLocks noChangeArrowheads="1"/>
          </p:cNvSpPr>
          <p:nvPr/>
        </p:nvSpPr>
        <p:spPr bwMode="auto">
          <a:xfrm>
            <a:off x="1136576" y="4977172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161"/>
          <p:cNvGrpSpPr/>
          <p:nvPr/>
        </p:nvGrpSpPr>
        <p:grpSpPr>
          <a:xfrm>
            <a:off x="776536" y="4941168"/>
            <a:ext cx="288345" cy="288032"/>
            <a:chOff x="1712640" y="3128805"/>
            <a:chExt cx="915392" cy="914400"/>
          </a:xfrm>
        </p:grpSpPr>
        <p:sp>
          <p:nvSpPr>
            <p:cNvPr id="163" name="직사각형 162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직사각형 165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67" name="Text Box 161"/>
          <p:cNvSpPr txBox="1">
            <a:spLocks noChangeArrowheads="1"/>
          </p:cNvSpPr>
          <p:nvPr/>
        </p:nvSpPr>
        <p:spPr bwMode="auto">
          <a:xfrm>
            <a:off x="2504728" y="49771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 Box 161"/>
          <p:cNvSpPr txBox="1">
            <a:spLocks noChangeArrowheads="1"/>
          </p:cNvSpPr>
          <p:nvPr/>
        </p:nvSpPr>
        <p:spPr bwMode="auto">
          <a:xfrm>
            <a:off x="3152800" y="49771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 Box 161"/>
          <p:cNvSpPr txBox="1">
            <a:spLocks noChangeArrowheads="1"/>
          </p:cNvSpPr>
          <p:nvPr/>
        </p:nvSpPr>
        <p:spPr bwMode="auto">
          <a:xfrm>
            <a:off x="4016896" y="49771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16496" y="4869160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446303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 Box 161"/>
          <p:cNvSpPr txBox="1">
            <a:spLocks noChangeArrowheads="1"/>
          </p:cNvSpPr>
          <p:nvPr/>
        </p:nvSpPr>
        <p:spPr bwMode="auto">
          <a:xfrm>
            <a:off x="1136576" y="5409220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72"/>
          <p:cNvGrpSpPr/>
          <p:nvPr/>
        </p:nvGrpSpPr>
        <p:grpSpPr>
          <a:xfrm>
            <a:off x="776536" y="5373216"/>
            <a:ext cx="288345" cy="288032"/>
            <a:chOff x="1712640" y="3128805"/>
            <a:chExt cx="915392" cy="914400"/>
          </a:xfrm>
        </p:grpSpPr>
        <p:sp>
          <p:nvSpPr>
            <p:cNvPr id="174" name="직사각형 17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78" name="Text Box 161"/>
          <p:cNvSpPr txBox="1">
            <a:spLocks noChangeArrowheads="1"/>
          </p:cNvSpPr>
          <p:nvPr/>
        </p:nvSpPr>
        <p:spPr bwMode="auto">
          <a:xfrm>
            <a:off x="2504728" y="540922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 Box 161"/>
          <p:cNvSpPr txBox="1">
            <a:spLocks noChangeArrowheads="1"/>
          </p:cNvSpPr>
          <p:nvPr/>
        </p:nvSpPr>
        <p:spPr bwMode="auto">
          <a:xfrm>
            <a:off x="3152800" y="540922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 Box 161"/>
          <p:cNvSpPr txBox="1">
            <a:spLocks noChangeArrowheads="1"/>
          </p:cNvSpPr>
          <p:nvPr/>
        </p:nvSpPr>
        <p:spPr bwMode="auto">
          <a:xfrm>
            <a:off x="4016896" y="540922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416496" y="5301208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878351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 Box 161"/>
          <p:cNvSpPr txBox="1">
            <a:spLocks noChangeArrowheads="1"/>
          </p:cNvSpPr>
          <p:nvPr/>
        </p:nvSpPr>
        <p:spPr bwMode="auto">
          <a:xfrm>
            <a:off x="1136576" y="5841268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83"/>
          <p:cNvGrpSpPr/>
          <p:nvPr/>
        </p:nvGrpSpPr>
        <p:grpSpPr>
          <a:xfrm>
            <a:off x="776536" y="5805264"/>
            <a:ext cx="288345" cy="288032"/>
            <a:chOff x="1712640" y="3128805"/>
            <a:chExt cx="915392" cy="914400"/>
          </a:xfrm>
        </p:grpSpPr>
        <p:sp>
          <p:nvSpPr>
            <p:cNvPr id="185" name="직사각형 18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89" name="Text Box 161"/>
          <p:cNvSpPr txBox="1">
            <a:spLocks noChangeArrowheads="1"/>
          </p:cNvSpPr>
          <p:nvPr/>
        </p:nvSpPr>
        <p:spPr bwMode="auto">
          <a:xfrm>
            <a:off x="2504728" y="58412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 Box 161"/>
          <p:cNvSpPr txBox="1">
            <a:spLocks noChangeArrowheads="1"/>
          </p:cNvSpPr>
          <p:nvPr/>
        </p:nvSpPr>
        <p:spPr bwMode="auto">
          <a:xfrm>
            <a:off x="3152800" y="58412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 Box 161"/>
          <p:cNvSpPr txBox="1">
            <a:spLocks noChangeArrowheads="1"/>
          </p:cNvSpPr>
          <p:nvPr/>
        </p:nvSpPr>
        <p:spPr bwMode="auto">
          <a:xfrm>
            <a:off x="4016896" y="58412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416496" y="5733256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16496" y="6165304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204"/>
          <p:cNvGrpSpPr/>
          <p:nvPr/>
        </p:nvGrpSpPr>
        <p:grpSpPr>
          <a:xfrm>
            <a:off x="4880992" y="5301208"/>
            <a:ext cx="1009208" cy="1008112"/>
            <a:chOff x="1712640" y="3128805"/>
            <a:chExt cx="915392" cy="914400"/>
          </a:xfrm>
        </p:grpSpPr>
        <p:sp>
          <p:nvSpPr>
            <p:cNvPr id="206" name="직사각형 20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210" name="Text Box 161"/>
          <p:cNvSpPr txBox="1">
            <a:spLocks noChangeArrowheads="1"/>
          </p:cNvSpPr>
          <p:nvPr/>
        </p:nvSpPr>
        <p:spPr bwMode="auto">
          <a:xfrm>
            <a:off x="5961113" y="530120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 Box 161"/>
          <p:cNvSpPr txBox="1">
            <a:spLocks noChangeArrowheads="1"/>
          </p:cNvSpPr>
          <p:nvPr/>
        </p:nvSpPr>
        <p:spPr bwMode="auto">
          <a:xfrm>
            <a:off x="5961112" y="5589240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 Box 161"/>
          <p:cNvSpPr txBox="1">
            <a:spLocks noChangeArrowheads="1"/>
          </p:cNvSpPr>
          <p:nvPr/>
        </p:nvSpPr>
        <p:spPr bwMode="auto">
          <a:xfrm>
            <a:off x="5961112" y="587727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 Box 161"/>
          <p:cNvSpPr txBox="1">
            <a:spLocks noChangeArrowheads="1"/>
          </p:cNvSpPr>
          <p:nvPr/>
        </p:nvSpPr>
        <p:spPr bwMode="auto">
          <a:xfrm>
            <a:off x="5961112" y="609329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 Box 161"/>
          <p:cNvSpPr txBox="1">
            <a:spLocks noChangeArrowheads="1"/>
          </p:cNvSpPr>
          <p:nvPr/>
        </p:nvSpPr>
        <p:spPr bwMode="auto">
          <a:xfrm>
            <a:off x="6393160" y="5301208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 Box 161"/>
          <p:cNvSpPr txBox="1">
            <a:spLocks noChangeArrowheads="1"/>
          </p:cNvSpPr>
          <p:nvPr/>
        </p:nvSpPr>
        <p:spPr bwMode="auto">
          <a:xfrm>
            <a:off x="6393160" y="558924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 Box 161"/>
          <p:cNvSpPr txBox="1">
            <a:spLocks noChangeArrowheads="1"/>
          </p:cNvSpPr>
          <p:nvPr/>
        </p:nvSpPr>
        <p:spPr bwMode="auto">
          <a:xfrm>
            <a:off x="6393160" y="58772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Text Box 161"/>
          <p:cNvSpPr txBox="1">
            <a:spLocks noChangeArrowheads="1"/>
          </p:cNvSpPr>
          <p:nvPr/>
        </p:nvSpPr>
        <p:spPr bwMode="auto">
          <a:xfrm>
            <a:off x="6393160" y="609329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4953000" y="6337339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Text Box 161"/>
          <p:cNvSpPr txBox="1">
            <a:spLocks noChangeArrowheads="1"/>
          </p:cNvSpPr>
          <p:nvPr/>
        </p:nvSpPr>
        <p:spPr bwMode="auto">
          <a:xfrm>
            <a:off x="5169024" y="6309320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</a:t>
            </a:r>
            <a:r>
              <a:rPr kumimoji="0"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808984" y="6597352"/>
            <a:ext cx="288032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요약정보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88504" y="6237312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선택상품 비교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" name="그룹 234"/>
          <p:cNvGrpSpPr/>
          <p:nvPr/>
        </p:nvGrpSpPr>
        <p:grpSpPr>
          <a:xfrm>
            <a:off x="1568624" y="6309320"/>
            <a:ext cx="2448272" cy="209211"/>
            <a:chOff x="1280592" y="6237312"/>
            <a:chExt cx="2448272" cy="209211"/>
          </a:xfrm>
        </p:grpSpPr>
        <p:sp>
          <p:nvSpPr>
            <p:cNvPr id="221" name="직사각형 220"/>
            <p:cNvSpPr/>
            <p:nvPr/>
          </p:nvSpPr>
          <p:spPr>
            <a:xfrm>
              <a:off x="12805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452303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2401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1795725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19674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139147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31085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482569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6542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825991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99770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169413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3411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3512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1208584" y="764704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정렬 화면</a:t>
            </a:r>
            <a:endParaRPr lang="ko-KR" altLang="en-US" sz="9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208584" y="51012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KJ-G-001</a:t>
            </a:r>
            <a:endParaRPr lang="ko-KR" altLang="en-US" sz="900" dirty="0"/>
          </a:p>
        </p:txBody>
      </p:sp>
      <p:sp>
        <p:nvSpPr>
          <p:cNvPr id="194" name="타원 193"/>
          <p:cNvSpPr>
            <a:spLocks noChangeAspect="1"/>
          </p:cNvSpPr>
          <p:nvPr/>
        </p:nvSpPr>
        <p:spPr>
          <a:xfrm>
            <a:off x="416496" y="17008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6" name="타원 195"/>
          <p:cNvSpPr>
            <a:spLocks noChangeAspect="1"/>
          </p:cNvSpPr>
          <p:nvPr/>
        </p:nvSpPr>
        <p:spPr>
          <a:xfrm>
            <a:off x="416496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>
            <a:spLocks noChangeAspect="1"/>
          </p:cNvSpPr>
          <p:nvPr/>
        </p:nvSpPr>
        <p:spPr>
          <a:xfrm>
            <a:off x="1712640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8" name="타원 197"/>
          <p:cNvSpPr>
            <a:spLocks noChangeAspect="1"/>
          </p:cNvSpPr>
          <p:nvPr/>
        </p:nvSpPr>
        <p:spPr>
          <a:xfrm>
            <a:off x="1280592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>
            <a:spLocks noChangeAspect="1"/>
          </p:cNvSpPr>
          <p:nvPr/>
        </p:nvSpPr>
        <p:spPr>
          <a:xfrm>
            <a:off x="1136576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0" name="타원 199"/>
          <p:cNvSpPr>
            <a:spLocks noChangeAspect="1"/>
          </p:cNvSpPr>
          <p:nvPr/>
        </p:nvSpPr>
        <p:spPr>
          <a:xfrm>
            <a:off x="3296816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>
            <a:spLocks noChangeAspect="1"/>
          </p:cNvSpPr>
          <p:nvPr/>
        </p:nvSpPr>
        <p:spPr>
          <a:xfrm>
            <a:off x="3872880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타원 201"/>
          <p:cNvSpPr>
            <a:spLocks noChangeAspect="1"/>
          </p:cNvSpPr>
          <p:nvPr/>
        </p:nvSpPr>
        <p:spPr>
          <a:xfrm>
            <a:off x="416496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5" name="타원 204"/>
          <p:cNvSpPr>
            <a:spLocks noChangeAspect="1"/>
          </p:cNvSpPr>
          <p:nvPr/>
        </p:nvSpPr>
        <p:spPr>
          <a:xfrm>
            <a:off x="344488" y="61653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0" name="타원 219"/>
          <p:cNvSpPr>
            <a:spLocks noChangeAspect="1"/>
          </p:cNvSpPr>
          <p:nvPr/>
        </p:nvSpPr>
        <p:spPr>
          <a:xfrm>
            <a:off x="7041232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9" name="타원 238"/>
          <p:cNvSpPr>
            <a:spLocks noChangeAspect="1"/>
          </p:cNvSpPr>
          <p:nvPr/>
        </p:nvSpPr>
        <p:spPr>
          <a:xfrm>
            <a:off x="4880992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0" name="타원 239"/>
          <p:cNvSpPr>
            <a:spLocks noChangeAspect="1"/>
          </p:cNvSpPr>
          <p:nvPr/>
        </p:nvSpPr>
        <p:spPr>
          <a:xfrm>
            <a:off x="6321152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1" name="타원 240"/>
          <p:cNvSpPr>
            <a:spLocks noChangeAspect="1"/>
          </p:cNvSpPr>
          <p:nvPr/>
        </p:nvSpPr>
        <p:spPr>
          <a:xfrm>
            <a:off x="7329264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2" name="타원 241"/>
          <p:cNvSpPr>
            <a:spLocks noChangeAspect="1"/>
          </p:cNvSpPr>
          <p:nvPr/>
        </p:nvSpPr>
        <p:spPr>
          <a:xfrm>
            <a:off x="6177136" y="46531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3" name="타원 242"/>
          <p:cNvSpPr>
            <a:spLocks noChangeAspect="1"/>
          </p:cNvSpPr>
          <p:nvPr/>
        </p:nvSpPr>
        <p:spPr>
          <a:xfrm>
            <a:off x="6897216" y="46531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4" name="타원 243"/>
          <p:cNvSpPr>
            <a:spLocks noChangeAspect="1"/>
          </p:cNvSpPr>
          <p:nvPr/>
        </p:nvSpPr>
        <p:spPr>
          <a:xfrm>
            <a:off x="4808984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5" name="타원 244"/>
          <p:cNvSpPr>
            <a:spLocks noChangeAspect="1"/>
          </p:cNvSpPr>
          <p:nvPr/>
        </p:nvSpPr>
        <p:spPr>
          <a:xfrm>
            <a:off x="5097016" y="62373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6" name="타원 245"/>
          <p:cNvSpPr>
            <a:spLocks noChangeAspect="1"/>
          </p:cNvSpPr>
          <p:nvPr/>
        </p:nvSpPr>
        <p:spPr>
          <a:xfrm>
            <a:off x="4736976" y="65253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로케이션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Level 2 </a:t>
            </a:r>
            <a:r>
              <a:rPr lang="ko-KR" altLang="en-US" sz="900" dirty="0" smtClean="0">
                <a:solidFill>
                  <a:schemeClr val="tx1"/>
                </a:solidFill>
              </a:rPr>
              <a:t>메뉴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Level 3 </a:t>
            </a:r>
            <a:r>
              <a:rPr lang="ko-KR" altLang="en-US" sz="900" dirty="0" smtClean="0">
                <a:solidFill>
                  <a:schemeClr val="tx1"/>
                </a:solidFill>
              </a:rPr>
              <a:t>메뉴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결과 내 검색 영역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결과화면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화면정의서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검색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_V1.0.ppt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정렬 개수 설정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정렬 방식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해당 상품 공급업체 필터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리스트 된 상품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상세보기 노출된 상품 리스트 배경 색 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체크 박스와 무관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선택상품 비교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5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최저가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가격제안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6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최저가 기본 선택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라디오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수량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관심상품 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알림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6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장바구니 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6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설명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큰이미지</a:t>
            </a:r>
            <a:r>
              <a:rPr lang="ko-KR" altLang="en-US" sz="900" dirty="0" smtClean="0">
                <a:solidFill>
                  <a:schemeClr val="tx1"/>
                </a:solidFill>
              </a:rPr>
              <a:t> 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7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요약정보 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프로모션 아이콘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상품 재고 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8" name="타원 247"/>
          <p:cNvSpPr>
            <a:spLocks noChangeAspect="1"/>
          </p:cNvSpPr>
          <p:nvPr/>
        </p:nvSpPr>
        <p:spPr>
          <a:xfrm>
            <a:off x="1784648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681246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0" name="Text Box 161"/>
          <p:cNvSpPr txBox="1">
            <a:spLocks noChangeArrowheads="1"/>
          </p:cNvSpPr>
          <p:nvPr/>
        </p:nvSpPr>
        <p:spPr bwMode="auto">
          <a:xfrm>
            <a:off x="6609239" y="4077652"/>
            <a:ext cx="396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Text Box 161"/>
          <p:cNvSpPr txBox="1">
            <a:spLocks noChangeArrowheads="1"/>
          </p:cNvSpPr>
          <p:nvPr/>
        </p:nvSpPr>
        <p:spPr bwMode="auto">
          <a:xfrm>
            <a:off x="6609240" y="4365104"/>
            <a:ext cx="396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2072680" y="429309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072680" y="415983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2072680" y="403733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2072680" y="472514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072680" y="459188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2072680" y="446938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072680" y="5157192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2072680" y="5023934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2072680" y="4901434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072680" y="558924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2072680" y="5455982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2072680" y="5333482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2072680" y="6021288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2072680" y="5888030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2072680" y="5765530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70" name="타원 269"/>
          <p:cNvSpPr>
            <a:spLocks noChangeAspect="1"/>
          </p:cNvSpPr>
          <p:nvPr/>
        </p:nvSpPr>
        <p:spPr>
          <a:xfrm>
            <a:off x="2144688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6609184" y="3789040"/>
            <a:ext cx="432048" cy="792088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>
            <a:spLocks noChangeAspect="1"/>
          </p:cNvSpPr>
          <p:nvPr/>
        </p:nvSpPr>
        <p:spPr>
          <a:xfrm>
            <a:off x="6609184" y="3717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페이지 이동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최근 담은 </a:t>
            </a:r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개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상품에 배경색 강조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상품엔 수량 조정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수정된 상품 수량 수정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하단의 내역에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상품의 금액 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구매창으로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참고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화면정의서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결재시스템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_V1.0.pptx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장바구니 페이지로 이동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0" y="6525344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02921" y="1556212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관심상품리스트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40265" y="1556792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관심상품으로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92944"/>
              </p:ext>
            </p:extLst>
          </p:nvPr>
        </p:nvGraphicFramePr>
        <p:xfrm>
          <a:off x="1580901" y="1988840"/>
          <a:ext cx="6108402" cy="144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14"/>
                <a:gridCol w="1751157"/>
                <a:gridCol w="576064"/>
                <a:gridCol w="648072"/>
                <a:gridCol w="519540"/>
                <a:gridCol w="764748"/>
                <a:gridCol w="611798"/>
                <a:gridCol w="768209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최근상품조정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1.500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모노메디칼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31" y="227694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31" y="2499861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31" y="3043737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31" y="272277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31" y="3266652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73019" y="3429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614029" y="3661295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27365" y="3445851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5547681" y="3429000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2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320916" y="3443035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4,400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1529257" y="1916832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3955974" y="3717032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2482" y="4028404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69826" y="4028984"/>
            <a:ext cx="202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장바구니에 등록하신 상품리스트입니다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2580" y="6093296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1643590" y="6325591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256926" y="6110147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577242" y="6093296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2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350477" y="6107331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4,400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cxnSp>
        <p:nvCxnSpPr>
          <p:cNvPr id="176" name="직선 연결선 175"/>
          <p:cNvCxnSpPr/>
          <p:nvPr/>
        </p:nvCxnSpPr>
        <p:spPr>
          <a:xfrm>
            <a:off x="1558818" y="4389024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3985535" y="6381328"/>
            <a:ext cx="136766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선택한 상품구매하기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21152" y="4100412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21152" y="1628800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관심상품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33120" y="511838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</a:t>
            </a:r>
            <a:r>
              <a:rPr lang="en-US" altLang="ko-KR" sz="900" smtClean="0"/>
              <a:t>&gt;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08584" y="775721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메인 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249144" y="15567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1280592" y="271057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6465168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3872880" y="37170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6249144" y="41004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>
            <a:spLocks noChangeAspect="1"/>
          </p:cNvSpPr>
          <p:nvPr/>
        </p:nvSpPr>
        <p:spPr>
          <a:xfrm>
            <a:off x="2864768" y="22065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19794" y="2254840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19794" y="2476786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619794" y="2698732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619794" y="3018724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619794" y="3240669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051842" y="225675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051842" y="302464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>
            <a:spLocks noChangeAspect="1"/>
          </p:cNvSpPr>
          <p:nvPr/>
        </p:nvSpPr>
        <p:spPr>
          <a:xfrm>
            <a:off x="5569558" y="22065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4" name="왼쪽 중괄호 123"/>
          <p:cNvSpPr/>
          <p:nvPr/>
        </p:nvSpPr>
        <p:spPr>
          <a:xfrm>
            <a:off x="1424608" y="2206519"/>
            <a:ext cx="144016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>
            <a:spLocks noChangeAspect="1"/>
          </p:cNvSpPr>
          <p:nvPr/>
        </p:nvSpPr>
        <p:spPr>
          <a:xfrm>
            <a:off x="6217630" y="22567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92944"/>
              </p:ext>
            </p:extLst>
          </p:nvPr>
        </p:nvGraphicFramePr>
        <p:xfrm>
          <a:off x="1568624" y="4532460"/>
          <a:ext cx="6120680" cy="156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56"/>
                <a:gridCol w="1762492"/>
                <a:gridCol w="576064"/>
                <a:gridCol w="612068"/>
                <a:gridCol w="540060"/>
                <a:gridCol w="777459"/>
                <a:gridCol w="613028"/>
                <a:gridCol w="769753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최근상품조정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벼리메디칼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외과병동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층 </a:t>
                      </a:r>
                      <a:r>
                        <a:rPr lang="en-US" altLang="ko-KR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구역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1.500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모노메디칼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482056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5043481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5632747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526639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52" y="5926595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5601072" y="4798460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01072" y="5020406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01072" y="5242352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601072" y="5607734"/>
            <a:ext cx="39321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350997" y="5900612"/>
            <a:ext cx="39321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033120" y="480037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033120" y="5613655"/>
            <a:ext cx="216024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68824" y="291418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368824" y="278092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8824" y="265842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440832" y="544522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440832" y="531196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40832" y="518946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440832" y="580526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440832" y="567200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440832" y="554950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440832" y="594928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공지사항으로 바로 가기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개 공지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진행중인 이벤트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바로가기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진행중인 이벤트 전체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49824" y="3907794"/>
            <a:ext cx="6227638" cy="28335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93689" y="3501008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31033" y="3501588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진행중인 이벤트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556842" y="3789620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835179" y="4437112"/>
            <a:ext cx="2600463" cy="866745"/>
            <a:chOff x="1712640" y="3128805"/>
            <a:chExt cx="915392" cy="914400"/>
          </a:xfrm>
        </p:grpSpPr>
        <p:sp>
          <p:nvSpPr>
            <p:cNvPr id="48" name="직사각형 47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28711" y="422166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852841" y="4038353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4874292" y="4437112"/>
            <a:ext cx="2600463" cy="866745"/>
            <a:chOff x="1712640" y="3128805"/>
            <a:chExt cx="915392" cy="914400"/>
          </a:xfrm>
        </p:grpSpPr>
        <p:sp>
          <p:nvSpPr>
            <p:cNvPr id="66" name="직사각형 6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67824" y="422166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4891954" y="4038353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1859541" y="5874623"/>
            <a:ext cx="2600463" cy="866745"/>
            <a:chOff x="1712640" y="3128805"/>
            <a:chExt cx="915392" cy="914400"/>
          </a:xfrm>
        </p:grpSpPr>
        <p:sp>
          <p:nvSpPr>
            <p:cNvPr id="74" name="직사각형 7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153073" y="5659179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877203" y="5475864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898654" y="5874623"/>
            <a:ext cx="2600463" cy="866745"/>
            <a:chOff x="1712640" y="3128805"/>
            <a:chExt cx="915392" cy="914400"/>
          </a:xfrm>
        </p:grpSpPr>
        <p:sp>
          <p:nvSpPr>
            <p:cNvPr id="82" name="직사각형 81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192186" y="5659179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916316" y="5475864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586837" y="1484784"/>
            <a:ext cx="90356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24181" y="1485364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최근 공지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1394"/>
              </p:ext>
            </p:extLst>
          </p:nvPr>
        </p:nvGraphicFramePr>
        <p:xfrm>
          <a:off x="1609120" y="1916832"/>
          <a:ext cx="60933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1568336" y="1772816"/>
            <a:ext cx="62322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681192" y="148478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공지사항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21152" y="3501008"/>
            <a:ext cx="144016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 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3120" y="511838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</a:t>
            </a:r>
            <a:r>
              <a:rPr lang="en-US" altLang="ko-KR" sz="900" smtClean="0"/>
              <a:t>&gt;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208584" y="775721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메인 </a:t>
            </a:r>
            <a:r>
              <a:rPr lang="en-US" altLang="ko-KR" sz="900" dirty="0" smtClean="0"/>
              <a:t>(3)</a:t>
            </a:r>
            <a:endParaRPr lang="ko-KR" altLang="en-US" sz="900" dirty="0"/>
          </a:p>
        </p:txBody>
      </p:sp>
      <p:sp>
        <p:nvSpPr>
          <p:cNvPr id="44" name="타원 43"/>
          <p:cNvSpPr>
            <a:spLocks noChangeAspect="1"/>
          </p:cNvSpPr>
          <p:nvPr/>
        </p:nvSpPr>
        <p:spPr>
          <a:xfrm>
            <a:off x="6609184" y="1484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1496616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6249144" y="35010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1640632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개인정보를 조회하기 위한 본인확인 비번 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확인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확인 버튼 클릭 시 비번이 맞지 않으면 나타나는 문구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9041" y="162938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마이페이지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나의 정보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961922" y="2804645"/>
            <a:ext cx="256961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 조회를 위해 비밀번호를 입력해주세요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38145"/>
              </p:ext>
            </p:extLst>
          </p:nvPr>
        </p:nvGraphicFramePr>
        <p:xfrm>
          <a:off x="2961922" y="3195847"/>
          <a:ext cx="2594095" cy="24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1969"/>
                <a:gridCol w="166212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190"/>
          <p:cNvSpPr>
            <a:spLocks noChangeArrowheads="1"/>
          </p:cNvSpPr>
          <p:nvPr/>
        </p:nvSpPr>
        <p:spPr bwMode="auto">
          <a:xfrm>
            <a:off x="3944888" y="3230795"/>
            <a:ext cx="1190083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**********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73116" y="3645024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3120" y="511838"/>
            <a:ext cx="18998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나의 정보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208584" y="775721"/>
            <a:ext cx="13740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나의 정보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 화면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872880" y="31409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4016896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6776" y="4221088"/>
            <a:ext cx="260007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비밀번호가 맞지 않습니다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다시 확인 하여 주세요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792760" y="41490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29" idx="3"/>
            <a:endCxn id="13" idx="3"/>
          </p:cNvCxnSpPr>
          <p:nvPr/>
        </p:nvCxnSpPr>
        <p:spPr>
          <a:xfrm>
            <a:off x="5531536" y="2873895"/>
            <a:ext cx="5311" cy="1416443"/>
          </a:xfrm>
          <a:prstGeom prst="bentConnector3">
            <a:avLst>
              <a:gd name="adj1" fmla="val 44042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KJ-I-2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00472" y="1664832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9041" y="162938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마이페이지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나의 정보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3120" y="511838"/>
            <a:ext cx="18998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나의 정보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208584" y="775721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나의 정보상세화면</a:t>
            </a:r>
            <a:r>
              <a:rPr lang="en-US" altLang="ko-KR" sz="900" dirty="0" smtClean="0"/>
              <a:t>(1)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18220"/>
              </p:ext>
            </p:extLst>
          </p:nvPr>
        </p:nvGraphicFramePr>
        <p:xfrm>
          <a:off x="1568624" y="2420888"/>
          <a:ext cx="60933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honggildong12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721392" y="2455763"/>
            <a:ext cx="768578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6616" y="206084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기본정보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06110" y="436568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세금계산서 발행을 위한 정보</a:t>
            </a:r>
            <a:endParaRPr lang="en-US" altLang="ko-KR" sz="800" b="1" dirty="0" smtClean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11704"/>
              </p:ext>
            </p:extLst>
          </p:nvPr>
        </p:nvGraphicFramePr>
        <p:xfrm>
          <a:off x="1568624" y="4581128"/>
          <a:ext cx="60933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1185443"/>
                <a:gridCol w="2132940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병원명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병원전화번호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 첨부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721392" y="2670468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21392" y="2885173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21392" y="3099878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</a:t>
            </a:r>
            <a:r>
              <a:rPr lang="ko-KR" altLang="en-US" sz="800" dirty="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21392" y="3314583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010-1111-2222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11969" y="3733450"/>
            <a:ext cx="2150818" cy="1541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864097" y="332343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변경하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8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6099847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모서리가 둥근 직사각형 89"/>
          <p:cNvSpPr/>
          <p:nvPr/>
        </p:nvSpPr>
        <p:spPr>
          <a:xfrm>
            <a:off x="4088904" y="610527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첨부파일 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11969" y="3971508"/>
            <a:ext cx="2150818" cy="1541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20-1 </a:t>
            </a:r>
            <a:r>
              <a:rPr lang="ko-KR" altLang="en-US" sz="800" dirty="0" smtClean="0">
                <a:solidFill>
                  <a:schemeClr val="tx1"/>
                </a:solidFill>
              </a:rPr>
              <a:t>길동정형외과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864097" y="3539460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우편번호찾기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11969" y="3517426"/>
            <a:ext cx="1080120" cy="16605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123-123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20752" y="6088400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Gildonghospital.jpg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2731638" y="4826394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원무과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731638" y="5681057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02-2222-3333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2215" y="5897263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123-01-12335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31638" y="460889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길동정형외과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720752" y="5479678"/>
            <a:ext cx="4095032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720752" y="5252768"/>
            <a:ext cx="4095032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122-1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75554" y="5054763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20752" y="504763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3792089" y="32514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3792089" y="34674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휴대전화 인증하기를 통해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재인증</a:t>
            </a:r>
            <a:r>
              <a:rPr lang="ko-KR" altLang="en-US" sz="900" dirty="0" smtClean="0">
                <a:solidFill>
                  <a:schemeClr val="tx1"/>
                </a:solidFill>
              </a:rPr>
              <a:t> 처리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처리 시스템 연동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우편번호 찾기로 기본 주소 등록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우편번호 찾기 시스템 연동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518882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KJ-I-3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00472" y="1671856"/>
            <a:ext cx="1224136" cy="244976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20752" y="630932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의료서비스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01072" y="630932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정형외과</a:t>
            </a:r>
          </a:p>
        </p:txBody>
      </p:sp>
    </p:spTree>
    <p:extLst>
      <p:ext uri="{BB962C8B-B14F-4D97-AF65-F5344CB8AC3E}">
        <p14:creationId xmlns:p14="http://schemas.microsoft.com/office/powerpoint/2010/main" val="1497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27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정렬 방식 선택 라디오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정보의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번은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회원가입시</a:t>
            </a:r>
            <a:r>
              <a:rPr lang="ko-KR" altLang="en-US" sz="900" dirty="0" smtClean="0">
                <a:solidFill>
                  <a:schemeClr val="tx1"/>
                </a:solidFill>
              </a:rPr>
              <a:t> 정보가 자동으로 설정됨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기본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명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900" dirty="0" smtClean="0">
                <a:solidFill>
                  <a:srgbClr val="FF0000"/>
                </a:solidFill>
              </a:rPr>
              <a:t>⑤</a:t>
            </a:r>
            <a:r>
              <a:rPr lang="ko-KR" altLang="en-US" sz="900" dirty="0" smtClean="0">
                <a:solidFill>
                  <a:schemeClr val="tx1"/>
                </a:solidFill>
              </a:rPr>
              <a:t>팝업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배송지클릭시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 팝업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배송지등록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 시 공란으로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권한 부여시 해당 영역 생성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본 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뒤에 특수기호 </a:t>
            </a:r>
            <a:r>
              <a:rPr lang="en-US" altLang="ko-KR" sz="900" dirty="0" smtClean="0">
                <a:solidFill>
                  <a:schemeClr val="tx1"/>
                </a:solidFill>
              </a:rPr>
              <a:t>+ No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68624" y="206084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616" y="1484784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err="1" smtClean="0"/>
              <a:t>배송지정보</a:t>
            </a:r>
            <a:endParaRPr lang="ko-KR" altLang="en-US" sz="800" b="1" dirty="0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220486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568624" y="2060848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784648" y="2348880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8272" y="26941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80792" y="206084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80792" y="2060848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3152800" y="2348880"/>
            <a:ext cx="1359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3360440" y="26941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2960" y="206084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92960" y="2060848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664968" y="234888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C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872608" y="26941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05128" y="206084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5128" y="2060848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177136" y="234888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D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4776" y="26941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568624" y="292494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68624" y="2924944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640632" y="321297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848272" y="355820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080792" y="292494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80792" y="2924944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152800" y="321297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360440" y="355820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592960" y="292494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92960" y="2924944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664968" y="321297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C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72608" y="355820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105128" y="292494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105128" y="2924944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177136" y="321297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D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384776" y="355820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568624" y="37890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68624" y="37890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640632" y="4149080"/>
            <a:ext cx="12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성형외과병동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848272" y="44223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080792" y="37890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80792" y="3789040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152800" y="40770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60440" y="44223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592960" y="37890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92960" y="3789040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664968" y="40770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872608" y="44223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105128" y="37890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05128" y="3789040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endParaRPr lang="ko-KR" altLang="en-US" sz="9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77136" y="40770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384776" y="44223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568624" y="46531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568624" y="4653136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640632" y="49411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848272" y="52864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080792" y="46531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080792" y="4653136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152800" y="49411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360440" y="52864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592960" y="46531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92960" y="4653136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664968" y="49411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872608" y="52864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6105128" y="46531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105128" y="4653136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</a:t>
            </a:r>
            <a:endParaRPr lang="ko-KR" alt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177136" y="49411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384776" y="52864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568624" y="55172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568624" y="55172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17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640632" y="58052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848272" y="61504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080792" y="55172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080792" y="55172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18</a:t>
            </a:r>
            <a:endParaRPr lang="ko-KR" altLang="en-US" sz="9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152800" y="58052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360440" y="61504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592960" y="55172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592960" y="55172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endParaRPr lang="ko-KR" altLang="en-US" sz="9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664968" y="58052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872608" y="61504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105128" y="55172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105128" y="55172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</a:t>
            </a:r>
            <a:endParaRPr lang="ko-KR" altLang="en-US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177136" y="58052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384776" y="61504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4160912" y="645333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</a:t>
            </a:r>
            <a:r>
              <a:rPr lang="ko-KR" altLang="en-US" sz="800" dirty="0">
                <a:solidFill>
                  <a:schemeClr val="tx1"/>
                </a:solidFill>
              </a:rPr>
              <a:t>료</a:t>
            </a:r>
          </a:p>
        </p:txBody>
      </p:sp>
      <p:sp>
        <p:nvSpPr>
          <p:cNvPr id="213" name="Text Box 161"/>
          <p:cNvSpPr txBox="1">
            <a:spLocks noChangeArrowheads="1"/>
          </p:cNvSpPr>
          <p:nvPr/>
        </p:nvSpPr>
        <p:spPr bwMode="auto">
          <a:xfrm>
            <a:off x="2648744" y="1484784"/>
            <a:ext cx="9671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가나다 순으로 정렬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69" y="154067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9" y="154067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Text Box 161"/>
          <p:cNvSpPr txBox="1">
            <a:spLocks noChangeArrowheads="1"/>
          </p:cNvSpPr>
          <p:nvPr/>
        </p:nvSpPr>
        <p:spPr bwMode="auto">
          <a:xfrm>
            <a:off x="4039737" y="1484784"/>
            <a:ext cx="9671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 순으로 정렬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6" y="220486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16" y="220486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6" y="220486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16" y="306896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6" y="306896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16" y="39330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6" y="39330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16" y="47971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6" y="47971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16" y="56612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6" y="56612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306896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6" y="306896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39330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6" y="39330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47971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6" y="47971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56612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6" y="56612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직사각형 216"/>
          <p:cNvSpPr/>
          <p:nvPr/>
        </p:nvSpPr>
        <p:spPr>
          <a:xfrm>
            <a:off x="7401272" y="3926092"/>
            <a:ext cx="2376264" cy="28152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7401272" y="3789040"/>
            <a:ext cx="23762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9561512" y="3789040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121352" y="6453336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>
            <a:spLocks noChangeAspect="1"/>
          </p:cNvSpPr>
          <p:nvPr/>
        </p:nvSpPr>
        <p:spPr>
          <a:xfrm>
            <a:off x="7401272" y="37890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7617296" y="4005064"/>
            <a:ext cx="144016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외과병동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층 </a:t>
            </a:r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r>
              <a:rPr lang="ko-KR" altLang="en-US" sz="800" dirty="0" smtClean="0">
                <a:solidFill>
                  <a:schemeClr val="tx1"/>
                </a:solidFill>
              </a:rPr>
              <a:t>구역</a:t>
            </a: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697416" y="6453336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473280" y="3994178"/>
            <a:ext cx="248786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257" name="표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11704"/>
              </p:ext>
            </p:extLst>
          </p:nvPr>
        </p:nvGraphicFramePr>
        <p:xfrm>
          <a:off x="7473280" y="4280533"/>
          <a:ext cx="2232248" cy="210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84176"/>
              </a:tblGrid>
              <a:tr h="208573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배송지명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573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573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846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8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84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84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일반전화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0" name="직사각형 269"/>
          <p:cNvSpPr/>
          <p:nvPr/>
        </p:nvSpPr>
        <p:spPr>
          <a:xfrm>
            <a:off x="8193360" y="4520006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8204246" y="5953961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02-2222-3333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8193360" y="4293096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외과병동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층 </a:t>
            </a:r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r>
              <a:rPr lang="ko-KR" altLang="en-US" sz="800" dirty="0" smtClean="0">
                <a:solidFill>
                  <a:schemeClr val="tx1"/>
                </a:solidFill>
              </a:rPr>
              <a:t>구역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8193360" y="5699077"/>
            <a:ext cx="1404000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층 외과병동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층 </a:t>
            </a:r>
            <a:r>
              <a:rPr lang="en-US" altLang="ko-KR" sz="800" dirty="0" smtClean="0">
                <a:solidFill>
                  <a:schemeClr val="tx1"/>
                </a:solidFill>
              </a:rPr>
              <a:t>A </a:t>
            </a:r>
            <a:r>
              <a:rPr lang="ko-KR" altLang="en-US" sz="800" dirty="0" smtClean="0">
                <a:solidFill>
                  <a:schemeClr val="tx1"/>
                </a:solidFill>
              </a:rPr>
              <a:t>구역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8193360" y="5455079"/>
            <a:ext cx="1404000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122-1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8877504" y="5202532"/>
            <a:ext cx="612000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93360" y="5211081"/>
            <a:ext cx="576000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8193360" y="6187076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010-2222-3333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2432720" y="1484784"/>
            <a:ext cx="2664296" cy="21602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1" name="타원 280"/>
          <p:cNvSpPr>
            <a:spLocks noChangeAspect="1"/>
          </p:cNvSpPr>
          <p:nvPr/>
        </p:nvSpPr>
        <p:spPr>
          <a:xfrm>
            <a:off x="2432720" y="14127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3" name="타원 282"/>
          <p:cNvSpPr>
            <a:spLocks noChangeAspect="1"/>
          </p:cNvSpPr>
          <p:nvPr/>
        </p:nvSpPr>
        <p:spPr>
          <a:xfrm>
            <a:off x="2072680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4" name="타원 283"/>
          <p:cNvSpPr>
            <a:spLocks noChangeAspect="1"/>
          </p:cNvSpPr>
          <p:nvPr/>
        </p:nvSpPr>
        <p:spPr>
          <a:xfrm>
            <a:off x="1640632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08584" y="775721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나의 정보상세화면</a:t>
            </a:r>
            <a:r>
              <a:rPr lang="en-US" altLang="ko-KR" sz="900" dirty="0" smtClean="0"/>
              <a:t>(2)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8624" y="177281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배송지등록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타원 157"/>
          <p:cNvSpPr>
            <a:spLocks noChangeAspect="1"/>
          </p:cNvSpPr>
          <p:nvPr/>
        </p:nvSpPr>
        <p:spPr>
          <a:xfrm>
            <a:off x="1496616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193360" y="496294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028983940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182474" y="4722519"/>
            <a:ext cx="1296000" cy="170845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Honggildong_1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>
          <a:xfrm>
            <a:off x="7390386" y="47971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3" name="타원 152"/>
          <p:cNvSpPr>
            <a:spLocks noChangeAspect="1"/>
          </p:cNvSpPr>
          <p:nvPr/>
        </p:nvSpPr>
        <p:spPr>
          <a:xfrm>
            <a:off x="8830546" y="457850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7505938" y="4725144"/>
            <a:ext cx="2160240" cy="432048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6694</Words>
  <Application>Microsoft Office PowerPoint</Application>
  <PresentationFormat>A4 용지(210x297mm)</PresentationFormat>
  <Paragraphs>3516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272</cp:revision>
  <dcterms:created xsi:type="dcterms:W3CDTF">2015-01-03T05:12:27Z</dcterms:created>
  <dcterms:modified xsi:type="dcterms:W3CDTF">2016-02-25T03:28:01Z</dcterms:modified>
</cp:coreProperties>
</file>