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8" r:id="rId4"/>
    <p:sldId id="261" r:id="rId5"/>
    <p:sldId id="262" r:id="rId6"/>
    <p:sldId id="263" r:id="rId7"/>
    <p:sldId id="270" r:id="rId8"/>
    <p:sldId id="267" r:id="rId9"/>
    <p:sldId id="264" r:id="rId10"/>
    <p:sldId id="268" r:id="rId11"/>
    <p:sldId id="269" r:id="rId12"/>
    <p:sldId id="271" r:id="rId13"/>
    <p:sldId id="265" r:id="rId14"/>
    <p:sldId id="266" r:id="rId15"/>
    <p:sldId id="273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4" autoAdjust="0"/>
    <p:restoredTop sz="94660"/>
  </p:normalViewPr>
  <p:slideViewPr>
    <p:cSldViewPr>
      <p:cViewPr varScale="1">
        <p:scale>
          <a:sx n="119" d="100"/>
          <a:sy n="119" d="100"/>
        </p:scale>
        <p:origin x="-9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메인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2565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1" y="1196752"/>
            <a:ext cx="7696485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메인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메인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3" r:id="rId4"/>
    <p:sldLayoutId id="2147483654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6816" y="198884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메인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오늘만 이 가격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최근 신규 상품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상품 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6496" y="2852936"/>
            <a:ext cx="734481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" name="그룹 77"/>
          <p:cNvGrpSpPr/>
          <p:nvPr/>
        </p:nvGrpSpPr>
        <p:grpSpPr>
          <a:xfrm>
            <a:off x="564753" y="2996953"/>
            <a:ext cx="1311455" cy="1800203"/>
            <a:chOff x="488504" y="2924944"/>
            <a:chExt cx="1656184" cy="2273405"/>
          </a:xfrm>
        </p:grpSpPr>
        <p:sp>
          <p:nvSpPr>
            <p:cNvPr id="41" name="직사각형 40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타원 102"/>
          <p:cNvSpPr/>
          <p:nvPr/>
        </p:nvSpPr>
        <p:spPr>
          <a:xfrm>
            <a:off x="4016896" y="4902696"/>
            <a:ext cx="93712" cy="937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016896" y="5055096"/>
            <a:ext cx="93712" cy="937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016896" y="5207496"/>
            <a:ext cx="93712" cy="937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16496" y="256490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오늘만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이가격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64768" y="2564904"/>
            <a:ext cx="244827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 상품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13040" y="256490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가격제안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" name="그룹 45"/>
          <p:cNvGrpSpPr/>
          <p:nvPr/>
        </p:nvGrpSpPr>
        <p:grpSpPr>
          <a:xfrm>
            <a:off x="2004913" y="2996952"/>
            <a:ext cx="1311455" cy="1800203"/>
            <a:chOff x="488504" y="2924944"/>
            <a:chExt cx="1656184" cy="2273405"/>
          </a:xfrm>
        </p:grpSpPr>
        <p:sp>
          <p:nvSpPr>
            <p:cNvPr id="47" name="직사각형 46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59"/>
          <p:cNvGrpSpPr/>
          <p:nvPr/>
        </p:nvGrpSpPr>
        <p:grpSpPr>
          <a:xfrm>
            <a:off x="3445073" y="2996951"/>
            <a:ext cx="1311455" cy="1800203"/>
            <a:chOff x="488504" y="2924944"/>
            <a:chExt cx="1656184" cy="2273405"/>
          </a:xfrm>
        </p:grpSpPr>
        <p:sp>
          <p:nvSpPr>
            <p:cNvPr id="61" name="직사각형 60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67"/>
          <p:cNvGrpSpPr/>
          <p:nvPr/>
        </p:nvGrpSpPr>
        <p:grpSpPr>
          <a:xfrm>
            <a:off x="4885233" y="2996950"/>
            <a:ext cx="1311455" cy="1800203"/>
            <a:chOff x="488504" y="2924944"/>
            <a:chExt cx="1656184" cy="2273405"/>
          </a:xfrm>
        </p:grpSpPr>
        <p:sp>
          <p:nvSpPr>
            <p:cNvPr id="69" name="직사각형 68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75"/>
          <p:cNvGrpSpPr/>
          <p:nvPr/>
        </p:nvGrpSpPr>
        <p:grpSpPr>
          <a:xfrm>
            <a:off x="6325393" y="2996949"/>
            <a:ext cx="1311455" cy="1800203"/>
            <a:chOff x="488504" y="2924944"/>
            <a:chExt cx="1656184" cy="2273405"/>
          </a:xfrm>
        </p:grpSpPr>
        <p:sp>
          <p:nvSpPr>
            <p:cNvPr id="77" name="직사각형 76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08584" y="764704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상품 프로모션 신규 상품 영역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KJ-M-6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416496" y="5445224"/>
            <a:ext cx="73448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</a:t>
            </a:r>
            <a:r>
              <a:rPr lang="ko-KR" altLang="en-US" sz="900" dirty="0" smtClean="0">
                <a:solidFill>
                  <a:schemeClr val="tx1"/>
                </a:solidFill>
              </a:rPr>
              <a:t>신규 상품 전체보기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7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오늘만 이 가격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최근 신규 상품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상품 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6496" y="2852936"/>
            <a:ext cx="7344816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496" y="256490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오늘만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이가격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64768" y="2564904"/>
            <a:ext cx="2448272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 상품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13040" y="2564904"/>
            <a:ext cx="244827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가격제안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60512" y="2924944"/>
            <a:ext cx="144016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가격제안이란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512" y="3284984"/>
            <a:ext cx="7056784" cy="33123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ko-KR" altLang="en-US" sz="800" dirty="0" smtClean="0">
                <a:solidFill>
                  <a:schemeClr val="tx1"/>
                </a:solidFill>
              </a:rPr>
              <a:t>가격제안이란</a:t>
            </a:r>
            <a:r>
              <a:rPr lang="en-US" altLang="ko-KR" sz="800" dirty="0" smtClean="0">
                <a:solidFill>
                  <a:schemeClr val="tx1"/>
                </a:solidFill>
              </a:rPr>
              <a:t>?&gt;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국제실업쇼핑몰의 회원님께 최저가 정책을 실현하기 위해 회원님과 소통을 통해 이뤄지는 상호운영서비스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국제실업쇼핑몰의 상품을 다른 몰에서 더 싸게 제공 할 경우 참고자료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</a:t>
            </a:r>
            <a:r>
              <a:rPr lang="en-US" altLang="ko-KR" sz="800" dirty="0" smtClean="0">
                <a:solidFill>
                  <a:schemeClr val="tx1"/>
                </a:solidFill>
              </a:rPr>
              <a:t>URL</a:t>
            </a:r>
            <a:r>
              <a:rPr lang="ko-KR" altLang="en-US" sz="800" dirty="0" smtClean="0">
                <a:solidFill>
                  <a:schemeClr val="tx1"/>
                </a:solidFill>
              </a:rPr>
              <a:t> 또는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캡쳐</a:t>
            </a:r>
            <a:r>
              <a:rPr lang="ko-KR" altLang="en-US" sz="800" dirty="0" smtClean="0">
                <a:solidFill>
                  <a:schemeClr val="tx1"/>
                </a:solidFill>
              </a:rPr>
              <a:t> 화면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를 보내주세요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국제실업에서 확인 후 가격 조정 및 상응하는 조치를 하여 회원님께 보다 양질의 서비스를 제공하도록 노력하겠습니다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아울러 자료를 제공해주신 회원님께는 감사의 의미로 국제실업쇼핑몰에서 현금처럼 사용할 수 있는 포인트를 지급하여 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ko-KR" altLang="en-US" sz="800" dirty="0" smtClean="0">
                <a:solidFill>
                  <a:schemeClr val="tx1"/>
                </a:solidFill>
              </a:rPr>
              <a:t>제안방법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1. </a:t>
            </a:r>
            <a:r>
              <a:rPr lang="ko-KR" altLang="en-US" sz="800" dirty="0" smtClean="0">
                <a:solidFill>
                  <a:schemeClr val="tx1"/>
                </a:solidFill>
              </a:rPr>
              <a:t>우리 사이트의 상품설명에 우측에 있는 </a:t>
            </a:r>
            <a:r>
              <a:rPr lang="en-US" altLang="ko-KR" sz="800" dirty="0" smtClean="0">
                <a:solidFill>
                  <a:schemeClr val="tx1"/>
                </a:solidFill>
              </a:rPr>
              <a:t> “</a:t>
            </a:r>
            <a:r>
              <a:rPr lang="ko-KR" altLang="en-US" sz="800" dirty="0" smtClean="0">
                <a:solidFill>
                  <a:schemeClr val="tx1"/>
                </a:solidFill>
              </a:rPr>
              <a:t>가격제안</a:t>
            </a:r>
            <a:r>
              <a:rPr lang="en-US" altLang="ko-KR" sz="800" dirty="0" smtClean="0">
                <a:solidFill>
                  <a:schemeClr val="tx1"/>
                </a:solidFill>
              </a:rPr>
              <a:t>:” </a:t>
            </a:r>
            <a:r>
              <a:rPr lang="ko-KR" altLang="en-US" sz="800" dirty="0" smtClean="0">
                <a:solidFill>
                  <a:schemeClr val="tx1"/>
                </a:solidFill>
              </a:rPr>
              <a:t>버튼을 누르세요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해당 페이지는 향후 조정될 예정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8584" y="764704"/>
            <a:ext cx="21355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상품 프로모션 가격제안 영역 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560512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KJ-M-7</a:t>
            </a:r>
            <a:endParaRPr lang="ko-KR" altLang="en-US" sz="9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4941168"/>
            <a:ext cx="2376264" cy="148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타원 21"/>
          <p:cNvSpPr/>
          <p:nvPr/>
        </p:nvSpPr>
        <p:spPr>
          <a:xfrm>
            <a:off x="2609394" y="5412566"/>
            <a:ext cx="432048" cy="2880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</p:spTree>
    <p:extLst>
      <p:ext uri="{BB962C8B-B14F-4D97-AF65-F5344CB8AC3E}">
        <p14:creationId xmlns:p14="http://schemas.microsoft.com/office/powerpoint/2010/main" val="132907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0512" y="1124744"/>
            <a:ext cx="7056784" cy="47525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528" y="1268760"/>
            <a:ext cx="3456384" cy="21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작성을 위한 안내 창이 뜨면 작성을 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" name="직사각형 3"/>
          <p:cNvSpPr/>
          <p:nvPr/>
        </p:nvSpPr>
        <p:spPr>
          <a:xfrm>
            <a:off x="2032846" y="1788137"/>
            <a:ext cx="2880320" cy="32725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2846" y="1604287"/>
            <a:ext cx="2880320" cy="183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가격제안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9316" y="1604287"/>
            <a:ext cx="183850" cy="1838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216696" y="1916832"/>
            <a:ext cx="2512620" cy="551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2632" y="1978115"/>
            <a:ext cx="674117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</a:rPr>
              <a:t>한국백신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16696" y="1978115"/>
            <a:ext cx="796684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일회용 주사기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29530" y="1978115"/>
            <a:ext cx="674117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10cc 23G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81081" y="2223249"/>
            <a:ext cx="674117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5.000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원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7980" y="2223249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해당 상품 최저가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6696" y="3030658"/>
            <a:ext cx="2512620" cy="91925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2176862" y="2540391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내용 작성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8950" y="4256326"/>
            <a:ext cx="1331382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176862" y="4040302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참고자료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61615" y="4256326"/>
            <a:ext cx="367700" cy="18385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찾기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84974" y="4479244"/>
            <a:ext cx="1512168" cy="18385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2320878" y="4479244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* URL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52926" y="4487885"/>
            <a:ext cx="686944" cy="1665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97897" y="4216492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* </a:t>
            </a:r>
            <a:r>
              <a:rPr lang="ko-KR" altLang="en-US" sz="700" dirty="0" smtClean="0">
                <a:solidFill>
                  <a:schemeClr val="tx1"/>
                </a:solidFill>
              </a:rPr>
              <a:t>첨부파일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12966" y="4792556"/>
            <a:ext cx="490267" cy="18385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제안하기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6749" y="3030658"/>
            <a:ext cx="129702" cy="9246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7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11422" y="3849159"/>
            <a:ext cx="122563" cy="1061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11422" y="3030659"/>
            <a:ext cx="122563" cy="1061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07852" y="3310207"/>
            <a:ext cx="129702" cy="18276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=</a:t>
            </a:r>
            <a:endParaRPr lang="ko-KR" altLang="en-US" sz="7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16696" y="2724241"/>
            <a:ext cx="2512620" cy="30641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- </a:t>
            </a:r>
            <a:r>
              <a:rPr lang="ko-KR" altLang="en-US" sz="700" dirty="0" smtClean="0">
                <a:solidFill>
                  <a:schemeClr val="tx1"/>
                </a:solidFill>
              </a:rPr>
              <a:t>국제실업쇼핑몰보다 저렴한 곳을 최초 제보해주시면 검토 후 감사의 의미로 포인트를 지급하여 드립니다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4694" y="2817537"/>
            <a:ext cx="100811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설명선 2(강조선) 28"/>
          <p:cNvSpPr/>
          <p:nvPr/>
        </p:nvSpPr>
        <p:spPr>
          <a:xfrm>
            <a:off x="664694" y="2828423"/>
            <a:ext cx="1008112" cy="288032"/>
          </a:xfrm>
          <a:prstGeom prst="accentCallout2">
            <a:avLst>
              <a:gd name="adj1" fmla="val 62002"/>
              <a:gd name="adj2" fmla="val 96552"/>
              <a:gd name="adj3" fmla="val 58643"/>
              <a:gd name="adj4" fmla="val 135586"/>
              <a:gd name="adj5" fmla="val 182628"/>
              <a:gd name="adj6" fmla="val 16505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내용을 적어주세요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85174" y="3969665"/>
            <a:ext cx="114124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설명선 2(강조선) 30"/>
          <p:cNvSpPr/>
          <p:nvPr/>
        </p:nvSpPr>
        <p:spPr>
          <a:xfrm>
            <a:off x="5057182" y="3980551"/>
            <a:ext cx="1080120" cy="288032"/>
          </a:xfrm>
          <a:prstGeom prst="accentCallout2">
            <a:avLst>
              <a:gd name="adj1" fmla="val 46885"/>
              <a:gd name="adj2" fmla="val -2790"/>
              <a:gd name="adj3" fmla="val 51085"/>
              <a:gd name="adj4" fmla="val -54461"/>
              <a:gd name="adj5" fmla="val 118379"/>
              <a:gd name="adj6" fmla="val -88702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화면을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캡쳐해서</a:t>
            </a:r>
            <a:r>
              <a:rPr lang="ko-KR" altLang="en-US" sz="800" dirty="0" smtClean="0">
                <a:solidFill>
                  <a:schemeClr val="tx1"/>
                </a:solidFill>
              </a:rPr>
              <a:t> 넣어주세요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4694" y="4052559"/>
            <a:ext cx="1296144" cy="4211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설명선 2(강조선) 32"/>
          <p:cNvSpPr/>
          <p:nvPr/>
        </p:nvSpPr>
        <p:spPr>
          <a:xfrm>
            <a:off x="736702" y="4124567"/>
            <a:ext cx="1152128" cy="288032"/>
          </a:xfrm>
          <a:prstGeom prst="accentCallout2">
            <a:avLst>
              <a:gd name="adj1" fmla="val 46885"/>
              <a:gd name="adj2" fmla="val 103031"/>
              <a:gd name="adj3" fmla="val 47305"/>
              <a:gd name="adj4" fmla="val 129107"/>
              <a:gd name="adj5" fmla="val 156173"/>
              <a:gd name="adj6" fmla="val 183815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화면으로 갈 수 있는 인터넷주소</a:t>
            </a:r>
            <a:r>
              <a:rPr lang="en-US" altLang="ko-KR" sz="800" dirty="0" smtClean="0">
                <a:solidFill>
                  <a:schemeClr val="tx1"/>
                </a:solidFill>
              </a:rPr>
              <a:t>(URL)</a:t>
            </a:r>
            <a:r>
              <a:rPr lang="ko-KR" altLang="en-US" sz="800" dirty="0" smtClean="0">
                <a:solidFill>
                  <a:schemeClr val="tx1"/>
                </a:solidFill>
              </a:rPr>
              <a:t>을 적어주세요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05054" y="5121793"/>
            <a:ext cx="114124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설명선 2(강조선) 34"/>
          <p:cNvSpPr/>
          <p:nvPr/>
        </p:nvSpPr>
        <p:spPr>
          <a:xfrm>
            <a:off x="3977062" y="5132679"/>
            <a:ext cx="1080120" cy="288032"/>
          </a:xfrm>
          <a:prstGeom prst="accentCallout2">
            <a:avLst>
              <a:gd name="adj1" fmla="val 46885"/>
              <a:gd name="adj2" fmla="val -2790"/>
              <a:gd name="adj3" fmla="val 43526"/>
              <a:gd name="adj4" fmla="val -34305"/>
              <a:gd name="adj5" fmla="val -59250"/>
              <a:gd name="adj6" fmla="val -5746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다 적어주셨으면 제안하기를 눌러주세요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8584" y="764704"/>
            <a:ext cx="21355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상품 프로모션 가격제안 영역 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진료과별 상품보기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88904" y="2708920"/>
            <a:ext cx="367240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88904" y="2420888"/>
            <a:ext cx="244827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공급자몰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60912" y="2780928"/>
            <a:ext cx="1728192" cy="480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공급자 배너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16496" y="2708920"/>
            <a:ext cx="36004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6496" y="2420888"/>
            <a:ext cx="244827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88504" y="2780928"/>
            <a:ext cx="26642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공지 제목이요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24808" y="2780928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2015-08-01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88504" y="2996952"/>
            <a:ext cx="26642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공지 제목이요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224808" y="2996952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2015-08-01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88504" y="3212976"/>
            <a:ext cx="26642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공지 제목이요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224808" y="321297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2015-08-01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88504" y="3429000"/>
            <a:ext cx="26642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공지 제목이요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224808" y="3429000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2015-08-01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88504" y="3645024"/>
            <a:ext cx="26642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공지 제목이요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224808" y="3645024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2015-08-01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495" y="6165304"/>
            <a:ext cx="734481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61112" y="2780928"/>
            <a:ext cx="1728192" cy="480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공급자 배너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0912" y="3356992"/>
            <a:ext cx="1728192" cy="480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공급자 배너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61112" y="3356992"/>
            <a:ext cx="1728192" cy="480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공급자 배너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공지사항 노출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입점</a:t>
            </a:r>
            <a:r>
              <a:rPr lang="ko-KR" altLang="en-US" sz="900" dirty="0" smtClean="0">
                <a:solidFill>
                  <a:schemeClr val="tx1"/>
                </a:solidFill>
              </a:rPr>
              <a:t> 업체 배너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관리자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배너 노출 영역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관리자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8584" y="76470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하단 </a:t>
            </a:r>
            <a:r>
              <a:rPr lang="ko-KR" altLang="en-US" sz="900" dirty="0" err="1" smtClean="0"/>
              <a:t>콘텐츠</a:t>
            </a:r>
            <a:r>
              <a:rPr lang="ko-KR" altLang="en-US" sz="900" dirty="0" smtClean="0"/>
              <a:t> 영역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416496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>
          <a:xfrm>
            <a:off x="408890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88504" y="6237310"/>
            <a:ext cx="7200800" cy="360043"/>
            <a:chOff x="488504" y="4221086"/>
            <a:chExt cx="8996943" cy="360043"/>
          </a:xfrm>
        </p:grpSpPr>
        <p:sp>
          <p:nvSpPr>
            <p:cNvPr id="31" name="직사각형 30"/>
            <p:cNvSpPr/>
            <p:nvPr/>
          </p:nvSpPr>
          <p:spPr>
            <a:xfrm>
              <a:off x="488504" y="4221089"/>
              <a:ext cx="172413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배너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14059" y="4221088"/>
              <a:ext cx="172413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배너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39614" y="4221087"/>
              <a:ext cx="172413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배너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65169" y="4221086"/>
              <a:ext cx="172413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배너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61312" y="4221088"/>
              <a:ext cx="172413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배너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>
            <a:spLocks noChangeAspect="1"/>
          </p:cNvSpPr>
          <p:nvPr/>
        </p:nvSpPr>
        <p:spPr>
          <a:xfrm>
            <a:off x="416495" y="61653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KJ-M-8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416496" y="4005064"/>
            <a:ext cx="734481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96" y="5445224"/>
            <a:ext cx="7344816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8504" y="4077072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</a:t>
            </a:r>
            <a:r>
              <a:rPr lang="ko-KR" altLang="en-US" sz="900" b="1" dirty="0" smtClean="0"/>
              <a:t>반복주문상품</a:t>
            </a:r>
            <a:endParaRPr lang="ko-KR" altLang="en-US" sz="9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522371" y="4365104"/>
          <a:ext cx="6984773" cy="936102"/>
        </p:xfrm>
        <a:graphic>
          <a:graphicData uri="http://schemas.openxmlformats.org/drawingml/2006/table">
            <a:tbl>
              <a:tblPr/>
              <a:tblGrid>
                <a:gridCol w="648072"/>
                <a:gridCol w="1944215"/>
                <a:gridCol w="828825"/>
                <a:gridCol w="642193"/>
                <a:gridCol w="569451"/>
                <a:gridCol w="498912"/>
                <a:gridCol w="855279"/>
                <a:gridCol w="712734"/>
                <a:gridCol w="285092"/>
              </a:tblGrid>
              <a:tr h="15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최근구매일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공급가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공급사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01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01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01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01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7319936" y="4551461"/>
            <a:ext cx="115200" cy="738458"/>
            <a:chOff x="618304" y="4552152"/>
            <a:chExt cx="115200" cy="738458"/>
          </a:xfrm>
        </p:grpSpPr>
        <p:pic>
          <p:nvPicPr>
            <p:cNvPr id="60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4707966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4552152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4863781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5175410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5019596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모서리가 둥근 직사각형 64"/>
          <p:cNvSpPr/>
          <p:nvPr/>
        </p:nvSpPr>
        <p:spPr>
          <a:xfrm>
            <a:off x="6897216" y="407707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선택상품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 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07144" y="4365105"/>
            <a:ext cx="162000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2635" y="5176518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512635" y="4365105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508440" y="4693574"/>
            <a:ext cx="152400" cy="21474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=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88504" y="5445224"/>
            <a:ext cx="8018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/>
              <a:t>빠른 서비스</a:t>
            </a:r>
            <a:endParaRPr lang="ko-KR" altLang="en-US" sz="9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52600" y="5517232"/>
            <a:ext cx="648072" cy="50405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거래내역서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72680" y="5517232"/>
            <a:ext cx="648072" cy="50405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</a:t>
            </a:r>
            <a:r>
              <a:rPr lang="en-US" altLang="ko-KR" sz="800" dirty="0" smtClean="0">
                <a:solidFill>
                  <a:schemeClr val="tx1"/>
                </a:solidFill>
              </a:rPr>
              <a:t>·</a:t>
            </a:r>
            <a:r>
              <a:rPr lang="ko-KR" altLang="en-US" sz="800" dirty="0" smtClean="0">
                <a:solidFill>
                  <a:schemeClr val="tx1"/>
                </a:solidFill>
              </a:rPr>
              <a:t>환불</a:t>
            </a:r>
            <a:r>
              <a:rPr lang="en-US" altLang="ko-KR" sz="800" dirty="0" smtClean="0">
                <a:solidFill>
                  <a:schemeClr val="tx1"/>
                </a:solidFill>
              </a:rPr>
              <a:t> ·</a:t>
            </a:r>
            <a:r>
              <a:rPr lang="ko-KR" altLang="en-US" sz="800" dirty="0" smtClean="0">
                <a:solidFill>
                  <a:schemeClr val="tx1"/>
                </a:solidFill>
              </a:rPr>
              <a:t>반품안내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92760" y="5517232"/>
            <a:ext cx="648072" cy="50405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제휴 및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안내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12840" y="5517232"/>
            <a:ext cx="648072" cy="50405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세금계산서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발급안내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232920" y="5517232"/>
            <a:ext cx="648072" cy="50405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배송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953000" y="5517232"/>
            <a:ext cx="648072" cy="50405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1:1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문의게시판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65386" y="5661248"/>
            <a:ext cx="499182" cy="266328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6552" y="5638414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icon</a:t>
            </a:r>
            <a:endParaRPr lang="ko-KR" altLang="en-US" sz="12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5745088" y="5517232"/>
            <a:ext cx="0" cy="4320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817096" y="5445224"/>
            <a:ext cx="8018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/>
              <a:t>고객센터</a:t>
            </a:r>
            <a:endParaRPr lang="ko-KR" altLang="en-US" sz="900" dirty="0"/>
          </a:p>
        </p:txBody>
      </p:sp>
      <p:sp>
        <p:nvSpPr>
          <p:cNvPr id="84" name="직사각형 83"/>
          <p:cNvSpPr/>
          <p:nvPr/>
        </p:nvSpPr>
        <p:spPr>
          <a:xfrm>
            <a:off x="6033120" y="5517232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02</a:t>
            </a:r>
            <a:r>
              <a:rPr lang="en-US" altLang="ko-KR" sz="1600" b="1" dirty="0" smtClean="0"/>
              <a:t>-888-7777</a:t>
            </a:r>
            <a:endParaRPr lang="ko-KR" altLang="en-US" sz="1400" b="1" dirty="0"/>
          </a:p>
        </p:txBody>
      </p:sp>
      <p:sp>
        <p:nvSpPr>
          <p:cNvPr id="85" name="직사각형 84"/>
          <p:cNvSpPr/>
          <p:nvPr/>
        </p:nvSpPr>
        <p:spPr>
          <a:xfrm>
            <a:off x="5961112" y="5805264"/>
            <a:ext cx="1690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smtClean="0"/>
              <a:t>평   일 </a:t>
            </a:r>
            <a:r>
              <a:rPr lang="en-US" altLang="ko-KR" sz="700" dirty="0" smtClean="0"/>
              <a:t>: 09:00~18:00</a:t>
            </a:r>
          </a:p>
          <a:p>
            <a:pPr algn="ctr"/>
            <a:r>
              <a:rPr lang="ko-KR" altLang="en-US" sz="700" dirty="0" smtClean="0"/>
              <a:t>토요일</a:t>
            </a:r>
            <a:r>
              <a:rPr lang="en-US" altLang="ko-KR" sz="700" dirty="0" smtClean="0"/>
              <a:t>: 09:00~13:00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2907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회사소개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이용안내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이용약관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개인정보취급방침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800" dirty="0" smtClean="0">
                <a:solidFill>
                  <a:schemeClr val="tx1"/>
                </a:solidFill>
              </a:rPr>
              <a:t> 무단수집거부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자주하는 질문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판매요청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사이트맵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6496" y="2852936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21152" y="2924944"/>
            <a:ext cx="6480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제휴문의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00672" y="2924944"/>
            <a:ext cx="57606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이용약관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0512" y="2924944"/>
            <a:ext cx="6480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회사소개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80592" y="2924944"/>
            <a:ext cx="6480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이용안내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648744" y="2924944"/>
            <a:ext cx="93610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개인정보취급방침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36976" y="2924944"/>
            <a:ext cx="72008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자주하는 질문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656856" y="2924944"/>
            <a:ext cx="100811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800" dirty="0" smtClean="0">
                <a:solidFill>
                  <a:schemeClr val="tx1"/>
                </a:solidFill>
              </a:rPr>
              <a:t> 무단수집거부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512" y="3284984"/>
            <a:ext cx="1800200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하단 로고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32720" y="3284984"/>
            <a:ext cx="3024336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주소 및 기타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29064" y="3284984"/>
            <a:ext cx="2088232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안전거래 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41232" y="2924944"/>
            <a:ext cx="57606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사이트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29064" y="2924944"/>
            <a:ext cx="72008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각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영역으로 이동하는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8584" y="76470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푸터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488504" y="28529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KJ-M-9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2907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둘러본 상품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주문배송조회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배송환불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문의게시판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고객센터 이용안내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992560" y="2780928"/>
            <a:ext cx="864096" cy="18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각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영역으로 이동하는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8584" y="7647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퀵메뉴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8584" y="54868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KJ-M-10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1064568" y="285293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둘러본상품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4568" y="3140968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주문배송조회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4568" y="3429000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배송환불조회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64568" y="3717032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문의게시판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64568" y="4005064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고객센터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02-888-7777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88704" y="2780928"/>
            <a:ext cx="864096" cy="24482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60712" y="285293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둘러본상품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0712" y="3789040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주문배송조회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60712" y="4077072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배송환불조회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60712" y="4365104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문의게시판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60712" y="465313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고객센터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02-888-7777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431939" y="3140968"/>
            <a:ext cx="576845" cy="576220"/>
            <a:chOff x="1712640" y="3128805"/>
            <a:chExt cx="915392" cy="914400"/>
          </a:xfrm>
        </p:grpSpPr>
        <p:sp>
          <p:nvSpPr>
            <p:cNvPr id="66" name="직사각형 6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3584848" y="2780928"/>
            <a:ext cx="864096" cy="3096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56856" y="285293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둘러본상품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56856" y="4437112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주문배송조회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56856" y="4725144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배송환불조회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656856" y="501317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문의게시판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56856" y="5301208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고객센터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02-888-7777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728083" y="3140968"/>
            <a:ext cx="576845" cy="576220"/>
            <a:chOff x="1712640" y="3128805"/>
            <a:chExt cx="915392" cy="914400"/>
          </a:xfrm>
        </p:grpSpPr>
        <p:sp>
          <p:nvSpPr>
            <p:cNvPr id="95" name="직사각형 9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728864" y="3789040"/>
            <a:ext cx="576845" cy="576220"/>
            <a:chOff x="1712640" y="3128805"/>
            <a:chExt cx="915392" cy="914400"/>
          </a:xfrm>
        </p:grpSpPr>
        <p:sp>
          <p:nvSpPr>
            <p:cNvPr id="100" name="직사각형 99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4880992" y="2780928"/>
            <a:ext cx="864096" cy="3744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953000" y="285293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둘러본상품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953000" y="5085184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주문배송조회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53000" y="537321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배송환불조회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953000" y="5661248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문의게시판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53000" y="5949280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고객센터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02-888-7777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5024227" y="3140968"/>
            <a:ext cx="576845" cy="576220"/>
            <a:chOff x="1712640" y="3128805"/>
            <a:chExt cx="915392" cy="914400"/>
          </a:xfrm>
        </p:grpSpPr>
        <p:sp>
          <p:nvSpPr>
            <p:cNvPr id="113" name="직사각형 112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025008" y="3789040"/>
            <a:ext cx="576845" cy="576220"/>
            <a:chOff x="1712640" y="3128805"/>
            <a:chExt cx="915392" cy="914400"/>
          </a:xfrm>
        </p:grpSpPr>
        <p:sp>
          <p:nvSpPr>
            <p:cNvPr id="118" name="직사각형 117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025789" y="4437112"/>
            <a:ext cx="576845" cy="576220"/>
            <a:chOff x="1712640" y="3128805"/>
            <a:chExt cx="915392" cy="914400"/>
          </a:xfrm>
        </p:grpSpPr>
        <p:sp>
          <p:nvSpPr>
            <p:cNvPr id="123" name="직사각형 122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6177136" y="2780928"/>
            <a:ext cx="864096" cy="4077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249144" y="285293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둘러본상품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249144" y="537321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주문배송조회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249144" y="5661248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배송환불조회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249144" y="5949280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문의게시판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249144" y="6237312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고객센터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02-888-7777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249144" y="3080249"/>
            <a:ext cx="720080" cy="144016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▲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249144" y="5229200"/>
            <a:ext cx="720080" cy="144016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6320371" y="3284984"/>
            <a:ext cx="576845" cy="576220"/>
            <a:chOff x="1712640" y="3128805"/>
            <a:chExt cx="915392" cy="914400"/>
          </a:xfrm>
        </p:grpSpPr>
        <p:sp>
          <p:nvSpPr>
            <p:cNvPr id="136" name="직사각형 13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321152" y="3933056"/>
            <a:ext cx="576845" cy="576220"/>
            <a:chOff x="1712640" y="3128805"/>
            <a:chExt cx="915392" cy="914400"/>
          </a:xfrm>
        </p:grpSpPr>
        <p:sp>
          <p:nvSpPr>
            <p:cNvPr id="141" name="직사각형 140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6321933" y="4581128"/>
            <a:ext cx="576845" cy="576220"/>
            <a:chOff x="1712640" y="3128805"/>
            <a:chExt cx="915392" cy="914400"/>
          </a:xfrm>
        </p:grpSpPr>
        <p:sp>
          <p:nvSpPr>
            <p:cNvPr id="146" name="직사각형 14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848544" y="2420888"/>
            <a:ext cx="1224136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둘러본 상품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44688" y="2420888"/>
            <a:ext cx="1224136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둘러본 상품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440832" y="2420888"/>
            <a:ext cx="1224136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둘러본 상품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4736976" y="2420888"/>
            <a:ext cx="1224136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둘러본 상품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6033120" y="2420888"/>
            <a:ext cx="1224136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둘러본 상품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개 이상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64568" y="4293096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주문하기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02-888-9999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360712" y="4941168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주문하기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02-888-9999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56856" y="5589240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주문하기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02-888-9999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953000" y="6237312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주문하기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02-888-9999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249144" y="6525344"/>
            <a:ext cx="72008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주문하기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02-888-9999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7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75148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가격제안 수정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오늘만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이가격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icon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빠른서비스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반복구매상품 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퀵메뉴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2015-09-09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Top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영역에 로그아웃 추가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2016-02-21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856" y="1772816"/>
            <a:ext cx="31502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구조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TOP </a:t>
            </a:r>
            <a:r>
              <a:rPr lang="ko-KR" altLang="en-US" sz="1200" dirty="0" smtClean="0"/>
              <a:t>영역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프로모션 영역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전체메뉴 펼침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국제 </a:t>
            </a:r>
            <a:r>
              <a:rPr lang="en-US" altLang="ko-KR" sz="1200" dirty="0" smtClean="0"/>
              <a:t>Stats TOP 10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메인 상품 프로모션 오늘만 </a:t>
            </a:r>
            <a:r>
              <a:rPr lang="ko-KR" altLang="en-US" sz="1200" dirty="0" err="1" smtClean="0"/>
              <a:t>이가격</a:t>
            </a:r>
            <a:r>
              <a:rPr lang="ko-KR" altLang="en-US" sz="1200" dirty="0" smtClean="0"/>
              <a:t> 영역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메인 상품 프로모션 신규 상품 영역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메인 상품 프로모션 가격제안 영역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하단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영역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푸터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퀵메뉴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04728" y="2132856"/>
            <a:ext cx="2880320" cy="7920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상단 영역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04728" y="2924944"/>
            <a:ext cx="2880320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메인메</a:t>
            </a:r>
            <a:r>
              <a:rPr lang="ko-KR" altLang="en-US" sz="800" dirty="0" err="1">
                <a:solidFill>
                  <a:schemeClr val="tx1"/>
                </a:solidFill>
              </a:rPr>
              <a:t>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4728" y="3221360"/>
            <a:ext cx="2880320" cy="7116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홍보영역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4728" y="3933056"/>
            <a:ext cx="2880320" cy="10801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콘텐츠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4728" y="5013176"/>
            <a:ext cx="2880320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메인화면</a:t>
            </a:r>
            <a:r>
              <a:rPr lang="ko-KR" altLang="en-US" sz="900" dirty="0" smtClean="0"/>
              <a:t> 구조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6101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현재는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즐겨찾기</a:t>
            </a:r>
            <a:r>
              <a:rPr lang="en-US" altLang="ko-KR" sz="900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로 설정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향후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동급몰</a:t>
            </a:r>
            <a:r>
              <a:rPr lang="en-US" altLang="ko-KR" sz="900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바로가기</a:t>
            </a:r>
            <a:r>
              <a:rPr lang="ko-KR" altLang="en-US" sz="900" dirty="0" smtClean="0">
                <a:solidFill>
                  <a:schemeClr val="tx1"/>
                </a:solidFill>
              </a:rPr>
              <a:t> 버튼으로 변경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비로그인</a:t>
            </a:r>
            <a:r>
              <a:rPr lang="ko-KR" altLang="en-US" sz="900" dirty="0" smtClean="0">
                <a:solidFill>
                  <a:schemeClr val="tx1"/>
                </a:solidFill>
              </a:rPr>
              <a:t> 상태의 버튼    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900" dirty="0" smtClean="0">
                <a:solidFill>
                  <a:schemeClr val="tx1"/>
                </a:solidFill>
              </a:rPr>
              <a:t> 현재창 이동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로고영역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메인 이동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검색창</a:t>
            </a:r>
            <a:r>
              <a:rPr lang="ko-KR" altLang="en-US" sz="900" dirty="0" smtClean="0">
                <a:solidFill>
                  <a:schemeClr val="tx1"/>
                </a:solidFill>
              </a:rPr>
              <a:t> 및 검색 실행버튼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인기검색어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관리자 입력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인기검색어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배너 등록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한줄</a:t>
            </a:r>
            <a:r>
              <a:rPr lang="ko-KR" altLang="en-US" sz="900" dirty="0" smtClean="0">
                <a:solidFill>
                  <a:schemeClr val="tx1"/>
                </a:solidFill>
              </a:rPr>
              <a:t> 공지 노출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쪽지 아이콘 및 쪽지 개수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쪽지 알림 메시지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 등급 아이콘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회원명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포인트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9954" y="2780000"/>
            <a:ext cx="74168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ㅣ</a:t>
            </a:r>
            <a:r>
              <a:rPr lang="ko-KR" altLang="en-US" sz="800" dirty="0" smtClean="0">
                <a:solidFill>
                  <a:schemeClr val="tx1"/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ㅣ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ID/PW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찾기ㅣ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ㅣ</a:t>
            </a:r>
            <a:r>
              <a:rPr lang="ko-KR" altLang="en-US" sz="800" dirty="0" smtClean="0">
                <a:solidFill>
                  <a:schemeClr val="tx1"/>
                </a:solidFill>
              </a:rPr>
              <a:t> 고객센터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로그인 전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동급 몰 배너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주문배송조회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고객센터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로고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프로모션 영역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로그인 후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쪽지확인 </a:t>
            </a:r>
            <a:r>
              <a:rPr lang="en-US" altLang="ko-KR" sz="800" dirty="0" smtClean="0">
                <a:solidFill>
                  <a:schemeClr val="tx1"/>
                </a:solidFill>
              </a:rPr>
              <a:t>icon, </a:t>
            </a:r>
            <a:r>
              <a:rPr lang="ko-KR" altLang="en-US" sz="800" dirty="0" smtClean="0">
                <a:solidFill>
                  <a:schemeClr val="tx1"/>
                </a:solidFill>
              </a:rPr>
              <a:t>등급 </a:t>
            </a:r>
            <a:r>
              <a:rPr lang="en-US" altLang="ko-KR" sz="800" dirty="0" smtClean="0">
                <a:solidFill>
                  <a:schemeClr val="tx1"/>
                </a:solidFill>
              </a:rPr>
              <a:t>icon,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회원명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포인트 점수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배송조회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4206" y="2780929"/>
            <a:ext cx="1030402" cy="215096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즐겨찾기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453" y="3135489"/>
            <a:ext cx="1691897" cy="50896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0752" y="3212976"/>
            <a:ext cx="203580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12344" y="3501008"/>
            <a:ext cx="199664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1,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2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3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34765" y="3135490"/>
            <a:ext cx="1910707" cy="29351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 영역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445" y="4716584"/>
            <a:ext cx="74168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홍길동님 </a:t>
            </a:r>
            <a:r>
              <a:rPr lang="en-US" altLang="ko-KR" sz="800" dirty="0" smtClean="0">
                <a:solidFill>
                  <a:schemeClr val="tx1"/>
                </a:solidFill>
              </a:rPr>
              <a:t>(100,000</a:t>
            </a:r>
            <a:r>
              <a:rPr lang="ko-KR" altLang="en-US" sz="800" dirty="0" smtClean="0">
                <a:solidFill>
                  <a:schemeClr val="tx1"/>
                </a:solidFill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ㅣ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로그아웃ㅣ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장바구니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ㅣ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ㅣ</a:t>
            </a:r>
            <a:r>
              <a:rPr lang="ko-KR" altLang="en-US" sz="800" dirty="0" smtClean="0">
                <a:solidFill>
                  <a:schemeClr val="tx1"/>
                </a:solidFill>
              </a:rPr>
              <a:t> 주문배송조회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ㅣ</a:t>
            </a:r>
            <a:r>
              <a:rPr lang="ko-KR" altLang="en-US" sz="800" dirty="0" smtClean="0">
                <a:solidFill>
                  <a:schemeClr val="tx1"/>
                </a:solidFill>
              </a:rPr>
              <a:t> 고객센터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3944" y="5072073"/>
            <a:ext cx="1691897" cy="50896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10256" y="5072074"/>
            <a:ext cx="1910707" cy="29351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 영역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40694" y="4714634"/>
            <a:ext cx="216024" cy="216024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icon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61610" y="4725144"/>
            <a:ext cx="216024" cy="216024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icon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6776" y="471108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61610" y="4941168"/>
            <a:ext cx="13724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OOO</a:t>
            </a:r>
            <a:r>
              <a:rPr lang="ko-KR" altLang="en-US" sz="700" dirty="0" smtClean="0"/>
              <a:t>님 쪽지가 도착했습니다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29" name="직사각형 28"/>
          <p:cNvSpPr/>
          <p:nvPr/>
        </p:nvSpPr>
        <p:spPr>
          <a:xfrm>
            <a:off x="5817096" y="3429000"/>
            <a:ext cx="194421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공지 제목이요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공지 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7096" y="5373216"/>
            <a:ext cx="194421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공지 제목이요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416496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4206" y="4714634"/>
            <a:ext cx="1030402" cy="215096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36976" y="2708920"/>
            <a:ext cx="3096344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4664968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08984" y="3213546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20752" y="3501008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953000" y="3501008"/>
            <a:ext cx="360040" cy="180020"/>
            <a:chOff x="5025008" y="3861048"/>
            <a:chExt cx="576064" cy="288032"/>
          </a:xfrm>
        </p:grpSpPr>
        <p:sp>
          <p:nvSpPr>
            <p:cNvPr id="37" name="직사각형 36"/>
            <p:cNvSpPr/>
            <p:nvPr/>
          </p:nvSpPr>
          <p:spPr>
            <a:xfrm>
              <a:off x="5025008" y="3861048"/>
              <a:ext cx="288032" cy="28803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13040" y="3861048"/>
              <a:ext cx="288032" cy="28803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▶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720752" y="5229200"/>
            <a:ext cx="203580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812344" y="5517232"/>
            <a:ext cx="1996640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1,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2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3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8984" y="5229770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720752" y="5517232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53000" y="5517232"/>
            <a:ext cx="360040" cy="180020"/>
            <a:chOff x="5025008" y="3861048"/>
            <a:chExt cx="576064" cy="288032"/>
          </a:xfrm>
        </p:grpSpPr>
        <p:sp>
          <p:nvSpPr>
            <p:cNvPr id="45" name="직사각형 44"/>
            <p:cNvSpPr/>
            <p:nvPr/>
          </p:nvSpPr>
          <p:spPr>
            <a:xfrm>
              <a:off x="5025008" y="3861048"/>
              <a:ext cx="288032" cy="28803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313040" y="3861048"/>
              <a:ext cx="288032" cy="28803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▶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타원 46"/>
          <p:cNvSpPr>
            <a:spLocks noChangeAspect="1"/>
          </p:cNvSpPr>
          <p:nvPr/>
        </p:nvSpPr>
        <p:spPr>
          <a:xfrm>
            <a:off x="416496" y="31409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648744" y="3097424"/>
            <a:ext cx="2736304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2576736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2576736" y="35010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5241032" y="3429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5745088" y="31409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5673080" y="3429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3011862" y="459201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3249642" y="45811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3681690" y="45811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4113738" y="45811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2961610" y="49411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08584" y="764704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Top </a:t>
            </a:r>
            <a:r>
              <a:rPr lang="ko-KR" altLang="en-US" sz="900" dirty="0" smtClean="0"/>
              <a:t>영역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4937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대 메뉴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박스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인기구매 상품</a:t>
            </a:r>
            <a:r>
              <a:rPr lang="en-US" altLang="ko-KR" sz="900" dirty="0" smtClean="0">
                <a:solidFill>
                  <a:schemeClr val="tx1"/>
                </a:solidFill>
              </a:rPr>
              <a:t> 100 </a:t>
            </a:r>
            <a:r>
              <a:rPr lang="ko-KR" altLang="en-US" sz="900" dirty="0" smtClean="0">
                <a:solidFill>
                  <a:schemeClr val="tx1"/>
                </a:solidFill>
              </a:rPr>
              <a:t>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나의 관심상품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비로그인시</a:t>
            </a:r>
            <a:r>
              <a:rPr lang="ko-KR" altLang="en-US" sz="900" dirty="0" smtClean="0">
                <a:solidFill>
                  <a:schemeClr val="tx1"/>
                </a:solidFill>
              </a:rPr>
              <a:t> 로그인 창 통해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프로모션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프로모션 버튼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후 개인화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프로모션 버튼 노출 형식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핫존</a:t>
            </a:r>
            <a:r>
              <a:rPr lang="ko-KR" altLang="en-US" sz="900" dirty="0" smtClean="0">
                <a:solidFill>
                  <a:schemeClr val="tx1"/>
                </a:solidFill>
              </a:rPr>
              <a:t> →</a:t>
            </a:r>
            <a:r>
              <a:rPr lang="en-US" altLang="ko-KR" sz="900" dirty="0" smtClean="0">
                <a:solidFill>
                  <a:schemeClr val="tx1"/>
                </a:solidFill>
              </a:rPr>
              <a:t>HOT</a:t>
            </a:r>
            <a:r>
              <a:rPr lang="ko-KR" altLang="en-US" sz="900" dirty="0" smtClean="0">
                <a:solidFill>
                  <a:schemeClr val="tx1"/>
                </a:solidFill>
              </a:rPr>
              <a:t>로 명칭변경 및 디자인적으로 강조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메뉴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상품카테고리 </a:t>
            </a:r>
            <a:r>
              <a:rPr lang="en-US" altLang="ko-KR" sz="800" dirty="0" smtClean="0">
                <a:solidFill>
                  <a:schemeClr val="tx1"/>
                </a:solidFill>
              </a:rPr>
              <a:t>1~5), </a:t>
            </a:r>
            <a:r>
              <a:rPr lang="ko-KR" altLang="en-US" sz="8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로그인영역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인기구매상품 </a:t>
            </a:r>
            <a:r>
              <a:rPr lang="en-US" altLang="ko-KR" sz="800" dirty="0" smtClean="0">
                <a:solidFill>
                  <a:schemeClr val="tx1"/>
                </a:solidFill>
              </a:rPr>
              <a:t>100, </a:t>
            </a:r>
            <a:r>
              <a:rPr lang="ko-KR" altLang="en-US" sz="800" dirty="0" smtClean="0">
                <a:solidFill>
                  <a:schemeClr val="tx1"/>
                </a:solidFill>
              </a:rPr>
              <a:t>나의 관심상품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프로모션 영역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8451" y="2480350"/>
            <a:ext cx="7416824" cy="52996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56656" y="3068960"/>
            <a:ext cx="5885858" cy="19425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6496" y="2557606"/>
            <a:ext cx="869575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전체메뉴보기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352600" y="2564904"/>
            <a:ext cx="5481218" cy="375449"/>
            <a:chOff x="1365123" y="2564904"/>
            <a:chExt cx="5612711" cy="375449"/>
          </a:xfrm>
        </p:grpSpPr>
        <p:sp>
          <p:nvSpPr>
            <p:cNvPr id="29" name="직사각형 28"/>
            <p:cNvSpPr/>
            <p:nvPr/>
          </p:nvSpPr>
          <p:spPr>
            <a:xfrm>
              <a:off x="1365123" y="2564904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의료소모품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76593" y="2564904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의료기기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88064" y="2564904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수술기구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99534" y="2564904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전산소모품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11005" y="2564904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건강기능식품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22475" y="2564904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생활가전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33945" y="2564904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사무용품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45416" y="2564904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진료과별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056886" y="256490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HOT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4488" y="3068960"/>
            <a:ext cx="144016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496" y="3212976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honggildond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6496" y="3501008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0922" y="4077072"/>
            <a:ext cx="1440160" cy="433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인기구매 상품 </a:t>
            </a:r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4488" y="4577708"/>
            <a:ext cx="1440160" cy="433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나의 관심상품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38228" y="4581128"/>
            <a:ext cx="5751076" cy="356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80920" y="4653136"/>
            <a:ext cx="855856" cy="2168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00974" y="4653136"/>
            <a:ext cx="855856" cy="2168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21028" y="4653136"/>
            <a:ext cx="855856" cy="2168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41082" y="4653136"/>
            <a:ext cx="855856" cy="2168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61136" y="4653136"/>
            <a:ext cx="855856" cy="2168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81192" y="4653136"/>
            <a:ext cx="855856" cy="2168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1496616" y="3212976"/>
            <a:ext cx="216024" cy="216024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80592" y="3212976"/>
            <a:ext cx="216024" cy="216024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52600" y="350100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96" y="3789040"/>
            <a:ext cx="792088" cy="18000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 / PW </a:t>
            </a:r>
            <a:r>
              <a:rPr lang="ko-KR" altLang="en-US" sz="800" dirty="0" smtClean="0">
                <a:solidFill>
                  <a:schemeClr val="tx1"/>
                </a:solidFill>
              </a:rPr>
              <a:t>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80592" y="3789040"/>
            <a:ext cx="432048" cy="18000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회원가입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4488" y="5445224"/>
            <a:ext cx="144016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0512" y="5589240"/>
            <a:ext cx="648072" cy="216024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 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8504" y="5877288"/>
            <a:ext cx="432048" cy="14400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장바구니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16496" y="5589240"/>
            <a:ext cx="216024" cy="216024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icon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64568" y="5589240"/>
            <a:ext cx="720080" cy="216024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(000,000 </a:t>
            </a:r>
            <a:r>
              <a:rPr lang="ko-KR" altLang="en-US" sz="800" dirty="0" smtClean="0">
                <a:solidFill>
                  <a:schemeClr val="tx1"/>
                </a:solidFill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4488" y="6093296"/>
            <a:ext cx="1440160" cy="216024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새쪽지</a:t>
            </a:r>
            <a:r>
              <a:rPr lang="en-US" altLang="ko-KR" sz="800" dirty="0" smtClean="0">
                <a:solidFill>
                  <a:schemeClr val="tx1"/>
                </a:solidFill>
              </a:rPr>
              <a:t>( 0 )   </a:t>
            </a:r>
            <a:r>
              <a:rPr lang="ko-KR" altLang="en-US" sz="800" dirty="0" smtClean="0">
                <a:solidFill>
                  <a:schemeClr val="tx1"/>
                </a:solidFill>
              </a:rPr>
              <a:t>포인트 </a:t>
            </a:r>
            <a:r>
              <a:rPr lang="en-US" altLang="ko-KR" sz="800" dirty="0" smtClean="0">
                <a:solidFill>
                  <a:schemeClr val="tx1"/>
                </a:solidFill>
              </a:rPr>
              <a:t>( 0 )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64568" y="5877288"/>
            <a:ext cx="576064" cy="14400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416496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20752" y="5733256"/>
            <a:ext cx="2160240" cy="1339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16696" y="5661248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2720752" y="6078488"/>
            <a:ext cx="2160240" cy="1339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292260" y="610553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637854" y="610553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83448" y="610553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2216696" y="600648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2720752" y="6438528"/>
            <a:ext cx="2160240" cy="1339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961111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06706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652300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997894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343488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216696" y="636652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119" name="직사각형 118"/>
          <p:cNvSpPr/>
          <p:nvPr/>
        </p:nvSpPr>
        <p:spPr>
          <a:xfrm>
            <a:off x="5529064" y="5733256"/>
            <a:ext cx="2160240" cy="1339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273851" y="5760304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619445" y="5760304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025008" y="5661248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128" name="직사각형 127"/>
          <p:cNvSpPr/>
          <p:nvPr/>
        </p:nvSpPr>
        <p:spPr>
          <a:xfrm>
            <a:off x="5529064" y="6078488"/>
            <a:ext cx="2160240" cy="1339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928257" y="610553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6273851" y="610553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619445" y="610553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965039" y="610553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025008" y="600648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4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137" name="직사각형 136"/>
          <p:cNvSpPr/>
          <p:nvPr/>
        </p:nvSpPr>
        <p:spPr>
          <a:xfrm>
            <a:off x="5529064" y="6438528"/>
            <a:ext cx="2160240" cy="1339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582662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928257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6273851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6619445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6965039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310633" y="6465576"/>
            <a:ext cx="321480" cy="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025008" y="636652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2144688" y="5517232"/>
            <a:ext cx="5688632" cy="1152128"/>
          </a:xfrm>
          <a:prstGeom prst="roundRect">
            <a:avLst>
              <a:gd name="adj" fmla="val 8163"/>
            </a:avLst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016896" y="5373216"/>
            <a:ext cx="1459054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프로모션 버튼 노출 형식</a:t>
            </a:r>
            <a:endParaRPr lang="ko-KR" altLang="en-US" sz="900" dirty="0"/>
          </a:p>
        </p:txBody>
      </p:sp>
      <p:sp>
        <p:nvSpPr>
          <p:cNvPr id="146" name="타원 145"/>
          <p:cNvSpPr>
            <a:spLocks noChangeAspect="1"/>
          </p:cNvSpPr>
          <p:nvPr/>
        </p:nvSpPr>
        <p:spPr>
          <a:xfrm>
            <a:off x="272480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7" name="타원 146"/>
          <p:cNvSpPr>
            <a:spLocks noChangeAspect="1"/>
          </p:cNvSpPr>
          <p:nvPr/>
        </p:nvSpPr>
        <p:spPr>
          <a:xfrm>
            <a:off x="272480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8" name="타원 147"/>
          <p:cNvSpPr>
            <a:spLocks noChangeAspect="1"/>
          </p:cNvSpPr>
          <p:nvPr/>
        </p:nvSpPr>
        <p:spPr>
          <a:xfrm>
            <a:off x="272480" y="45811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9" name="타원 148"/>
          <p:cNvSpPr>
            <a:spLocks noChangeAspect="1"/>
          </p:cNvSpPr>
          <p:nvPr/>
        </p:nvSpPr>
        <p:spPr>
          <a:xfrm>
            <a:off x="1856656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0" name="타원 149"/>
          <p:cNvSpPr>
            <a:spLocks noChangeAspect="1"/>
          </p:cNvSpPr>
          <p:nvPr/>
        </p:nvSpPr>
        <p:spPr>
          <a:xfrm>
            <a:off x="1928664" y="45811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1" name="타원 150"/>
          <p:cNvSpPr>
            <a:spLocks noChangeAspect="1"/>
          </p:cNvSpPr>
          <p:nvPr/>
        </p:nvSpPr>
        <p:spPr>
          <a:xfrm>
            <a:off x="344488" y="53732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2" name="타원 151"/>
          <p:cNvSpPr>
            <a:spLocks noChangeAspect="1"/>
          </p:cNvSpPr>
          <p:nvPr/>
        </p:nvSpPr>
        <p:spPr>
          <a:xfrm>
            <a:off x="4016896" y="53012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프로모션 영역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KJ-M-2</a:t>
            </a:r>
            <a:endParaRPr lang="ko-KR" altLang="en-US" sz="9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6940248" y="2564944"/>
            <a:ext cx="0" cy="36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>
            <a:spLocks noChangeAspect="1"/>
          </p:cNvSpPr>
          <p:nvPr/>
        </p:nvSpPr>
        <p:spPr>
          <a:xfrm>
            <a:off x="7041232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7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>
            <a:spLocks noChangeAspect="1"/>
          </p:cNvSpPr>
          <p:nvPr/>
        </p:nvSpPr>
        <p:spPr>
          <a:xfrm>
            <a:off x="272480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4455" y="2120310"/>
            <a:ext cx="7416824" cy="52996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92860" y="4437112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전체메뉴닫기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01127" y="2212162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52500" y="2204864"/>
            <a:ext cx="869575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전체메뉴닫기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12597" y="2212162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24068" y="2212162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35538" y="2212162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247009" y="2212162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건강기능식품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58479" y="2212162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생활가전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69949" y="2212162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81420" y="2212162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진료과별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092890" y="2212162"/>
            <a:ext cx="632418" cy="37544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HOT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0492" y="2852936"/>
            <a:ext cx="927103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0492" y="2636912"/>
            <a:ext cx="185420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34698" y="2636912"/>
            <a:ext cx="92710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의료기기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61801" y="2636912"/>
            <a:ext cx="92710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16007" y="2636912"/>
            <a:ext cx="92710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건강기능식품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17468" y="3068960"/>
            <a:ext cx="92710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생활가전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43110" y="2636912"/>
            <a:ext cx="92710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34698" y="2852936"/>
            <a:ext cx="927103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307595" y="2852936"/>
            <a:ext cx="927103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16007" y="2852936"/>
            <a:ext cx="927103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</a:rPr>
              <a:t>건강기능식품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61801" y="2852936"/>
            <a:ext cx="927103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088904" y="2636912"/>
            <a:ext cx="92710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88904" y="2852936"/>
            <a:ext cx="927103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017468" y="3284984"/>
            <a:ext cx="92710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생활가전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생활가전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생활가전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생활가전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생활가전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생활가전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943110" y="2852936"/>
            <a:ext cx="927103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6870213" y="2636912"/>
            <a:ext cx="92710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진료과별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70213" y="2852936"/>
            <a:ext cx="927103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내과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외과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산부인과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재활병원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피부과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한방병원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동물병원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기타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전체메뉴펼침상태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전체메뉴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펼침상태에서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TEXT </a:t>
            </a:r>
            <a:r>
              <a:rPr lang="ko-KR" altLang="en-US" sz="900" dirty="0" smtClean="0">
                <a:solidFill>
                  <a:schemeClr val="tx1"/>
                </a:solidFill>
              </a:rPr>
              <a:t>변경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다른 메뉴와 차별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Level </a:t>
            </a:r>
            <a:r>
              <a:rPr lang="ko-KR" altLang="en-US" sz="900" dirty="0" smtClean="0">
                <a:solidFill>
                  <a:schemeClr val="tx1"/>
                </a:solidFill>
              </a:rPr>
              <a:t>메뉴 노출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진료과별의 메뉴 영역은 별도 색으로 노출 강조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전체메뉴 닫기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488504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3584848" y="44371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전체메뉴 펼침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344488" y="28529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6825208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KJ-M-3</a:t>
            </a:r>
            <a:endParaRPr lang="ko-KR" altLang="en-US" sz="900" dirty="0"/>
          </a:p>
        </p:txBody>
      </p:sp>
      <p:sp>
        <p:nvSpPr>
          <p:cNvPr id="43" name="타원 42"/>
          <p:cNvSpPr>
            <a:spLocks noChangeAspect="1"/>
          </p:cNvSpPr>
          <p:nvPr/>
        </p:nvSpPr>
        <p:spPr>
          <a:xfrm>
            <a:off x="7041232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최신 상품별 최다 판매 랭킹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월간 상품별 판매 랭킹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관심상품 </a:t>
            </a:r>
            <a:r>
              <a:rPr lang="en-US" altLang="ko-KR" sz="800" dirty="0" smtClean="0">
                <a:solidFill>
                  <a:schemeClr val="tx1"/>
                </a:solidFill>
              </a:rPr>
              <a:t>Best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16496" y="2852936"/>
            <a:ext cx="734481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6496" y="2564904"/>
            <a:ext cx="244827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국제 </a:t>
            </a:r>
            <a:r>
              <a:rPr lang="en-US" altLang="ko-KR" sz="800" dirty="0" smtClean="0">
                <a:solidFill>
                  <a:schemeClr val="tx1"/>
                </a:solidFill>
              </a:rPr>
              <a:t>Top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49931" y="2996952"/>
            <a:ext cx="2221961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월간 상품별 판매 랭킹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2520" y="2996952"/>
            <a:ext cx="230425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최신 판매 랭킹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85048" y="2996952"/>
            <a:ext cx="2221961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회원이 뽑은 관심상품 </a:t>
            </a:r>
            <a:r>
              <a:rPr lang="en-US" altLang="ko-KR" sz="800" dirty="0" smtClean="0">
                <a:solidFill>
                  <a:schemeClr val="tx1"/>
                </a:solidFill>
              </a:rPr>
              <a:t>Best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최신 판매 랭킹으로 페이지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월간 상품별 판매랭킹으로 페이지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</a:t>
            </a:r>
            <a:r>
              <a:rPr lang="en-US" altLang="ko-KR" sz="900" dirty="0" smtClean="0">
                <a:solidFill>
                  <a:schemeClr val="tx1"/>
                </a:solidFill>
              </a:rPr>
              <a:t>BEST</a:t>
            </a:r>
            <a:r>
              <a:rPr lang="ko-KR" altLang="en-US" sz="900" dirty="0" smtClean="0">
                <a:solidFill>
                  <a:schemeClr val="tx1"/>
                </a:solidFill>
              </a:rPr>
              <a:t>로 페이지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8584" y="764704"/>
            <a:ext cx="13901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국제 </a:t>
            </a:r>
            <a:r>
              <a:rPr lang="en-US" altLang="ko-KR" sz="900" dirty="0" smtClean="0"/>
              <a:t>stats TOP 10 </a:t>
            </a:r>
            <a:r>
              <a:rPr lang="ko-KR" altLang="en-US" sz="900" dirty="0" smtClean="0"/>
              <a:t>배너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60512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3008784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5457056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KJ-M-4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0783" y="1293912"/>
            <a:ext cx="7416824" cy="9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995" y="1628800"/>
            <a:ext cx="727280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오늘만 이 가격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최근 신규 상품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상품 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454995" y="1418174"/>
            <a:ext cx="936104" cy="2160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63704" y="1637509"/>
            <a:ext cx="9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6496" y="2852936"/>
            <a:ext cx="7344816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64753" y="2996953"/>
            <a:ext cx="1311455" cy="1800203"/>
            <a:chOff x="488504" y="2924944"/>
            <a:chExt cx="1656184" cy="2273405"/>
          </a:xfrm>
        </p:grpSpPr>
        <p:sp>
          <p:nvSpPr>
            <p:cNvPr id="41" name="직사각형 40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타원 102"/>
          <p:cNvSpPr/>
          <p:nvPr/>
        </p:nvSpPr>
        <p:spPr>
          <a:xfrm>
            <a:off x="4016896" y="4902696"/>
            <a:ext cx="93712" cy="937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016896" y="5055096"/>
            <a:ext cx="93712" cy="937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016896" y="5207496"/>
            <a:ext cx="93712" cy="937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416496" y="2564904"/>
            <a:ext cx="7344816" cy="288032"/>
            <a:chOff x="416496" y="2564904"/>
            <a:chExt cx="11017224" cy="288032"/>
          </a:xfrm>
        </p:grpSpPr>
        <p:sp>
          <p:nvSpPr>
            <p:cNvPr id="38" name="직사각형 37"/>
            <p:cNvSpPr/>
            <p:nvPr/>
          </p:nvSpPr>
          <p:spPr>
            <a:xfrm>
              <a:off x="416496" y="2564904"/>
              <a:ext cx="3672408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오늘만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이가격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088904" y="2564904"/>
              <a:ext cx="36724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신규 상품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761312" y="2564904"/>
              <a:ext cx="36724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가격제안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004913" y="2996952"/>
            <a:ext cx="1311455" cy="1800203"/>
            <a:chOff x="488504" y="2924944"/>
            <a:chExt cx="1656184" cy="2273405"/>
          </a:xfrm>
        </p:grpSpPr>
        <p:sp>
          <p:nvSpPr>
            <p:cNvPr id="47" name="직사각형 46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436538" y="2996951"/>
            <a:ext cx="1311455" cy="1800203"/>
            <a:chOff x="488504" y="2924944"/>
            <a:chExt cx="1656184" cy="2273405"/>
          </a:xfrm>
        </p:grpSpPr>
        <p:sp>
          <p:nvSpPr>
            <p:cNvPr id="61" name="직사각형 60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885233" y="2996950"/>
            <a:ext cx="1311455" cy="1800203"/>
            <a:chOff x="488504" y="2924944"/>
            <a:chExt cx="1656184" cy="2273405"/>
          </a:xfrm>
        </p:grpSpPr>
        <p:sp>
          <p:nvSpPr>
            <p:cNvPr id="69" name="직사각형 68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25393" y="2996949"/>
            <a:ext cx="1311455" cy="1800203"/>
            <a:chOff x="488504" y="2924944"/>
            <a:chExt cx="1656184" cy="2273405"/>
          </a:xfrm>
        </p:grpSpPr>
        <p:sp>
          <p:nvSpPr>
            <p:cNvPr id="77" name="직사각형 76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오늘 가격이 하양 조정된 상품을 </a:t>
            </a:r>
            <a:r>
              <a:rPr lang="en-US" altLang="ko-KR" sz="900" dirty="0" smtClean="0">
                <a:solidFill>
                  <a:schemeClr val="tx1"/>
                </a:solidFill>
              </a:rPr>
              <a:t>20</a:t>
            </a:r>
            <a:r>
              <a:rPr lang="ko-KR" altLang="en-US" sz="900" dirty="0" smtClean="0">
                <a:solidFill>
                  <a:schemeClr val="tx1"/>
                </a:solidFill>
              </a:rPr>
              <a:t>개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정렬기준은 할인율 내림차순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할인율은 관리자 입력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%</a:t>
            </a:r>
            <a:r>
              <a:rPr lang="ko-KR" altLang="en-US" sz="900" dirty="0" smtClean="0">
                <a:solidFill>
                  <a:schemeClr val="tx1"/>
                </a:solidFill>
              </a:rPr>
              <a:t>는 영역 고정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숫자는 중앙정렬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기존 판매가는 자동으로 삭제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오늘만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이가격</a:t>
            </a:r>
            <a:r>
              <a:rPr lang="ko-KR" altLang="en-US" sz="900" dirty="0" smtClean="0">
                <a:solidFill>
                  <a:schemeClr val="tx1"/>
                </a:solidFill>
              </a:rPr>
              <a:t> 상품 페이지로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신규상품 보기 탭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가격제안 보기 탭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8584" y="764704"/>
            <a:ext cx="2271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상품 프로모션 오늘만 </a:t>
            </a:r>
            <a:r>
              <a:rPr lang="ko-KR" altLang="en-US" sz="900" dirty="0" err="1" smtClean="0"/>
              <a:t>이가격</a:t>
            </a:r>
            <a:r>
              <a:rPr lang="ko-KR" altLang="en-US" sz="900" dirty="0" smtClean="0"/>
              <a:t> 영역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033120" y="51183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endParaRPr lang="ko-KR" altLang="en-US" sz="900" dirty="0"/>
          </a:p>
        </p:txBody>
      </p:sp>
      <p:sp>
        <p:nvSpPr>
          <p:cNvPr id="82" name="타원 81"/>
          <p:cNvSpPr>
            <a:spLocks noChangeAspect="1"/>
          </p:cNvSpPr>
          <p:nvPr/>
        </p:nvSpPr>
        <p:spPr>
          <a:xfrm>
            <a:off x="1208600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6" name="타원 85"/>
          <p:cNvSpPr>
            <a:spLocks noChangeAspect="1"/>
          </p:cNvSpPr>
          <p:nvPr/>
        </p:nvSpPr>
        <p:spPr>
          <a:xfrm>
            <a:off x="3656872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>
            <a:off x="6105144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16496" y="5445224"/>
            <a:ext cx="73448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</a:t>
            </a:r>
            <a:r>
              <a:rPr lang="ko-KR" altLang="en-US" sz="900" dirty="0" smtClean="0">
                <a:solidFill>
                  <a:schemeClr val="tx1"/>
                </a:solidFill>
              </a:rPr>
              <a:t>오늘만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이가격</a:t>
            </a:r>
            <a:r>
              <a:rPr lang="ko-KR" altLang="en-US" sz="900" dirty="0" smtClean="0">
                <a:solidFill>
                  <a:schemeClr val="tx1"/>
                </a:solidFill>
              </a:rPr>
              <a:t> 상품 전체보기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>
            <a:spLocks noChangeAspect="1"/>
          </p:cNvSpPr>
          <p:nvPr/>
        </p:nvSpPr>
        <p:spPr>
          <a:xfrm>
            <a:off x="3152800" y="53732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0512" y="2996952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1+1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타원 90"/>
          <p:cNvSpPr>
            <a:spLocks noChangeAspect="1"/>
          </p:cNvSpPr>
          <p:nvPr/>
        </p:nvSpPr>
        <p:spPr>
          <a:xfrm>
            <a:off x="560512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000672" y="2996952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1+1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440832" y="2996952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무료배송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80992" y="2996952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1+1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321152" y="2996952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>
          <a:xfrm>
            <a:off x="848544" y="45091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08584" y="54868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KJ-M-5</a:t>
            </a:r>
            <a:endParaRPr lang="ko-KR" altLang="en-US" sz="900" dirty="0"/>
          </a:p>
        </p:txBody>
      </p:sp>
      <p:sp>
        <p:nvSpPr>
          <p:cNvPr id="98" name="직사각형 97"/>
          <p:cNvSpPr/>
          <p:nvPr/>
        </p:nvSpPr>
        <p:spPr>
          <a:xfrm>
            <a:off x="560512" y="3212976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무료배송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440832" y="3212976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45%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80992" y="3212976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000672" y="3212976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48%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60512" y="3429000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7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1254</Words>
  <Application>Microsoft Office PowerPoint</Application>
  <PresentationFormat>A4 용지(210x297mm)</PresentationFormat>
  <Paragraphs>593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USER</cp:lastModifiedBy>
  <cp:revision>261</cp:revision>
  <dcterms:created xsi:type="dcterms:W3CDTF">2015-01-03T05:12:27Z</dcterms:created>
  <dcterms:modified xsi:type="dcterms:W3CDTF">2016-02-21T07:15:34Z</dcterms:modified>
</cp:coreProperties>
</file>