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64" r:id="rId4"/>
    <p:sldId id="261" r:id="rId5"/>
    <p:sldId id="266" r:id="rId6"/>
    <p:sldId id="267" r:id="rId7"/>
    <p:sldId id="259" r:id="rId8"/>
    <p:sldId id="268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>
      <p:cViewPr varScale="1">
        <p:scale>
          <a:sx n="89" d="100"/>
          <a:sy n="89" d="100"/>
        </p:scale>
        <p:origin x="-840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2015-10-12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상품화면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25658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1" y="1196752"/>
            <a:ext cx="7696485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상품화면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262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400" dirty="0" smtClean="0">
                <a:solidFill>
                  <a:schemeClr val="tx1"/>
                </a:solidFill>
              </a:rPr>
              <a:t>_</a:t>
            </a:r>
            <a:r>
              <a:rPr lang="ko-KR" altLang="en-US" sz="1400" dirty="0" smtClean="0">
                <a:solidFill>
                  <a:schemeClr val="tx1"/>
                </a:solidFill>
              </a:rPr>
              <a:t>상품화면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876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3" r:id="rId4"/>
    <p:sldLayoutId id="2147483654" r:id="rId5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5620" y="1988840"/>
            <a:ext cx="405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상품화면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9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1.1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1317784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2015-08-28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상품 상세화면에 재고 추가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상품 리스트에서 아이콘 추가 </a:t>
                      </a:r>
                      <a:r>
                        <a:rPr lang="en-US" altLang="ko-KR" sz="900" b="1" dirty="0" smtClean="0">
                          <a:solidFill>
                            <a:srgbClr val="0070C0"/>
                          </a:solidFill>
                        </a:rPr>
                        <a:t>(5</a:t>
                      </a:r>
                      <a:r>
                        <a:rPr lang="ko-KR" altLang="en-US" sz="900" b="1" dirty="0" smtClean="0">
                          <a:solidFill>
                            <a:srgbClr val="0070C0"/>
                          </a:solidFill>
                        </a:rPr>
                        <a:t>번 슬라이드 </a:t>
                      </a:r>
                      <a:r>
                        <a:rPr lang="en-US" altLang="ko-KR" sz="900" b="1" dirty="0" smtClean="0">
                          <a:solidFill>
                            <a:srgbClr val="0070C0"/>
                          </a:solidFill>
                        </a:rPr>
                        <a:t>20, 21)</a:t>
                      </a:r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2015-10-12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6856" y="1772816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상품정렬 구조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 정렬 화면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 선택 비교 팝업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팝업 및 알림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84648" y="1484784"/>
            <a:ext cx="4536504" cy="50405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TOP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84648" y="2060848"/>
            <a:ext cx="453650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TEXT Main Menu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4648" y="2348880"/>
            <a:ext cx="4536504" cy="52996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Level 2 category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84648" y="2924944"/>
            <a:ext cx="2808312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Seach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4648" y="3429000"/>
            <a:ext cx="2808312" cy="2016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64968" y="3429000"/>
            <a:ext cx="1656184" cy="2016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64968" y="2924944"/>
            <a:ext cx="1656184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84648" y="5517232"/>
            <a:ext cx="4536504" cy="52996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584" y="764704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 정렬 구조</a:t>
            </a:r>
            <a:endParaRPr lang="ko-KR" alt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136101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직사각형 236"/>
          <p:cNvSpPr/>
          <p:nvPr/>
        </p:nvSpPr>
        <p:spPr>
          <a:xfrm>
            <a:off x="416496" y="4005064"/>
            <a:ext cx="4320480" cy="27363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808984" y="4005064"/>
            <a:ext cx="2880320" cy="27363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427513" y="4005064"/>
            <a:ext cx="4309463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6496" y="2060848"/>
            <a:ext cx="7272808" cy="79208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6496" y="2924944"/>
            <a:ext cx="43204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8984" y="2924944"/>
            <a:ext cx="288032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6496" y="1772816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  </a:t>
            </a:r>
            <a:r>
              <a:rPr lang="ko-KR" altLang="en-US" sz="800" dirty="0" smtClean="0">
                <a:solidFill>
                  <a:schemeClr val="tx1"/>
                </a:solidFill>
              </a:rPr>
              <a:t>홈 </a:t>
            </a:r>
            <a:r>
              <a:rPr lang="en-US" altLang="ko-KR" sz="800" dirty="0" smtClean="0">
                <a:solidFill>
                  <a:schemeClr val="tx1"/>
                </a:solidFill>
              </a:rPr>
              <a:t>&gt;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6496" y="1340768"/>
            <a:ext cx="7272808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8504" y="1412776"/>
            <a:ext cx="828929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전체메뉴보기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0326" y="1412776"/>
            <a:ext cx="663143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의료소모품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46363" y="1412776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의료기기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09506" y="1412776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수술기구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72649" y="1412776"/>
            <a:ext cx="663143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전산소모품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18686" y="1412776"/>
            <a:ext cx="746036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건강기능식품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47615" y="1412776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생활가전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10759" y="1412776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사무용품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73902" y="1412776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진료과별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37045" y="1412776"/>
            <a:ext cx="580251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핫존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0552" y="1772816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84648" y="177281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72680" y="177281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360712" y="1772816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24808" y="177281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8504" y="2132856"/>
            <a:ext cx="936104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640632" y="2132856"/>
            <a:ext cx="0" cy="6480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784648" y="2132856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08784" y="2132856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232920" y="2132856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457056" y="2132856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681192" y="2132856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784648" y="234888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008784" y="234888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232920" y="234888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457056" y="234888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681192" y="234888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784648" y="256490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008784" y="256490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232920" y="256490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457056" y="256490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681192" y="256490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88504" y="2996952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결과 내 검색</a:t>
            </a:r>
            <a:endParaRPr lang="en-US" altLang="ko-KR" sz="8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1352600" y="2996952"/>
            <a:ext cx="129614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20752" y="299695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25208" y="2996952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한국백신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08984" y="2996952"/>
            <a:ext cx="936104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일회용 주사기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29064" y="2996952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10cc 23G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808984" y="3645024"/>
            <a:ext cx="28803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177136" y="328498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5.000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원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80992" y="3284984"/>
            <a:ext cx="108012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해당 상품 최저가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6496" y="3284984"/>
            <a:ext cx="432048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6496" y="3284984"/>
            <a:ext cx="79208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 상품 정렬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280592" y="3356992"/>
            <a:ext cx="288032" cy="14401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9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616630" y="3356992"/>
            <a:ext cx="288032" cy="14401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952668" y="3356992"/>
            <a:ext cx="288032" cy="14401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288705" y="3356992"/>
            <a:ext cx="288032" cy="14401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15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84848" y="3492353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84848" y="3444347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80792" y="3324334"/>
            <a:ext cx="21602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20819" y="3324334"/>
            <a:ext cx="216025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60846" y="3324334"/>
            <a:ext cx="21602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04795" y="3348337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200805" y="3348337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04795" y="3444347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200805" y="3444347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584848" y="3396342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584848" y="3348337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84848" y="3444347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584848" y="3492353"/>
            <a:ext cx="168019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44821" y="3468350"/>
            <a:ext cx="48005" cy="480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92827" y="3492353"/>
            <a:ext cx="120013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344821" y="3409459"/>
            <a:ext cx="48005" cy="480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92827" y="3433461"/>
            <a:ext cx="120013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344821" y="3348337"/>
            <a:ext cx="48005" cy="480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392827" y="3372339"/>
            <a:ext cx="120013" cy="240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894652" y="332433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공급사별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398708" y="332433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16496" y="3645024"/>
            <a:ext cx="432048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280592" y="3717032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상품명 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504728" y="3717032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규격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152800" y="3717032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제조사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016896" y="3717032"/>
            <a:ext cx="64807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가격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08984" y="3717032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선택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529064" y="3717032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공급사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105128" y="3717032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공급가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185248" y="3717032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수량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6" name="Text Box 161"/>
          <p:cNvSpPr txBox="1">
            <a:spLocks noChangeArrowheads="1"/>
          </p:cNvSpPr>
          <p:nvPr/>
        </p:nvSpPr>
        <p:spPr bwMode="auto">
          <a:xfrm>
            <a:off x="5335880" y="4077652"/>
            <a:ext cx="7692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길동메디칼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916" y="442099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68" y="4133543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 Box 161"/>
          <p:cNvSpPr txBox="1">
            <a:spLocks noChangeArrowheads="1"/>
          </p:cNvSpPr>
          <p:nvPr/>
        </p:nvSpPr>
        <p:spPr bwMode="auto">
          <a:xfrm>
            <a:off x="5335881" y="4365104"/>
            <a:ext cx="7692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꺽정메디칼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 Box 161"/>
          <p:cNvSpPr txBox="1">
            <a:spLocks noChangeArrowheads="1"/>
          </p:cNvSpPr>
          <p:nvPr/>
        </p:nvSpPr>
        <p:spPr bwMode="auto">
          <a:xfrm>
            <a:off x="6033121" y="4077652"/>
            <a:ext cx="504000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 Box 161"/>
          <p:cNvSpPr txBox="1">
            <a:spLocks noChangeArrowheads="1"/>
          </p:cNvSpPr>
          <p:nvPr/>
        </p:nvSpPr>
        <p:spPr bwMode="auto">
          <a:xfrm>
            <a:off x="6033122" y="4365104"/>
            <a:ext cx="504000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5,300 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113240" y="4077072"/>
            <a:ext cx="50405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7113240" y="4365104"/>
            <a:ext cx="50405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4808984" y="5085184"/>
            <a:ext cx="288032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상품 설명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4880992" y="4653136"/>
            <a:ext cx="28083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7113240" y="328498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가격제안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6249144" y="4725144"/>
            <a:ext cx="64807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관심상품담기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969224" y="4725144"/>
            <a:ext cx="64807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장바구니담기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Text Box 161"/>
          <p:cNvSpPr txBox="1">
            <a:spLocks noChangeArrowheads="1"/>
          </p:cNvSpPr>
          <p:nvPr/>
        </p:nvSpPr>
        <p:spPr bwMode="auto">
          <a:xfrm>
            <a:off x="1136576" y="4149080"/>
            <a:ext cx="129614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33"/>
          <p:cNvGrpSpPr/>
          <p:nvPr/>
        </p:nvGrpSpPr>
        <p:grpSpPr>
          <a:xfrm>
            <a:off x="776536" y="4077072"/>
            <a:ext cx="288345" cy="288032"/>
            <a:chOff x="1712640" y="3128805"/>
            <a:chExt cx="915392" cy="914400"/>
          </a:xfrm>
        </p:grpSpPr>
        <p:sp>
          <p:nvSpPr>
            <p:cNvPr id="135" name="직사각형 134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144" name="Text Box 161"/>
          <p:cNvSpPr txBox="1">
            <a:spLocks noChangeArrowheads="1"/>
          </p:cNvSpPr>
          <p:nvPr/>
        </p:nvSpPr>
        <p:spPr bwMode="auto">
          <a:xfrm>
            <a:off x="2504728" y="414908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 Box 161"/>
          <p:cNvSpPr txBox="1">
            <a:spLocks noChangeArrowheads="1"/>
          </p:cNvSpPr>
          <p:nvPr/>
        </p:nvSpPr>
        <p:spPr bwMode="auto">
          <a:xfrm>
            <a:off x="3152800" y="414908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4186163"/>
            <a:ext cx="141859" cy="1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 Box 161"/>
          <p:cNvSpPr txBox="1">
            <a:spLocks noChangeArrowheads="1"/>
          </p:cNvSpPr>
          <p:nvPr/>
        </p:nvSpPr>
        <p:spPr bwMode="auto">
          <a:xfrm>
            <a:off x="4016896" y="414908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4582207"/>
            <a:ext cx="144148" cy="1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Text Box 161"/>
          <p:cNvSpPr txBox="1">
            <a:spLocks noChangeArrowheads="1"/>
          </p:cNvSpPr>
          <p:nvPr/>
        </p:nvSpPr>
        <p:spPr bwMode="auto">
          <a:xfrm>
            <a:off x="1136576" y="4545124"/>
            <a:ext cx="129614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149"/>
          <p:cNvGrpSpPr/>
          <p:nvPr/>
        </p:nvGrpSpPr>
        <p:grpSpPr>
          <a:xfrm>
            <a:off x="776536" y="4509120"/>
            <a:ext cx="288345" cy="288032"/>
            <a:chOff x="1712640" y="3128805"/>
            <a:chExt cx="915392" cy="914400"/>
          </a:xfrm>
        </p:grpSpPr>
        <p:sp>
          <p:nvSpPr>
            <p:cNvPr id="151" name="직사각형 150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155" name="Text Box 161"/>
          <p:cNvSpPr txBox="1">
            <a:spLocks noChangeArrowheads="1"/>
          </p:cNvSpPr>
          <p:nvPr/>
        </p:nvSpPr>
        <p:spPr bwMode="auto">
          <a:xfrm>
            <a:off x="2504728" y="4545124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 Box 161"/>
          <p:cNvSpPr txBox="1">
            <a:spLocks noChangeArrowheads="1"/>
          </p:cNvSpPr>
          <p:nvPr/>
        </p:nvSpPr>
        <p:spPr bwMode="auto">
          <a:xfrm>
            <a:off x="3152800" y="4545124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 Box 161"/>
          <p:cNvSpPr txBox="1">
            <a:spLocks noChangeArrowheads="1"/>
          </p:cNvSpPr>
          <p:nvPr/>
        </p:nvSpPr>
        <p:spPr bwMode="auto">
          <a:xfrm>
            <a:off x="4016896" y="4545124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416496" y="4437112"/>
            <a:ext cx="4248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5014255"/>
            <a:ext cx="144148" cy="1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 Box 161"/>
          <p:cNvSpPr txBox="1">
            <a:spLocks noChangeArrowheads="1"/>
          </p:cNvSpPr>
          <p:nvPr/>
        </p:nvSpPr>
        <p:spPr bwMode="auto">
          <a:xfrm>
            <a:off x="1136576" y="4977172"/>
            <a:ext cx="129614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161"/>
          <p:cNvGrpSpPr/>
          <p:nvPr/>
        </p:nvGrpSpPr>
        <p:grpSpPr>
          <a:xfrm>
            <a:off x="776536" y="4941168"/>
            <a:ext cx="288345" cy="288032"/>
            <a:chOff x="1712640" y="3128805"/>
            <a:chExt cx="915392" cy="914400"/>
          </a:xfrm>
        </p:grpSpPr>
        <p:sp>
          <p:nvSpPr>
            <p:cNvPr id="163" name="직사각형 162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직사각형 165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167" name="Text Box 161"/>
          <p:cNvSpPr txBox="1">
            <a:spLocks noChangeArrowheads="1"/>
          </p:cNvSpPr>
          <p:nvPr/>
        </p:nvSpPr>
        <p:spPr bwMode="auto">
          <a:xfrm>
            <a:off x="2504728" y="497717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 Box 161"/>
          <p:cNvSpPr txBox="1">
            <a:spLocks noChangeArrowheads="1"/>
          </p:cNvSpPr>
          <p:nvPr/>
        </p:nvSpPr>
        <p:spPr bwMode="auto">
          <a:xfrm>
            <a:off x="3152800" y="497717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 Box 161"/>
          <p:cNvSpPr txBox="1">
            <a:spLocks noChangeArrowheads="1"/>
          </p:cNvSpPr>
          <p:nvPr/>
        </p:nvSpPr>
        <p:spPr bwMode="auto">
          <a:xfrm>
            <a:off x="4016896" y="497717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416496" y="4869160"/>
            <a:ext cx="4248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5446303"/>
            <a:ext cx="144148" cy="1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 Box 161"/>
          <p:cNvSpPr txBox="1">
            <a:spLocks noChangeArrowheads="1"/>
          </p:cNvSpPr>
          <p:nvPr/>
        </p:nvSpPr>
        <p:spPr bwMode="auto">
          <a:xfrm>
            <a:off x="1136576" y="5409220"/>
            <a:ext cx="129614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172"/>
          <p:cNvGrpSpPr/>
          <p:nvPr/>
        </p:nvGrpSpPr>
        <p:grpSpPr>
          <a:xfrm>
            <a:off x="776536" y="5373216"/>
            <a:ext cx="288345" cy="288032"/>
            <a:chOff x="1712640" y="3128805"/>
            <a:chExt cx="915392" cy="914400"/>
          </a:xfrm>
        </p:grpSpPr>
        <p:sp>
          <p:nvSpPr>
            <p:cNvPr id="174" name="직사각형 173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178" name="Text Box 161"/>
          <p:cNvSpPr txBox="1">
            <a:spLocks noChangeArrowheads="1"/>
          </p:cNvSpPr>
          <p:nvPr/>
        </p:nvSpPr>
        <p:spPr bwMode="auto">
          <a:xfrm>
            <a:off x="2504728" y="540922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 Box 161"/>
          <p:cNvSpPr txBox="1">
            <a:spLocks noChangeArrowheads="1"/>
          </p:cNvSpPr>
          <p:nvPr/>
        </p:nvSpPr>
        <p:spPr bwMode="auto">
          <a:xfrm>
            <a:off x="3152800" y="540922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 Box 161"/>
          <p:cNvSpPr txBox="1">
            <a:spLocks noChangeArrowheads="1"/>
          </p:cNvSpPr>
          <p:nvPr/>
        </p:nvSpPr>
        <p:spPr bwMode="auto">
          <a:xfrm>
            <a:off x="4016896" y="540922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>
            <a:off x="416496" y="5301208"/>
            <a:ext cx="4248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5878351"/>
            <a:ext cx="144148" cy="1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Text Box 161"/>
          <p:cNvSpPr txBox="1">
            <a:spLocks noChangeArrowheads="1"/>
          </p:cNvSpPr>
          <p:nvPr/>
        </p:nvSpPr>
        <p:spPr bwMode="auto">
          <a:xfrm>
            <a:off x="1136576" y="5841268"/>
            <a:ext cx="129614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183"/>
          <p:cNvGrpSpPr/>
          <p:nvPr/>
        </p:nvGrpSpPr>
        <p:grpSpPr>
          <a:xfrm>
            <a:off x="776536" y="5805264"/>
            <a:ext cx="288345" cy="288032"/>
            <a:chOff x="1712640" y="3128805"/>
            <a:chExt cx="915392" cy="914400"/>
          </a:xfrm>
        </p:grpSpPr>
        <p:sp>
          <p:nvSpPr>
            <p:cNvPr id="185" name="직사각형 184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189" name="Text Box 161"/>
          <p:cNvSpPr txBox="1">
            <a:spLocks noChangeArrowheads="1"/>
          </p:cNvSpPr>
          <p:nvPr/>
        </p:nvSpPr>
        <p:spPr bwMode="auto">
          <a:xfrm>
            <a:off x="2504728" y="584126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 Box 161"/>
          <p:cNvSpPr txBox="1">
            <a:spLocks noChangeArrowheads="1"/>
          </p:cNvSpPr>
          <p:nvPr/>
        </p:nvSpPr>
        <p:spPr bwMode="auto">
          <a:xfrm>
            <a:off x="3152800" y="584126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 Box 161"/>
          <p:cNvSpPr txBox="1">
            <a:spLocks noChangeArrowheads="1"/>
          </p:cNvSpPr>
          <p:nvPr/>
        </p:nvSpPr>
        <p:spPr bwMode="auto">
          <a:xfrm>
            <a:off x="4016896" y="584126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>
            <a:off x="416496" y="5733256"/>
            <a:ext cx="4248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416496" y="6165304"/>
            <a:ext cx="4248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204"/>
          <p:cNvGrpSpPr/>
          <p:nvPr/>
        </p:nvGrpSpPr>
        <p:grpSpPr>
          <a:xfrm>
            <a:off x="4880992" y="5301208"/>
            <a:ext cx="1009208" cy="1008112"/>
            <a:chOff x="1712640" y="3128805"/>
            <a:chExt cx="915392" cy="914400"/>
          </a:xfrm>
        </p:grpSpPr>
        <p:sp>
          <p:nvSpPr>
            <p:cNvPr id="206" name="직사각형 205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7" name="직선 연결선 206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직사각형 208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210" name="Text Box 161"/>
          <p:cNvSpPr txBox="1">
            <a:spLocks noChangeArrowheads="1"/>
          </p:cNvSpPr>
          <p:nvPr/>
        </p:nvSpPr>
        <p:spPr bwMode="auto">
          <a:xfrm>
            <a:off x="5961113" y="5301208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 Box 161"/>
          <p:cNvSpPr txBox="1">
            <a:spLocks noChangeArrowheads="1"/>
          </p:cNvSpPr>
          <p:nvPr/>
        </p:nvSpPr>
        <p:spPr bwMode="auto">
          <a:xfrm>
            <a:off x="5961112" y="5589240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Text Box 161"/>
          <p:cNvSpPr txBox="1">
            <a:spLocks noChangeArrowheads="1"/>
          </p:cNvSpPr>
          <p:nvPr/>
        </p:nvSpPr>
        <p:spPr bwMode="auto">
          <a:xfrm>
            <a:off x="5961112" y="5877272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Text Box 161"/>
          <p:cNvSpPr txBox="1">
            <a:spLocks noChangeArrowheads="1"/>
          </p:cNvSpPr>
          <p:nvPr/>
        </p:nvSpPr>
        <p:spPr bwMode="auto">
          <a:xfrm>
            <a:off x="5961112" y="6093296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Text Box 161"/>
          <p:cNvSpPr txBox="1">
            <a:spLocks noChangeArrowheads="1"/>
          </p:cNvSpPr>
          <p:nvPr/>
        </p:nvSpPr>
        <p:spPr bwMode="auto">
          <a:xfrm>
            <a:off x="6393160" y="5301208"/>
            <a:ext cx="129614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 Box 161"/>
          <p:cNvSpPr txBox="1">
            <a:spLocks noChangeArrowheads="1"/>
          </p:cNvSpPr>
          <p:nvPr/>
        </p:nvSpPr>
        <p:spPr bwMode="auto">
          <a:xfrm>
            <a:off x="6393160" y="5589240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Text Box 161"/>
          <p:cNvSpPr txBox="1">
            <a:spLocks noChangeArrowheads="1"/>
          </p:cNvSpPr>
          <p:nvPr/>
        </p:nvSpPr>
        <p:spPr bwMode="auto">
          <a:xfrm>
            <a:off x="6393160" y="587727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7" name="Text Box 161"/>
          <p:cNvSpPr txBox="1">
            <a:spLocks noChangeArrowheads="1"/>
          </p:cNvSpPr>
          <p:nvPr/>
        </p:nvSpPr>
        <p:spPr bwMode="auto">
          <a:xfrm>
            <a:off x="6393160" y="6093296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4953000" y="6337339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9" name="Text Box 161"/>
          <p:cNvSpPr txBox="1">
            <a:spLocks noChangeArrowheads="1"/>
          </p:cNvSpPr>
          <p:nvPr/>
        </p:nvSpPr>
        <p:spPr bwMode="auto">
          <a:xfrm>
            <a:off x="5169024" y="6309320"/>
            <a:ext cx="720080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큰이미지</a:t>
            </a:r>
            <a:r>
              <a:rPr kumimoji="0" lang="ko-KR" altLang="en-US" sz="7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보기</a:t>
            </a:r>
            <a:endParaRPr kumimoji="0"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808984" y="6597352"/>
            <a:ext cx="288032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요약정보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488504" y="6237312"/>
            <a:ext cx="792088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선택상품 비교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35" name="그룹 234"/>
          <p:cNvGrpSpPr/>
          <p:nvPr/>
        </p:nvGrpSpPr>
        <p:grpSpPr>
          <a:xfrm>
            <a:off x="1568624" y="6309320"/>
            <a:ext cx="2448272" cy="209211"/>
            <a:chOff x="1280592" y="6237312"/>
            <a:chExt cx="2448272" cy="209211"/>
          </a:xfrm>
        </p:grpSpPr>
        <p:sp>
          <p:nvSpPr>
            <p:cNvPr id="221" name="직사각형 220"/>
            <p:cNvSpPr/>
            <p:nvPr/>
          </p:nvSpPr>
          <p:spPr>
            <a:xfrm>
              <a:off x="12805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1452303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62401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1795725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19674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2139147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231085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2482569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26542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2825991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299770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3169413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3411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3512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1208584" y="764704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 정렬 화면</a:t>
            </a:r>
            <a:endParaRPr lang="ko-KR" altLang="en-US" sz="900" dirty="0"/>
          </a:p>
        </p:txBody>
      </p:sp>
      <p:sp>
        <p:nvSpPr>
          <p:cNvPr id="193" name="TextBox 192"/>
          <p:cNvSpPr txBox="1"/>
          <p:nvPr/>
        </p:nvSpPr>
        <p:spPr>
          <a:xfrm>
            <a:off x="1208584" y="510125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KJ-G-001</a:t>
            </a:r>
            <a:endParaRPr lang="ko-KR" altLang="en-US" sz="900" dirty="0"/>
          </a:p>
        </p:txBody>
      </p:sp>
      <p:sp>
        <p:nvSpPr>
          <p:cNvPr id="194" name="타원 193"/>
          <p:cNvSpPr>
            <a:spLocks noChangeAspect="1"/>
          </p:cNvSpPr>
          <p:nvPr/>
        </p:nvSpPr>
        <p:spPr>
          <a:xfrm>
            <a:off x="416496" y="17008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6" name="타원 195"/>
          <p:cNvSpPr>
            <a:spLocks noChangeAspect="1"/>
          </p:cNvSpPr>
          <p:nvPr/>
        </p:nvSpPr>
        <p:spPr>
          <a:xfrm>
            <a:off x="416496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7" name="타원 196"/>
          <p:cNvSpPr>
            <a:spLocks noChangeAspect="1"/>
          </p:cNvSpPr>
          <p:nvPr/>
        </p:nvSpPr>
        <p:spPr>
          <a:xfrm>
            <a:off x="1712640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8" name="타원 197"/>
          <p:cNvSpPr>
            <a:spLocks noChangeAspect="1"/>
          </p:cNvSpPr>
          <p:nvPr/>
        </p:nvSpPr>
        <p:spPr>
          <a:xfrm>
            <a:off x="1280592" y="29249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9" name="타원 198"/>
          <p:cNvSpPr>
            <a:spLocks noChangeAspect="1"/>
          </p:cNvSpPr>
          <p:nvPr/>
        </p:nvSpPr>
        <p:spPr>
          <a:xfrm>
            <a:off x="1136576" y="32849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0" name="타원 199"/>
          <p:cNvSpPr>
            <a:spLocks noChangeAspect="1"/>
          </p:cNvSpPr>
          <p:nvPr/>
        </p:nvSpPr>
        <p:spPr>
          <a:xfrm>
            <a:off x="3296816" y="32129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1" name="타원 200"/>
          <p:cNvSpPr>
            <a:spLocks noChangeAspect="1"/>
          </p:cNvSpPr>
          <p:nvPr/>
        </p:nvSpPr>
        <p:spPr>
          <a:xfrm>
            <a:off x="3872880" y="32129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2" name="타원 201"/>
          <p:cNvSpPr>
            <a:spLocks noChangeAspect="1"/>
          </p:cNvSpPr>
          <p:nvPr/>
        </p:nvSpPr>
        <p:spPr>
          <a:xfrm>
            <a:off x="416496" y="40770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5" name="타원 204"/>
          <p:cNvSpPr>
            <a:spLocks noChangeAspect="1"/>
          </p:cNvSpPr>
          <p:nvPr/>
        </p:nvSpPr>
        <p:spPr>
          <a:xfrm>
            <a:off x="344488" y="61653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20" name="타원 219"/>
          <p:cNvSpPr>
            <a:spLocks noChangeAspect="1"/>
          </p:cNvSpPr>
          <p:nvPr/>
        </p:nvSpPr>
        <p:spPr>
          <a:xfrm>
            <a:off x="7041232" y="32129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39" name="타원 238"/>
          <p:cNvSpPr>
            <a:spLocks noChangeAspect="1"/>
          </p:cNvSpPr>
          <p:nvPr/>
        </p:nvSpPr>
        <p:spPr>
          <a:xfrm>
            <a:off x="4880992" y="40050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0" name="타원 239"/>
          <p:cNvSpPr>
            <a:spLocks noChangeAspect="1"/>
          </p:cNvSpPr>
          <p:nvPr/>
        </p:nvSpPr>
        <p:spPr>
          <a:xfrm>
            <a:off x="6321152" y="32849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1" name="타원 240"/>
          <p:cNvSpPr>
            <a:spLocks noChangeAspect="1"/>
          </p:cNvSpPr>
          <p:nvPr/>
        </p:nvSpPr>
        <p:spPr>
          <a:xfrm>
            <a:off x="7329264" y="40050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2" name="타원 241"/>
          <p:cNvSpPr>
            <a:spLocks noChangeAspect="1"/>
          </p:cNvSpPr>
          <p:nvPr/>
        </p:nvSpPr>
        <p:spPr>
          <a:xfrm>
            <a:off x="6177136" y="46531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3" name="타원 242"/>
          <p:cNvSpPr>
            <a:spLocks noChangeAspect="1"/>
          </p:cNvSpPr>
          <p:nvPr/>
        </p:nvSpPr>
        <p:spPr>
          <a:xfrm>
            <a:off x="6897216" y="46531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4" name="타원 243"/>
          <p:cNvSpPr>
            <a:spLocks noChangeAspect="1"/>
          </p:cNvSpPr>
          <p:nvPr/>
        </p:nvSpPr>
        <p:spPr>
          <a:xfrm>
            <a:off x="4808984" y="51571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5" name="타원 244"/>
          <p:cNvSpPr>
            <a:spLocks noChangeAspect="1"/>
          </p:cNvSpPr>
          <p:nvPr/>
        </p:nvSpPr>
        <p:spPr>
          <a:xfrm>
            <a:off x="5097016" y="62373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6" name="타원 245"/>
          <p:cNvSpPr>
            <a:spLocks noChangeAspect="1"/>
          </p:cNvSpPr>
          <p:nvPr/>
        </p:nvSpPr>
        <p:spPr>
          <a:xfrm>
            <a:off x="4736976" y="65253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상품 로케이션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Level 2 </a:t>
            </a:r>
            <a:r>
              <a:rPr lang="ko-KR" altLang="en-US" sz="900" dirty="0" smtClean="0">
                <a:solidFill>
                  <a:schemeClr val="tx1"/>
                </a:solidFill>
              </a:rPr>
              <a:t>메뉴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Level 3 </a:t>
            </a:r>
            <a:r>
              <a:rPr lang="ko-KR" altLang="en-US" sz="900" dirty="0" smtClean="0">
                <a:solidFill>
                  <a:schemeClr val="tx1"/>
                </a:solidFill>
              </a:rPr>
              <a:t>메뉴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결과 내 검색 영역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결과화면 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화면정의서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검색</a:t>
            </a: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</a:rPr>
              <a:t>_V1.0.ppt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참조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상품 정렬 개수 설정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상품 정렬 방식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해당 상품 공급업체 필터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리스트 된 상품 체크박스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상품 상세보기 노출된 상품 리스트 배경 색 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체크 박스와 무관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선택상품 비교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참조 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슬라이드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5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최저가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가격제안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참조 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슬라이드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6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최저가 기본 선택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라디오 버튼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수량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입력창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관심상품 담기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알림 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슬라이드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6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장바구니 담기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알림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 슬라이드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6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상품 설명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큰이미지</a:t>
            </a:r>
            <a:r>
              <a:rPr lang="ko-KR" altLang="en-US" sz="900" dirty="0" smtClean="0">
                <a:solidFill>
                  <a:schemeClr val="tx1"/>
                </a:solidFill>
              </a:rPr>
              <a:t> 보기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참조 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슬라이드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7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요약정보 </a:t>
            </a:r>
            <a:r>
              <a:rPr lang="ko-KR" altLang="en-US" sz="900" dirty="0" smtClean="0">
                <a:solidFill>
                  <a:schemeClr val="tx1"/>
                </a:solidFill>
              </a:rPr>
              <a:t>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프로모션 아이콘 적용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상품 재고 추가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8" name="타원 247"/>
          <p:cNvSpPr>
            <a:spLocks noChangeAspect="1"/>
          </p:cNvSpPr>
          <p:nvPr/>
        </p:nvSpPr>
        <p:spPr>
          <a:xfrm>
            <a:off x="1784648" y="40050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6681246" y="3717032"/>
            <a:ext cx="36004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</a:t>
            </a:r>
            <a:r>
              <a:rPr lang="ko-KR" altLang="en-US" sz="800" dirty="0" smtClean="0">
                <a:solidFill>
                  <a:schemeClr val="tx1"/>
                </a:solidFill>
              </a:rPr>
              <a:t>고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0" name="Text Box 161"/>
          <p:cNvSpPr txBox="1">
            <a:spLocks noChangeArrowheads="1"/>
          </p:cNvSpPr>
          <p:nvPr/>
        </p:nvSpPr>
        <p:spPr bwMode="auto">
          <a:xfrm>
            <a:off x="6609239" y="4077652"/>
            <a:ext cx="396000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" name="Text Box 161"/>
          <p:cNvSpPr txBox="1">
            <a:spLocks noChangeArrowheads="1"/>
          </p:cNvSpPr>
          <p:nvPr/>
        </p:nvSpPr>
        <p:spPr bwMode="auto">
          <a:xfrm>
            <a:off x="6609240" y="4365104"/>
            <a:ext cx="396000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2072680" y="4293096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2072680" y="4159838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2072680" y="4037338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2072680" y="4725144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2072680" y="4591886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2072680" y="4469386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2072680" y="5157192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2072680" y="5023934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2072680" y="4901434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072680" y="5589240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2072680" y="5455982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2072680" y="5333482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2072680" y="6021288"/>
            <a:ext cx="396000" cy="1080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25%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2072680" y="5888030"/>
            <a:ext cx="396000" cy="108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</a:rPr>
              <a:t>1+1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2072680" y="5765530"/>
            <a:ext cx="396000" cy="108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무료배송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70" name="타원 269"/>
          <p:cNvSpPr>
            <a:spLocks noChangeAspect="1"/>
          </p:cNvSpPr>
          <p:nvPr/>
        </p:nvSpPr>
        <p:spPr>
          <a:xfrm>
            <a:off x="2144688" y="39330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6609184" y="3789040"/>
            <a:ext cx="432048" cy="792088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/>
          <p:cNvSpPr>
            <a:spLocks noChangeAspect="1"/>
          </p:cNvSpPr>
          <p:nvPr/>
        </p:nvSpPr>
        <p:spPr>
          <a:xfrm>
            <a:off x="6609184" y="37170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01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직사각형 298"/>
          <p:cNvSpPr/>
          <p:nvPr/>
        </p:nvSpPr>
        <p:spPr>
          <a:xfrm>
            <a:off x="416496" y="1484784"/>
            <a:ext cx="7200800" cy="47198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416496" y="1412776"/>
            <a:ext cx="72008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선택비교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488504" y="2348880"/>
            <a:ext cx="230425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상품 설명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51" name="그룹 204"/>
          <p:cNvGrpSpPr/>
          <p:nvPr/>
        </p:nvGrpSpPr>
        <p:grpSpPr>
          <a:xfrm>
            <a:off x="560512" y="2564904"/>
            <a:ext cx="1009208" cy="1008112"/>
            <a:chOff x="1712640" y="3128805"/>
            <a:chExt cx="915392" cy="914400"/>
          </a:xfrm>
        </p:grpSpPr>
        <p:sp>
          <p:nvSpPr>
            <p:cNvPr id="252" name="직사각형 251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3" name="직선 연결선 252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직사각형 254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256" name="Text Box 161"/>
          <p:cNvSpPr txBox="1">
            <a:spLocks noChangeArrowheads="1"/>
          </p:cNvSpPr>
          <p:nvPr/>
        </p:nvSpPr>
        <p:spPr bwMode="auto">
          <a:xfrm>
            <a:off x="1640633" y="2564904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" name="Text Box 161"/>
          <p:cNvSpPr txBox="1">
            <a:spLocks noChangeArrowheads="1"/>
          </p:cNvSpPr>
          <p:nvPr/>
        </p:nvSpPr>
        <p:spPr bwMode="auto">
          <a:xfrm>
            <a:off x="1640632" y="2852936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8" name="Text Box 161"/>
          <p:cNvSpPr txBox="1">
            <a:spLocks noChangeArrowheads="1"/>
          </p:cNvSpPr>
          <p:nvPr/>
        </p:nvSpPr>
        <p:spPr bwMode="auto">
          <a:xfrm>
            <a:off x="1640632" y="3140968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Text Box 161"/>
          <p:cNvSpPr txBox="1">
            <a:spLocks noChangeArrowheads="1"/>
          </p:cNvSpPr>
          <p:nvPr/>
        </p:nvSpPr>
        <p:spPr bwMode="auto">
          <a:xfrm>
            <a:off x="1640632" y="3356992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최저가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0" name="Text Box 161"/>
          <p:cNvSpPr txBox="1">
            <a:spLocks noChangeArrowheads="1"/>
          </p:cNvSpPr>
          <p:nvPr/>
        </p:nvSpPr>
        <p:spPr bwMode="auto">
          <a:xfrm>
            <a:off x="2072680" y="2564904"/>
            <a:ext cx="792088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" name="Text Box 161"/>
          <p:cNvSpPr txBox="1">
            <a:spLocks noChangeArrowheads="1"/>
          </p:cNvSpPr>
          <p:nvPr/>
        </p:nvSpPr>
        <p:spPr bwMode="auto">
          <a:xfrm>
            <a:off x="2072680" y="2852936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2" name="Text Box 161"/>
          <p:cNvSpPr txBox="1">
            <a:spLocks noChangeArrowheads="1"/>
          </p:cNvSpPr>
          <p:nvPr/>
        </p:nvSpPr>
        <p:spPr bwMode="auto">
          <a:xfrm>
            <a:off x="2072680" y="314096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" name="Text Box 161"/>
          <p:cNvSpPr txBox="1">
            <a:spLocks noChangeArrowheads="1"/>
          </p:cNvSpPr>
          <p:nvPr/>
        </p:nvSpPr>
        <p:spPr bwMode="auto">
          <a:xfrm>
            <a:off x="2072680" y="335699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632520" y="3601035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Text Box 161"/>
          <p:cNvSpPr txBox="1">
            <a:spLocks noChangeArrowheads="1"/>
          </p:cNvSpPr>
          <p:nvPr/>
        </p:nvSpPr>
        <p:spPr bwMode="auto">
          <a:xfrm>
            <a:off x="848544" y="3573016"/>
            <a:ext cx="720080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큰이미지보기</a:t>
            </a:r>
            <a:endParaRPr kumimoji="0"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2864768" y="2348880"/>
            <a:ext cx="230425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상품 설명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67" name="그룹 204"/>
          <p:cNvGrpSpPr/>
          <p:nvPr/>
        </p:nvGrpSpPr>
        <p:grpSpPr>
          <a:xfrm>
            <a:off x="2936776" y="2564904"/>
            <a:ext cx="1009208" cy="1008112"/>
            <a:chOff x="1712640" y="3128805"/>
            <a:chExt cx="915392" cy="914400"/>
          </a:xfrm>
        </p:grpSpPr>
        <p:sp>
          <p:nvSpPr>
            <p:cNvPr id="268" name="직사각형 267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9" name="직선 연결선 268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직사각형 270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272" name="Text Box 161"/>
          <p:cNvSpPr txBox="1">
            <a:spLocks noChangeArrowheads="1"/>
          </p:cNvSpPr>
          <p:nvPr/>
        </p:nvSpPr>
        <p:spPr bwMode="auto">
          <a:xfrm>
            <a:off x="4016897" y="2564904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Text Box 161"/>
          <p:cNvSpPr txBox="1">
            <a:spLocks noChangeArrowheads="1"/>
          </p:cNvSpPr>
          <p:nvPr/>
        </p:nvSpPr>
        <p:spPr bwMode="auto">
          <a:xfrm>
            <a:off x="4016896" y="2852936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Text Box 161"/>
          <p:cNvSpPr txBox="1">
            <a:spLocks noChangeArrowheads="1"/>
          </p:cNvSpPr>
          <p:nvPr/>
        </p:nvSpPr>
        <p:spPr bwMode="auto">
          <a:xfrm>
            <a:off x="4016896" y="3140968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5" name="Text Box 161"/>
          <p:cNvSpPr txBox="1">
            <a:spLocks noChangeArrowheads="1"/>
          </p:cNvSpPr>
          <p:nvPr/>
        </p:nvSpPr>
        <p:spPr bwMode="auto">
          <a:xfrm>
            <a:off x="4016896" y="3356992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최저가</a:t>
            </a:r>
            <a:endParaRPr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" name="Text Box 161"/>
          <p:cNvSpPr txBox="1">
            <a:spLocks noChangeArrowheads="1"/>
          </p:cNvSpPr>
          <p:nvPr/>
        </p:nvSpPr>
        <p:spPr bwMode="auto">
          <a:xfrm>
            <a:off x="4448944" y="2564904"/>
            <a:ext cx="792088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 Box 161"/>
          <p:cNvSpPr txBox="1">
            <a:spLocks noChangeArrowheads="1"/>
          </p:cNvSpPr>
          <p:nvPr/>
        </p:nvSpPr>
        <p:spPr bwMode="auto">
          <a:xfrm>
            <a:off x="4448944" y="2852936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 Box 161"/>
          <p:cNvSpPr txBox="1">
            <a:spLocks noChangeArrowheads="1"/>
          </p:cNvSpPr>
          <p:nvPr/>
        </p:nvSpPr>
        <p:spPr bwMode="auto">
          <a:xfrm>
            <a:off x="4448944" y="314096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9" name="Text Box 161"/>
          <p:cNvSpPr txBox="1">
            <a:spLocks noChangeArrowheads="1"/>
          </p:cNvSpPr>
          <p:nvPr/>
        </p:nvSpPr>
        <p:spPr bwMode="auto">
          <a:xfrm>
            <a:off x="4448944" y="335699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0" name="타원 279"/>
          <p:cNvSpPr/>
          <p:nvPr/>
        </p:nvSpPr>
        <p:spPr>
          <a:xfrm>
            <a:off x="3008784" y="3601035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1" name="Text Box 161"/>
          <p:cNvSpPr txBox="1">
            <a:spLocks noChangeArrowheads="1"/>
          </p:cNvSpPr>
          <p:nvPr/>
        </p:nvSpPr>
        <p:spPr bwMode="auto">
          <a:xfrm>
            <a:off x="3224808" y="3573016"/>
            <a:ext cx="720080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큰이미지보기</a:t>
            </a:r>
            <a:endParaRPr kumimoji="0"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5241032" y="2348880"/>
            <a:ext cx="230425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상품 설명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83" name="그룹 204"/>
          <p:cNvGrpSpPr/>
          <p:nvPr/>
        </p:nvGrpSpPr>
        <p:grpSpPr>
          <a:xfrm>
            <a:off x="5313040" y="2564904"/>
            <a:ext cx="1009208" cy="1008112"/>
            <a:chOff x="1712640" y="3128805"/>
            <a:chExt cx="915392" cy="914400"/>
          </a:xfrm>
        </p:grpSpPr>
        <p:sp>
          <p:nvSpPr>
            <p:cNvPr id="284" name="직사각형 283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85" name="직선 연결선 28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직사각형 286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288" name="Text Box 161"/>
          <p:cNvSpPr txBox="1">
            <a:spLocks noChangeArrowheads="1"/>
          </p:cNvSpPr>
          <p:nvPr/>
        </p:nvSpPr>
        <p:spPr bwMode="auto">
          <a:xfrm>
            <a:off x="6393161" y="2564904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9" name="Text Box 161"/>
          <p:cNvSpPr txBox="1">
            <a:spLocks noChangeArrowheads="1"/>
          </p:cNvSpPr>
          <p:nvPr/>
        </p:nvSpPr>
        <p:spPr bwMode="auto">
          <a:xfrm>
            <a:off x="6393160" y="2852936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0" name="Text Box 161"/>
          <p:cNvSpPr txBox="1">
            <a:spLocks noChangeArrowheads="1"/>
          </p:cNvSpPr>
          <p:nvPr/>
        </p:nvSpPr>
        <p:spPr bwMode="auto">
          <a:xfrm>
            <a:off x="6393160" y="3140968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1" name="Text Box 161"/>
          <p:cNvSpPr txBox="1">
            <a:spLocks noChangeArrowheads="1"/>
          </p:cNvSpPr>
          <p:nvPr/>
        </p:nvSpPr>
        <p:spPr bwMode="auto">
          <a:xfrm>
            <a:off x="6393160" y="3356992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최저가</a:t>
            </a:r>
            <a:endParaRPr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Text Box 161"/>
          <p:cNvSpPr txBox="1">
            <a:spLocks noChangeArrowheads="1"/>
          </p:cNvSpPr>
          <p:nvPr/>
        </p:nvSpPr>
        <p:spPr bwMode="auto">
          <a:xfrm>
            <a:off x="6825208" y="2564904"/>
            <a:ext cx="792088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" name="Text Box 161"/>
          <p:cNvSpPr txBox="1">
            <a:spLocks noChangeArrowheads="1"/>
          </p:cNvSpPr>
          <p:nvPr/>
        </p:nvSpPr>
        <p:spPr bwMode="auto">
          <a:xfrm>
            <a:off x="6825208" y="2852936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4" name="Text Box 161"/>
          <p:cNvSpPr txBox="1">
            <a:spLocks noChangeArrowheads="1"/>
          </p:cNvSpPr>
          <p:nvPr/>
        </p:nvSpPr>
        <p:spPr bwMode="auto">
          <a:xfrm>
            <a:off x="6825208" y="314096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" name="Text Box 161"/>
          <p:cNvSpPr txBox="1">
            <a:spLocks noChangeArrowheads="1"/>
          </p:cNvSpPr>
          <p:nvPr/>
        </p:nvSpPr>
        <p:spPr bwMode="auto">
          <a:xfrm>
            <a:off x="6825208" y="335699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" name="타원 295"/>
          <p:cNvSpPr/>
          <p:nvPr/>
        </p:nvSpPr>
        <p:spPr>
          <a:xfrm>
            <a:off x="5385048" y="3601035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7" name="Text Box 161"/>
          <p:cNvSpPr txBox="1">
            <a:spLocks noChangeArrowheads="1"/>
          </p:cNvSpPr>
          <p:nvPr/>
        </p:nvSpPr>
        <p:spPr bwMode="auto">
          <a:xfrm>
            <a:off x="5601072" y="3573016"/>
            <a:ext cx="720080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큰이미지보기</a:t>
            </a:r>
            <a:endParaRPr kumimoji="0"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488504" y="3789040"/>
            <a:ext cx="7056784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상세보기 </a:t>
            </a:r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0" name="직사각형 299"/>
          <p:cNvSpPr/>
          <p:nvPr/>
        </p:nvSpPr>
        <p:spPr>
          <a:xfrm>
            <a:off x="488504" y="4149080"/>
            <a:ext cx="230425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상품 설명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301" name="그룹 204"/>
          <p:cNvGrpSpPr/>
          <p:nvPr/>
        </p:nvGrpSpPr>
        <p:grpSpPr>
          <a:xfrm>
            <a:off x="560512" y="4365104"/>
            <a:ext cx="1009208" cy="1008112"/>
            <a:chOff x="1712640" y="3128805"/>
            <a:chExt cx="915392" cy="914400"/>
          </a:xfrm>
        </p:grpSpPr>
        <p:sp>
          <p:nvSpPr>
            <p:cNvPr id="302" name="직사각형 301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03" name="직선 연결선 302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직사각형 304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306" name="Text Box 161"/>
          <p:cNvSpPr txBox="1">
            <a:spLocks noChangeArrowheads="1"/>
          </p:cNvSpPr>
          <p:nvPr/>
        </p:nvSpPr>
        <p:spPr bwMode="auto">
          <a:xfrm>
            <a:off x="1640633" y="4365104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" name="Text Box 161"/>
          <p:cNvSpPr txBox="1">
            <a:spLocks noChangeArrowheads="1"/>
          </p:cNvSpPr>
          <p:nvPr/>
        </p:nvSpPr>
        <p:spPr bwMode="auto">
          <a:xfrm>
            <a:off x="1640632" y="4653136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" name="Text Box 161"/>
          <p:cNvSpPr txBox="1">
            <a:spLocks noChangeArrowheads="1"/>
          </p:cNvSpPr>
          <p:nvPr/>
        </p:nvSpPr>
        <p:spPr bwMode="auto">
          <a:xfrm>
            <a:off x="1640632" y="4941168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" name="Text Box 161"/>
          <p:cNvSpPr txBox="1">
            <a:spLocks noChangeArrowheads="1"/>
          </p:cNvSpPr>
          <p:nvPr/>
        </p:nvSpPr>
        <p:spPr bwMode="auto">
          <a:xfrm>
            <a:off x="1640632" y="5157192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최저가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" name="Text Box 161"/>
          <p:cNvSpPr txBox="1">
            <a:spLocks noChangeArrowheads="1"/>
          </p:cNvSpPr>
          <p:nvPr/>
        </p:nvSpPr>
        <p:spPr bwMode="auto">
          <a:xfrm>
            <a:off x="2072680" y="4365104"/>
            <a:ext cx="792088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" name="Text Box 161"/>
          <p:cNvSpPr txBox="1">
            <a:spLocks noChangeArrowheads="1"/>
          </p:cNvSpPr>
          <p:nvPr/>
        </p:nvSpPr>
        <p:spPr bwMode="auto">
          <a:xfrm>
            <a:off x="2072680" y="4653136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2" name="Text Box 161"/>
          <p:cNvSpPr txBox="1">
            <a:spLocks noChangeArrowheads="1"/>
          </p:cNvSpPr>
          <p:nvPr/>
        </p:nvSpPr>
        <p:spPr bwMode="auto">
          <a:xfrm>
            <a:off x="2072680" y="494116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3" name="Text Box 161"/>
          <p:cNvSpPr txBox="1">
            <a:spLocks noChangeArrowheads="1"/>
          </p:cNvSpPr>
          <p:nvPr/>
        </p:nvSpPr>
        <p:spPr bwMode="auto">
          <a:xfrm>
            <a:off x="2072680" y="515719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4" name="타원 313"/>
          <p:cNvSpPr/>
          <p:nvPr/>
        </p:nvSpPr>
        <p:spPr>
          <a:xfrm>
            <a:off x="632520" y="5401235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5" name="Text Box 161"/>
          <p:cNvSpPr txBox="1">
            <a:spLocks noChangeArrowheads="1"/>
          </p:cNvSpPr>
          <p:nvPr/>
        </p:nvSpPr>
        <p:spPr bwMode="auto">
          <a:xfrm>
            <a:off x="848544" y="5373216"/>
            <a:ext cx="720080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큰이미지보기</a:t>
            </a:r>
            <a:endParaRPr kumimoji="0"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6" name="직사각형 315"/>
          <p:cNvSpPr/>
          <p:nvPr/>
        </p:nvSpPr>
        <p:spPr>
          <a:xfrm>
            <a:off x="2864768" y="4149080"/>
            <a:ext cx="230425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상품 설명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317" name="그룹 204"/>
          <p:cNvGrpSpPr/>
          <p:nvPr/>
        </p:nvGrpSpPr>
        <p:grpSpPr>
          <a:xfrm>
            <a:off x="2936776" y="4365104"/>
            <a:ext cx="1009208" cy="1008112"/>
            <a:chOff x="1712640" y="3128805"/>
            <a:chExt cx="915392" cy="914400"/>
          </a:xfrm>
        </p:grpSpPr>
        <p:sp>
          <p:nvSpPr>
            <p:cNvPr id="318" name="직사각형 317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19" name="직선 연결선 318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직사각형 320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322" name="Text Box 161"/>
          <p:cNvSpPr txBox="1">
            <a:spLocks noChangeArrowheads="1"/>
          </p:cNvSpPr>
          <p:nvPr/>
        </p:nvSpPr>
        <p:spPr bwMode="auto">
          <a:xfrm>
            <a:off x="4016897" y="4365104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3" name="Text Box 161"/>
          <p:cNvSpPr txBox="1">
            <a:spLocks noChangeArrowheads="1"/>
          </p:cNvSpPr>
          <p:nvPr/>
        </p:nvSpPr>
        <p:spPr bwMode="auto">
          <a:xfrm>
            <a:off x="4016896" y="4653136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4" name="Text Box 161"/>
          <p:cNvSpPr txBox="1">
            <a:spLocks noChangeArrowheads="1"/>
          </p:cNvSpPr>
          <p:nvPr/>
        </p:nvSpPr>
        <p:spPr bwMode="auto">
          <a:xfrm>
            <a:off x="4016896" y="4941168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5" name="Text Box 161"/>
          <p:cNvSpPr txBox="1">
            <a:spLocks noChangeArrowheads="1"/>
          </p:cNvSpPr>
          <p:nvPr/>
        </p:nvSpPr>
        <p:spPr bwMode="auto">
          <a:xfrm>
            <a:off x="4016896" y="5157192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최저가</a:t>
            </a:r>
            <a:endParaRPr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6" name="Text Box 161"/>
          <p:cNvSpPr txBox="1">
            <a:spLocks noChangeArrowheads="1"/>
          </p:cNvSpPr>
          <p:nvPr/>
        </p:nvSpPr>
        <p:spPr bwMode="auto">
          <a:xfrm>
            <a:off x="4448944" y="4365104"/>
            <a:ext cx="792088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" name="Text Box 161"/>
          <p:cNvSpPr txBox="1">
            <a:spLocks noChangeArrowheads="1"/>
          </p:cNvSpPr>
          <p:nvPr/>
        </p:nvSpPr>
        <p:spPr bwMode="auto">
          <a:xfrm>
            <a:off x="4448944" y="4653136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8" name="Text Box 161"/>
          <p:cNvSpPr txBox="1">
            <a:spLocks noChangeArrowheads="1"/>
          </p:cNvSpPr>
          <p:nvPr/>
        </p:nvSpPr>
        <p:spPr bwMode="auto">
          <a:xfrm>
            <a:off x="4448944" y="494116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" name="Text Box 161"/>
          <p:cNvSpPr txBox="1">
            <a:spLocks noChangeArrowheads="1"/>
          </p:cNvSpPr>
          <p:nvPr/>
        </p:nvSpPr>
        <p:spPr bwMode="auto">
          <a:xfrm>
            <a:off x="4448944" y="515719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0" name="타원 329"/>
          <p:cNvSpPr/>
          <p:nvPr/>
        </p:nvSpPr>
        <p:spPr>
          <a:xfrm>
            <a:off x="3008784" y="5401235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1" name="Text Box 161"/>
          <p:cNvSpPr txBox="1">
            <a:spLocks noChangeArrowheads="1"/>
          </p:cNvSpPr>
          <p:nvPr/>
        </p:nvSpPr>
        <p:spPr bwMode="auto">
          <a:xfrm>
            <a:off x="3224808" y="5373216"/>
            <a:ext cx="720080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큰이미지보기</a:t>
            </a:r>
            <a:endParaRPr kumimoji="0"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2" name="직사각형 331"/>
          <p:cNvSpPr/>
          <p:nvPr/>
        </p:nvSpPr>
        <p:spPr>
          <a:xfrm>
            <a:off x="5241032" y="4149080"/>
            <a:ext cx="230425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상품 설명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333" name="그룹 204"/>
          <p:cNvGrpSpPr/>
          <p:nvPr/>
        </p:nvGrpSpPr>
        <p:grpSpPr>
          <a:xfrm>
            <a:off x="5313040" y="4365104"/>
            <a:ext cx="1009208" cy="1008112"/>
            <a:chOff x="1712640" y="3128805"/>
            <a:chExt cx="915392" cy="914400"/>
          </a:xfrm>
        </p:grpSpPr>
        <p:sp>
          <p:nvSpPr>
            <p:cNvPr id="334" name="직사각형 333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5" name="직선 연결선 334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직사각형 336"/>
            <p:cNvSpPr/>
            <p:nvPr/>
          </p:nvSpPr>
          <p:spPr>
            <a:xfrm>
              <a:off x="1732262" y="3526986"/>
              <a:ext cx="829612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sp>
        <p:nvSpPr>
          <p:cNvPr id="338" name="Text Box 161"/>
          <p:cNvSpPr txBox="1">
            <a:spLocks noChangeArrowheads="1"/>
          </p:cNvSpPr>
          <p:nvPr/>
        </p:nvSpPr>
        <p:spPr bwMode="auto">
          <a:xfrm>
            <a:off x="6393161" y="4365104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9" name="Text Box 161"/>
          <p:cNvSpPr txBox="1">
            <a:spLocks noChangeArrowheads="1"/>
          </p:cNvSpPr>
          <p:nvPr/>
        </p:nvSpPr>
        <p:spPr bwMode="auto">
          <a:xfrm>
            <a:off x="6393160" y="4653136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0" name="Text Box 161"/>
          <p:cNvSpPr txBox="1">
            <a:spLocks noChangeArrowheads="1"/>
          </p:cNvSpPr>
          <p:nvPr/>
        </p:nvSpPr>
        <p:spPr bwMode="auto">
          <a:xfrm>
            <a:off x="6393160" y="4941168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1" name="Text Box 161"/>
          <p:cNvSpPr txBox="1">
            <a:spLocks noChangeArrowheads="1"/>
          </p:cNvSpPr>
          <p:nvPr/>
        </p:nvSpPr>
        <p:spPr bwMode="auto">
          <a:xfrm>
            <a:off x="6393160" y="5157192"/>
            <a:ext cx="432047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최저가</a:t>
            </a:r>
            <a:endParaRPr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2" name="Text Box 161"/>
          <p:cNvSpPr txBox="1">
            <a:spLocks noChangeArrowheads="1"/>
          </p:cNvSpPr>
          <p:nvPr/>
        </p:nvSpPr>
        <p:spPr bwMode="auto">
          <a:xfrm>
            <a:off x="6825208" y="4365104"/>
            <a:ext cx="792088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 주사기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3" name="Text Box 161"/>
          <p:cNvSpPr txBox="1">
            <a:spLocks noChangeArrowheads="1"/>
          </p:cNvSpPr>
          <p:nvPr/>
        </p:nvSpPr>
        <p:spPr bwMode="auto">
          <a:xfrm>
            <a:off x="6825208" y="4653136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kumimoji="0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 23G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Text Box 161"/>
          <p:cNvSpPr txBox="1">
            <a:spLocks noChangeArrowheads="1"/>
          </p:cNvSpPr>
          <p:nvPr/>
        </p:nvSpPr>
        <p:spPr bwMode="auto">
          <a:xfrm>
            <a:off x="6825208" y="4941168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한국백신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5" name="Text Box 161"/>
          <p:cNvSpPr txBox="1">
            <a:spLocks noChangeArrowheads="1"/>
          </p:cNvSpPr>
          <p:nvPr/>
        </p:nvSpPr>
        <p:spPr bwMode="auto">
          <a:xfrm>
            <a:off x="6825208" y="5157192"/>
            <a:ext cx="576064" cy="21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algn="ctr" latinLnBrk="0"/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0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6" name="타원 345"/>
          <p:cNvSpPr/>
          <p:nvPr/>
        </p:nvSpPr>
        <p:spPr>
          <a:xfrm>
            <a:off x="5385048" y="5401235"/>
            <a:ext cx="144016" cy="144016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7" name="Text Box 161"/>
          <p:cNvSpPr txBox="1">
            <a:spLocks noChangeArrowheads="1"/>
          </p:cNvSpPr>
          <p:nvPr/>
        </p:nvSpPr>
        <p:spPr bwMode="auto">
          <a:xfrm>
            <a:off x="5601072" y="5373216"/>
            <a:ext cx="720080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 latinLnBrk="0"/>
            <a:r>
              <a:rPr kumimoji="0" lang="ko-KR" altLang="en-US" sz="7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큰이미지보기</a:t>
            </a:r>
            <a:endParaRPr kumimoji="0" lang="ko-KR" alt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" name="직사각형 347"/>
          <p:cNvSpPr/>
          <p:nvPr/>
        </p:nvSpPr>
        <p:spPr>
          <a:xfrm>
            <a:off x="488504" y="5589240"/>
            <a:ext cx="7056784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상세보기 </a:t>
            </a:r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98" name="직사각형 397"/>
          <p:cNvSpPr/>
          <p:nvPr/>
        </p:nvSpPr>
        <p:spPr>
          <a:xfrm>
            <a:off x="7617296" y="1772816"/>
            <a:ext cx="216024" cy="42484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99" name="직사각형 398"/>
          <p:cNvSpPr/>
          <p:nvPr/>
        </p:nvSpPr>
        <p:spPr>
          <a:xfrm>
            <a:off x="7617296" y="6021288"/>
            <a:ext cx="216024" cy="18704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400" name="직사각형 399"/>
          <p:cNvSpPr/>
          <p:nvPr/>
        </p:nvSpPr>
        <p:spPr>
          <a:xfrm>
            <a:off x="7622787" y="1628801"/>
            <a:ext cx="210533" cy="18228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401" name="직사각형 400"/>
          <p:cNvSpPr/>
          <p:nvPr/>
        </p:nvSpPr>
        <p:spPr>
          <a:xfrm>
            <a:off x="7617296" y="2132856"/>
            <a:ext cx="214728" cy="20171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=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2" name="직사각형 401"/>
          <p:cNvSpPr/>
          <p:nvPr/>
        </p:nvSpPr>
        <p:spPr>
          <a:xfrm>
            <a:off x="7617296" y="1412776"/>
            <a:ext cx="216024" cy="21602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5" name="직사각형 404"/>
          <p:cNvSpPr/>
          <p:nvPr/>
        </p:nvSpPr>
        <p:spPr>
          <a:xfrm>
            <a:off x="560512" y="1772816"/>
            <a:ext cx="1584176" cy="3600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선택상품비교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1208584" y="764704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상품 선택비교 팝업</a:t>
            </a:r>
            <a:endParaRPr lang="ko-KR" altLang="en-US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208584" y="510125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KJ-G-002</a:t>
            </a:r>
            <a:endParaRPr lang="ko-KR" altLang="en-US" sz="900" dirty="0"/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488504" y="24928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1" name="타원 110"/>
          <p:cNvSpPr>
            <a:spLocks noChangeAspect="1"/>
          </p:cNvSpPr>
          <p:nvPr/>
        </p:nvSpPr>
        <p:spPr>
          <a:xfrm>
            <a:off x="488504" y="35730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>
            <a:spLocks noChangeAspect="1"/>
          </p:cNvSpPr>
          <p:nvPr/>
        </p:nvSpPr>
        <p:spPr>
          <a:xfrm>
            <a:off x="3584848" y="37890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 체크박스에 선택한 상품 리스트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큰이미지</a:t>
            </a:r>
            <a:r>
              <a:rPr lang="ko-KR" altLang="en-US" sz="900" dirty="0" smtClean="0">
                <a:solidFill>
                  <a:schemeClr val="tx1"/>
                </a:solidFill>
              </a:rPr>
              <a:t> 보기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참조 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슬라이드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7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상세보기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해당 줄의 상세정보가 함께 노출됨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01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6496" y="1556792"/>
            <a:ext cx="3384376" cy="48965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6496" y="1340768"/>
            <a:ext cx="338437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가격제안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4848" y="1340768"/>
            <a:ext cx="216024" cy="21602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2520" y="1844824"/>
            <a:ext cx="2952328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48744" y="1916832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한국백신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2520" y="1916832"/>
            <a:ext cx="936104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일회용 주사기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52600" y="1916832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10cc 23G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00672" y="2204864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5.000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원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4528" y="2204864"/>
            <a:ext cx="108012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해당 상품 최저가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2520" y="3284984"/>
            <a:ext cx="2952328" cy="10801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2520" y="2708920"/>
            <a:ext cx="108012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내용 작성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2520" y="5085184"/>
            <a:ext cx="244827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2520" y="4581128"/>
            <a:ext cx="1080120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참고자료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52800" y="508518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64568" y="5661248"/>
            <a:ext cx="252028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2520" y="5445224"/>
            <a:ext cx="108012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 URL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2520" y="5661248"/>
            <a:ext cx="504056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2520" y="4869160"/>
            <a:ext cx="108012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첨부파일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4648" y="6093296"/>
            <a:ext cx="57606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제안하기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40832" y="3284984"/>
            <a:ext cx="152400" cy="10864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46323" y="4246722"/>
            <a:ext cx="144011" cy="1246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446323" y="3284985"/>
            <a:ext cx="144011" cy="1246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442128" y="3613454"/>
            <a:ext cx="152400" cy="21474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=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2520" y="2924944"/>
            <a:ext cx="2952328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국제실업쇼핑몰보다 저렴한 곳을 최초 제보해주시면 검토 후 감사의 의미로 포인트를 지급하여 드립니다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08584" y="764704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팝업 및 알림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232920" y="1556792"/>
            <a:ext cx="3384376" cy="21602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32920" y="1340768"/>
            <a:ext cx="338437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관심상품 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01272" y="1340768"/>
            <a:ext cx="216024" cy="21602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520952" y="1988840"/>
            <a:ext cx="288032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37176" y="2060848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한국백신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20952" y="2060848"/>
            <a:ext cx="936104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일회용 주사기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41032" y="2060848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10cc 23G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89104" y="2348880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 smtClean="0">
                <a:solidFill>
                  <a:schemeClr val="tx1"/>
                </a:solidFill>
              </a:rPr>
              <a:t>5.000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원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592960" y="2348880"/>
            <a:ext cx="1080120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해당 상품 최저가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817096" y="335699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닫기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48944" y="1628800"/>
            <a:ext cx="25922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관심상품으로 담을 상품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25008" y="2996952"/>
            <a:ext cx="2016224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내관심상품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753200" y="2996952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48944" y="2708920"/>
            <a:ext cx="25922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내 관심상품으로 담을 위치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88904" y="4005064"/>
            <a:ext cx="1728192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88904" y="3789040"/>
            <a:ext cx="172819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알림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1072" y="3789040"/>
            <a:ext cx="216024" cy="21602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592960" y="4797152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60912" y="42210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선택하신 상품을 관심상품에 담았습니다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6033120" y="4005064"/>
            <a:ext cx="1728192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33120" y="3789040"/>
            <a:ext cx="172819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알림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545288" y="3789040"/>
            <a:ext cx="216024" cy="21602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37176" y="4797152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05128" y="42210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선택하신 상품을 장바구니에 담았습니다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208584" y="510125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KJ-G-003</a:t>
            </a:r>
            <a:endParaRPr lang="ko-KR" altLang="en-US" sz="900" dirty="0"/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2936776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864768" y="2204864"/>
            <a:ext cx="648072" cy="216024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704528" y="32849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3152800" y="494116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1136576" y="56612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1712640" y="60212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4953000" y="29249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4160912" y="40770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6105144" y="40770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 상세 보기에 있던 </a:t>
            </a:r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smtClean="0">
                <a:solidFill>
                  <a:schemeClr val="tx1"/>
                </a:solidFill>
              </a:rPr>
              <a:t>가격제안</a:t>
            </a:r>
            <a:r>
              <a:rPr lang="en-US" altLang="ko-KR" sz="900" dirty="0" smtClean="0">
                <a:solidFill>
                  <a:schemeClr val="tx1"/>
                </a:solidFill>
              </a:rPr>
              <a:t>”</a:t>
            </a:r>
            <a:r>
              <a:rPr lang="ko-KR" altLang="en-US" sz="900" dirty="0" smtClean="0">
                <a:solidFill>
                  <a:schemeClr val="tx1"/>
                </a:solidFill>
              </a:rPr>
              <a:t> 버튼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비노출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내용 입력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첨부파일 찾기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URL </a:t>
            </a:r>
            <a:r>
              <a:rPr lang="ko-KR" altLang="en-US" sz="900" dirty="0" smtClean="0">
                <a:solidFill>
                  <a:schemeClr val="tx1"/>
                </a:solidFill>
              </a:rPr>
              <a:t>입력 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제안하기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알림 </a:t>
            </a:r>
            <a:r>
              <a:rPr lang="ko-KR" altLang="en-US" sz="900" dirty="0" smtClean="0">
                <a:solidFill>
                  <a:srgbClr val="00B0F0"/>
                </a:solidFill>
              </a:rPr>
              <a:t>⑨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내 관심 상품 영역 선택하기 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관심상품 담기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알림창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장바구니 담기 알림 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가격제안하기 알림 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88904" y="5445224"/>
            <a:ext cx="1728192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88904" y="5229200"/>
            <a:ext cx="172819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알림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01072" y="5229200"/>
            <a:ext cx="216024" cy="21602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92960" y="6237312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60912" y="56612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가격제안이 접수되었습니다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76" name="타원 75"/>
          <p:cNvSpPr>
            <a:spLocks noChangeAspect="1"/>
          </p:cNvSpPr>
          <p:nvPr/>
        </p:nvSpPr>
        <p:spPr>
          <a:xfrm>
            <a:off x="4160912" y="55172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9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659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12640" y="1844824"/>
            <a:ext cx="4679976" cy="43204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2640" y="1628800"/>
            <a:ext cx="467997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큰이미지</a:t>
            </a:r>
            <a:r>
              <a:rPr lang="ko-KR" altLang="en-US" sz="1000" dirty="0" smtClean="0">
                <a:solidFill>
                  <a:schemeClr val="tx1"/>
                </a:solidFill>
              </a:rPr>
              <a:t> 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77136" y="1628800"/>
            <a:ext cx="216024" cy="21602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5" name="그룹 204"/>
          <p:cNvGrpSpPr/>
          <p:nvPr/>
        </p:nvGrpSpPr>
        <p:grpSpPr>
          <a:xfrm>
            <a:off x="1928664" y="2420888"/>
            <a:ext cx="3528392" cy="3524560"/>
            <a:chOff x="1712640" y="3128805"/>
            <a:chExt cx="915392" cy="914400"/>
          </a:xfrm>
        </p:grpSpPr>
        <p:sp>
          <p:nvSpPr>
            <p:cNvPr id="6" name="직사각형 5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1768684" y="3526986"/>
              <a:ext cx="793190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상품이미지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745088" y="2420888"/>
            <a:ext cx="415556" cy="3528392"/>
            <a:chOff x="5529064" y="1628800"/>
            <a:chExt cx="288345" cy="2448272"/>
          </a:xfrm>
        </p:grpSpPr>
        <p:grpSp>
          <p:nvGrpSpPr>
            <p:cNvPr id="15" name="그룹 133"/>
            <p:cNvGrpSpPr/>
            <p:nvPr/>
          </p:nvGrpSpPr>
          <p:grpSpPr>
            <a:xfrm>
              <a:off x="5529064" y="1628800"/>
              <a:ext cx="288345" cy="288032"/>
              <a:chOff x="1712640" y="3128805"/>
              <a:chExt cx="915392" cy="914400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712640" y="3128805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flipH="1"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/>
              <p:cNvSpPr/>
              <p:nvPr/>
            </p:nvSpPr>
            <p:spPr>
              <a:xfrm>
                <a:off x="1732262" y="3526986"/>
                <a:ext cx="829612" cy="1180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상품이미지</a:t>
                </a:r>
              </a:p>
            </p:txBody>
          </p:sp>
        </p:grpSp>
        <p:grpSp>
          <p:nvGrpSpPr>
            <p:cNvPr id="20" name="그룹 133"/>
            <p:cNvGrpSpPr/>
            <p:nvPr/>
          </p:nvGrpSpPr>
          <p:grpSpPr>
            <a:xfrm>
              <a:off x="5529064" y="1988840"/>
              <a:ext cx="288345" cy="288032"/>
              <a:chOff x="1712640" y="3128805"/>
              <a:chExt cx="915392" cy="91440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712640" y="3128805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1732262" y="3526986"/>
                <a:ext cx="829612" cy="1180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상품이미지</a:t>
                </a:r>
              </a:p>
            </p:txBody>
          </p:sp>
        </p:grpSp>
        <p:grpSp>
          <p:nvGrpSpPr>
            <p:cNvPr id="25" name="그룹 133"/>
            <p:cNvGrpSpPr/>
            <p:nvPr/>
          </p:nvGrpSpPr>
          <p:grpSpPr>
            <a:xfrm>
              <a:off x="5529064" y="2348880"/>
              <a:ext cx="288345" cy="288032"/>
              <a:chOff x="1712640" y="3128805"/>
              <a:chExt cx="915392" cy="91440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712640" y="3128805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H="1"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직사각형 28"/>
              <p:cNvSpPr/>
              <p:nvPr/>
            </p:nvSpPr>
            <p:spPr>
              <a:xfrm>
                <a:off x="1732262" y="3526986"/>
                <a:ext cx="829612" cy="1180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상품이미지</a:t>
                </a:r>
              </a:p>
            </p:txBody>
          </p:sp>
        </p:grpSp>
        <p:grpSp>
          <p:nvGrpSpPr>
            <p:cNvPr id="30" name="그룹 133"/>
            <p:cNvGrpSpPr/>
            <p:nvPr/>
          </p:nvGrpSpPr>
          <p:grpSpPr>
            <a:xfrm>
              <a:off x="5529064" y="2708920"/>
              <a:ext cx="288345" cy="288032"/>
              <a:chOff x="1712640" y="3128805"/>
              <a:chExt cx="915392" cy="91440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712640" y="3128805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/>
              <p:cNvSpPr/>
              <p:nvPr/>
            </p:nvSpPr>
            <p:spPr>
              <a:xfrm>
                <a:off x="1732262" y="3526986"/>
                <a:ext cx="829612" cy="1180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상품이미지</a:t>
                </a:r>
              </a:p>
            </p:txBody>
          </p:sp>
        </p:grpSp>
        <p:grpSp>
          <p:nvGrpSpPr>
            <p:cNvPr id="35" name="그룹 133"/>
            <p:cNvGrpSpPr/>
            <p:nvPr/>
          </p:nvGrpSpPr>
          <p:grpSpPr>
            <a:xfrm>
              <a:off x="5529064" y="3068960"/>
              <a:ext cx="288345" cy="288032"/>
              <a:chOff x="1712640" y="3128805"/>
              <a:chExt cx="915392" cy="9144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712640" y="3128805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flipH="1"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1732262" y="3526986"/>
                <a:ext cx="829612" cy="1180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상품이미지</a:t>
                </a:r>
              </a:p>
            </p:txBody>
          </p:sp>
        </p:grpSp>
        <p:grpSp>
          <p:nvGrpSpPr>
            <p:cNvPr id="40" name="그룹 133"/>
            <p:cNvGrpSpPr/>
            <p:nvPr/>
          </p:nvGrpSpPr>
          <p:grpSpPr>
            <a:xfrm>
              <a:off x="5529064" y="3429000"/>
              <a:ext cx="288345" cy="288032"/>
              <a:chOff x="1712640" y="3128805"/>
              <a:chExt cx="915392" cy="91440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712640" y="3128805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H="1"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1732262" y="3526986"/>
                <a:ext cx="829612" cy="1180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상품이미지</a:t>
                </a:r>
              </a:p>
            </p:txBody>
          </p:sp>
        </p:grpSp>
        <p:grpSp>
          <p:nvGrpSpPr>
            <p:cNvPr id="45" name="그룹 133"/>
            <p:cNvGrpSpPr/>
            <p:nvPr/>
          </p:nvGrpSpPr>
          <p:grpSpPr>
            <a:xfrm>
              <a:off x="5529064" y="3789040"/>
              <a:ext cx="288345" cy="288032"/>
              <a:chOff x="1712640" y="3128805"/>
              <a:chExt cx="915392" cy="9144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712640" y="3128805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/>
              <p:cNvSpPr/>
              <p:nvPr/>
            </p:nvSpPr>
            <p:spPr>
              <a:xfrm>
                <a:off x="1732262" y="3526986"/>
                <a:ext cx="829612" cy="1180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상품이미지</a:t>
                </a:r>
              </a:p>
            </p:txBody>
          </p:sp>
        </p:grpSp>
      </p:grpSp>
      <p:sp>
        <p:nvSpPr>
          <p:cNvPr id="51" name="직사각형 50"/>
          <p:cNvSpPr/>
          <p:nvPr/>
        </p:nvSpPr>
        <p:spPr>
          <a:xfrm>
            <a:off x="1928667" y="1999873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mtClean="0"/>
              <a:t>일회용 주사기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3800872" y="2049579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한국백신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80792" y="2049579"/>
            <a:ext cx="79208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10cc 23G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1928664" y="2276872"/>
            <a:ext cx="43204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08584" y="764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큰이미지</a:t>
            </a:r>
            <a:r>
              <a:rPr lang="ko-KR" altLang="en-US" sz="900" dirty="0" smtClean="0"/>
              <a:t> 보기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1208584" y="510125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KJ-G-004</a:t>
            </a:r>
            <a:endParaRPr lang="ko-KR" altLang="en-US" sz="900" dirty="0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192866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1928664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5673080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상품기본 정보 노출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큰이미지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size: 500px × 500px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 요약 정보에 쓰인 상품 사진 사이즈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601</Words>
  <Application>Microsoft Office PowerPoint</Application>
  <PresentationFormat>A4 용지(210x297mm)</PresentationFormat>
  <Paragraphs>396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Think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Tgistyle</cp:lastModifiedBy>
  <cp:revision>98</cp:revision>
  <dcterms:created xsi:type="dcterms:W3CDTF">2015-01-03T05:12:27Z</dcterms:created>
  <dcterms:modified xsi:type="dcterms:W3CDTF">2015-10-12T13:02:00Z</dcterms:modified>
</cp:coreProperties>
</file>