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90" r:id="rId4"/>
    <p:sldId id="288" r:id="rId5"/>
    <p:sldId id="286" r:id="rId6"/>
    <p:sldId id="287" r:id="rId7"/>
    <p:sldId id="289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05" d="100"/>
          <a:sy n="105" d="100"/>
        </p:scale>
        <p:origin x="-96" y="-30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929628"/>
              </p:ext>
            </p:extLst>
          </p:nvPr>
        </p:nvGraphicFramePr>
        <p:xfrm>
          <a:off x="200472" y="1412776"/>
          <a:ext cx="1224136" cy="28953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</a:tblGrid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마이페이지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나의 정보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나의 포인트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 진열함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kern="120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구매리스트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관심상품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둘러본상품</a:t>
                      </a:r>
                      <a:endParaRPr lang="en-US" altLang="ko-KR" sz="800" b="0" dirty="0" smtClean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쿠폰함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쪽지함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내질문보기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개별구매하기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n w="3175"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회원탈퇴</a:t>
                      </a:r>
                      <a:endParaRPr lang="ko-KR" altLang="en-US" sz="800" b="0" dirty="0">
                        <a:ln w="3175"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/>
          <p:nvPr userDrawn="1"/>
        </p:nvCxnSpPr>
        <p:spPr>
          <a:xfrm>
            <a:off x="1433075" y="1916832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3227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1196752"/>
            <a:ext cx="756084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결제시스템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5252" y="1988840"/>
            <a:ext cx="4463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결제시스템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1.0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211788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결제 시스템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결재화면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쿠폰찾기</a:t>
            </a:r>
            <a:r>
              <a:rPr lang="ko-KR" altLang="en-US" sz="1200" dirty="0" smtClean="0"/>
              <a:t> 팝업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8544" y="2212558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상품확인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8544" y="1523339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사이트 접근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8544" y="2901777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8544" y="3590996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구매하기 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8904" y="1484784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결제화면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88904" y="2071135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상품확인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88904" y="2657486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88904" y="3243837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쿠폰확인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88904" y="3830188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최종 결제 </a:t>
            </a:r>
            <a:r>
              <a:rPr lang="ko-KR" altLang="en-US" sz="800" smtClean="0">
                <a:solidFill>
                  <a:schemeClr val="tx1"/>
                </a:solidFill>
              </a:rPr>
              <a:t>금액 확인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88904" y="4416539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결제수단 결정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88904" y="5002890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PG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88904" y="5589240"/>
            <a:ext cx="1584176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결제완료</a:t>
            </a:r>
          </a:p>
        </p:txBody>
      </p:sp>
      <p:cxnSp>
        <p:nvCxnSpPr>
          <p:cNvPr id="17" name="직선 화살표 연결선 16"/>
          <p:cNvCxnSpPr>
            <a:stCxn id="4" idx="2"/>
            <a:endCxn id="2" idx="0"/>
          </p:cNvCxnSpPr>
          <p:nvPr/>
        </p:nvCxnSpPr>
        <p:spPr>
          <a:xfrm>
            <a:off x="1640632" y="1955387"/>
            <a:ext cx="0" cy="257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9" idx="0"/>
          </p:cNvCxnSpPr>
          <p:nvPr/>
        </p:nvCxnSpPr>
        <p:spPr>
          <a:xfrm>
            <a:off x="4880992" y="1916832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2"/>
            <a:endCxn id="6" idx="0"/>
          </p:cNvCxnSpPr>
          <p:nvPr/>
        </p:nvCxnSpPr>
        <p:spPr>
          <a:xfrm>
            <a:off x="1640632" y="2644606"/>
            <a:ext cx="0" cy="257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2"/>
            <a:endCxn id="7" idx="0"/>
          </p:cNvCxnSpPr>
          <p:nvPr/>
        </p:nvCxnSpPr>
        <p:spPr>
          <a:xfrm>
            <a:off x="1640632" y="3333825"/>
            <a:ext cx="0" cy="257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9" idx="2"/>
            <a:endCxn id="10" idx="0"/>
          </p:cNvCxnSpPr>
          <p:nvPr/>
        </p:nvCxnSpPr>
        <p:spPr>
          <a:xfrm>
            <a:off x="4880992" y="2503183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2"/>
            <a:endCxn id="11" idx="0"/>
          </p:cNvCxnSpPr>
          <p:nvPr/>
        </p:nvCxnSpPr>
        <p:spPr>
          <a:xfrm>
            <a:off x="4880992" y="3089534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2"/>
            <a:endCxn id="12" idx="0"/>
          </p:cNvCxnSpPr>
          <p:nvPr/>
        </p:nvCxnSpPr>
        <p:spPr>
          <a:xfrm>
            <a:off x="4880992" y="3675885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2"/>
            <a:endCxn id="13" idx="0"/>
          </p:cNvCxnSpPr>
          <p:nvPr/>
        </p:nvCxnSpPr>
        <p:spPr>
          <a:xfrm>
            <a:off x="4880992" y="4262236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4880992" y="4848587"/>
            <a:ext cx="0" cy="154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2"/>
            <a:endCxn id="15" idx="0"/>
          </p:cNvCxnSpPr>
          <p:nvPr/>
        </p:nvCxnSpPr>
        <p:spPr>
          <a:xfrm>
            <a:off x="4880992" y="5434938"/>
            <a:ext cx="0" cy="154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7257256" y="1484784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구매리스트 등록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257256" y="2060848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배송조회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257256" y="4221088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구매리스트 확인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257256" y="4797152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배송등록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257256" y="5373216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 지급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28864" y="1124744"/>
            <a:ext cx="2304256" cy="5328592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54" name="Shape 53"/>
          <p:cNvCxnSpPr>
            <a:stCxn id="7" idx="2"/>
            <a:endCxn id="8" idx="1"/>
          </p:cNvCxnSpPr>
          <p:nvPr/>
        </p:nvCxnSpPr>
        <p:spPr>
          <a:xfrm rot="5400000" flipH="1" flipV="1">
            <a:off x="1703650" y="1637790"/>
            <a:ext cx="2322236" cy="2448272"/>
          </a:xfrm>
          <a:prstGeom prst="bentConnector4">
            <a:avLst>
              <a:gd name="adj1" fmla="val -9844"/>
              <a:gd name="adj2" fmla="val 6617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897216" y="1124744"/>
            <a:ext cx="2448272" cy="2160240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57256" y="908720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구매 회원</a:t>
            </a:r>
          </a:p>
        </p:txBody>
      </p:sp>
      <p:cxnSp>
        <p:nvCxnSpPr>
          <p:cNvPr id="58" name="꺾인 연결선 57"/>
          <p:cNvCxnSpPr>
            <a:stCxn id="15" idx="3"/>
            <a:endCxn id="55" idx="1"/>
          </p:cNvCxnSpPr>
          <p:nvPr/>
        </p:nvCxnSpPr>
        <p:spPr>
          <a:xfrm flipV="1">
            <a:off x="5673080" y="2204864"/>
            <a:ext cx="1224136" cy="3600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6897216" y="3861048"/>
            <a:ext cx="2448272" cy="2160240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257256" y="3645024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64" name="꺾인 연결선 63"/>
          <p:cNvCxnSpPr>
            <a:stCxn id="15" idx="3"/>
            <a:endCxn id="63" idx="1"/>
          </p:cNvCxnSpPr>
          <p:nvPr/>
        </p:nvCxnSpPr>
        <p:spPr>
          <a:xfrm flipV="1">
            <a:off x="5673080" y="4941168"/>
            <a:ext cx="1224136" cy="8640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488504" y="1124744"/>
            <a:ext cx="2304256" cy="3312368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76536" y="908720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검색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016896" y="908720"/>
            <a:ext cx="1728192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결제시스템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257256" y="2636912"/>
            <a:ext cx="1728192" cy="432048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 추가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4488" y="548680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* </a:t>
            </a:r>
            <a:r>
              <a:rPr lang="ko-KR" altLang="en-US" sz="800" b="1" dirty="0" smtClean="0">
                <a:latin typeface="+mj-ea"/>
                <a:ea typeface="+mj-ea"/>
              </a:rPr>
              <a:t>결제 시스템 </a:t>
            </a:r>
            <a:r>
              <a:rPr lang="ko-KR" altLang="en-US" sz="800" b="1" dirty="0" err="1" smtClean="0">
                <a:latin typeface="+mj-ea"/>
                <a:ea typeface="+mj-ea"/>
              </a:rPr>
              <a:t>플로우</a:t>
            </a:r>
            <a:r>
              <a:rPr lang="ko-KR" altLang="en-US" sz="800" b="1" dirty="0" smtClean="0">
                <a:latin typeface="+mj-ea"/>
                <a:ea typeface="+mj-ea"/>
              </a:rPr>
              <a:t> 차트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8504" y="5296066"/>
            <a:ext cx="2304256" cy="1157270"/>
          </a:xfrm>
          <a:prstGeom prst="roundRect">
            <a:avLst>
              <a:gd name="adj" fmla="val 5536"/>
            </a:avLst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58980" y="5081903"/>
            <a:ext cx="1728192" cy="4283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외부솔루션</a:t>
            </a:r>
            <a:r>
              <a:rPr lang="en-US" altLang="ko-KR" sz="800" dirty="0" smtClean="0">
                <a:solidFill>
                  <a:schemeClr val="tx1"/>
                </a:solidFill>
              </a:rPr>
              <a:t>(PG)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48544" y="5711005"/>
            <a:ext cx="1584176" cy="552134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결제처리 시스템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48" name="Shape 53"/>
          <p:cNvCxnSpPr>
            <a:stCxn id="14" idx="1"/>
            <a:endCxn id="43" idx="0"/>
          </p:cNvCxnSpPr>
          <p:nvPr/>
        </p:nvCxnSpPr>
        <p:spPr>
          <a:xfrm rot="10800000">
            <a:off x="1623076" y="5081904"/>
            <a:ext cx="2465828" cy="137011"/>
          </a:xfrm>
          <a:prstGeom prst="bentConnector4">
            <a:avLst>
              <a:gd name="adj1" fmla="val 32479"/>
              <a:gd name="adj2" fmla="val 26684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3"/>
          <p:cNvCxnSpPr>
            <a:stCxn id="44" idx="3"/>
          </p:cNvCxnSpPr>
          <p:nvPr/>
        </p:nvCxnSpPr>
        <p:spPr>
          <a:xfrm flipV="1">
            <a:off x="2432720" y="5373216"/>
            <a:ext cx="1656184" cy="613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판매처별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소팅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소계에서 무료배송이 아니면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배송비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4,000</a:t>
            </a:r>
            <a:r>
              <a:rPr lang="ko-KR" altLang="en-US" sz="900" dirty="0" smtClean="0">
                <a:solidFill>
                  <a:schemeClr val="tx1"/>
                </a:solidFill>
              </a:rPr>
              <a:t>원 추가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판매처별</a:t>
            </a:r>
            <a:r>
              <a:rPr lang="ko-KR" altLang="en-US" sz="900" dirty="0" smtClean="0">
                <a:solidFill>
                  <a:schemeClr val="tx1"/>
                </a:solidFill>
              </a:rPr>
              <a:t> 주문금액 </a:t>
            </a:r>
            <a:r>
              <a:rPr lang="en-US" altLang="ko-KR" sz="900" dirty="0" smtClean="0">
                <a:solidFill>
                  <a:schemeClr val="tx1"/>
                </a:solidFill>
              </a:rPr>
              <a:t>+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배송비</a:t>
            </a:r>
            <a:r>
              <a:rPr lang="ko-KR" altLang="en-US" sz="900" dirty="0" smtClean="0">
                <a:solidFill>
                  <a:schemeClr val="tx1"/>
                </a:solidFill>
              </a:rPr>
              <a:t> 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배송비를</a:t>
            </a:r>
            <a:r>
              <a:rPr lang="ko-KR" altLang="en-US" sz="900" dirty="0" smtClean="0">
                <a:solidFill>
                  <a:schemeClr val="tx1"/>
                </a:solidFill>
              </a:rPr>
              <a:t> 포함한 전체 결제 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회원정보에서 설정한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주소값</a:t>
            </a:r>
            <a:r>
              <a:rPr lang="ko-KR" altLang="en-US" sz="900" dirty="0" smtClean="0">
                <a:solidFill>
                  <a:schemeClr val="tx1"/>
                </a:solidFill>
              </a:rPr>
              <a:t> 불러오기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배송시</a:t>
            </a:r>
            <a:r>
              <a:rPr lang="ko-KR" altLang="en-US" sz="900" dirty="0" smtClean="0">
                <a:solidFill>
                  <a:schemeClr val="tx1"/>
                </a:solidFill>
              </a:rPr>
              <a:t> 메모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8057"/>
              </p:ext>
            </p:extLst>
          </p:nvPr>
        </p:nvGraphicFramePr>
        <p:xfrm>
          <a:off x="1599337" y="2348880"/>
          <a:ext cx="6183667" cy="111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1"/>
                <a:gridCol w="2016224"/>
                <a:gridCol w="792088"/>
                <a:gridCol w="751992"/>
                <a:gridCol w="668741"/>
                <a:gridCol w="811515"/>
                <a:gridCol w="701676"/>
              </a:tblGrid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규격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제조사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판매처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나래메디칼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배송비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+4,000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일회용주사침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5cc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err="1" smtClean="0"/>
                        <a:t>안나메디칼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소계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배송비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+4,000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104,000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36652" y="3584281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 내역</a:t>
            </a:r>
            <a:r>
              <a:rPr lang="en-US" altLang="ko-KR" sz="800" dirty="0" smtClean="0"/>
              <a:t>:</a:t>
            </a:r>
            <a:endParaRPr lang="ko-KR" altLang="en-US" sz="8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667420" y="3805311"/>
            <a:ext cx="6051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756" y="3589867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 </a:t>
            </a:r>
            <a:r>
              <a:rPr lang="ko-KR" altLang="en-US" sz="800" dirty="0" smtClean="0"/>
              <a:t>개의 상품 선택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601072" y="3573016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48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4307" y="3587051"/>
            <a:ext cx="729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/>
              <a:t>148,000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504728" y="1809100"/>
            <a:ext cx="52565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1599337" y="1602726"/>
            <a:ext cx="90539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6449" y="1988840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1. </a:t>
            </a:r>
            <a:r>
              <a:rPr lang="ko-KR" altLang="en-US" sz="800" b="1" dirty="0" smtClean="0">
                <a:latin typeface="+mj-ea"/>
                <a:ea typeface="+mj-ea"/>
              </a:rPr>
              <a:t>결제 상품 확인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7744" y="4437112"/>
            <a:ext cx="8579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2. </a:t>
            </a:r>
            <a:r>
              <a:rPr lang="ko-KR" altLang="en-US" sz="800" b="1" dirty="0" err="1" smtClean="0">
                <a:latin typeface="+mj-ea"/>
                <a:ea typeface="+mj-ea"/>
              </a:rPr>
              <a:t>배송지</a:t>
            </a:r>
            <a:r>
              <a:rPr lang="ko-KR" altLang="en-US" sz="800" b="1" dirty="0" smtClean="0">
                <a:latin typeface="+mj-ea"/>
                <a:ea typeface="+mj-ea"/>
              </a:rPr>
              <a:t> 정보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48171"/>
              </p:ext>
            </p:extLst>
          </p:nvPr>
        </p:nvGraphicFramePr>
        <p:xfrm>
          <a:off x="1640632" y="4725144"/>
          <a:ext cx="60933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받는분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병원명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배송지주소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배송시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메모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860412" y="4963791"/>
            <a:ext cx="768578" cy="147593"/>
          </a:xfrm>
          <a:prstGeom prst="rect">
            <a:avLst/>
          </a:prstGeom>
          <a:noFill/>
          <a:ln w="3175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48903" y="4960891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한정형외</a:t>
            </a:r>
            <a:r>
              <a:rPr lang="ko-KR" altLang="en-US" sz="800" dirty="0" err="1">
                <a:solidFill>
                  <a:schemeClr val="tx1"/>
                </a:solidFill>
              </a:rPr>
              <a:t>과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5201" y="5178808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02-222-3333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43478" y="5607279"/>
            <a:ext cx="4095033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동작구 </a:t>
            </a:r>
            <a:r>
              <a:rPr lang="en-US" altLang="ko-KR" sz="800" dirty="0" smtClean="0">
                <a:solidFill>
                  <a:schemeClr val="tx1"/>
                </a:solidFill>
              </a:rPr>
              <a:t>000-000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43478" y="5816182"/>
            <a:ext cx="4095033" cy="1540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배송 시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층 원무과로 방문해주세요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478" y="5392144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010-2222-3333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48903" y="4759680"/>
            <a:ext cx="1282794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40" name="Text Box 161"/>
          <p:cNvSpPr txBox="1">
            <a:spLocks noChangeArrowheads="1"/>
          </p:cNvSpPr>
          <p:nvPr/>
        </p:nvSpPr>
        <p:spPr bwMode="auto">
          <a:xfrm>
            <a:off x="2841746" y="4498284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27" y="4556296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03" y="4556296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161"/>
          <p:cNvSpPr txBox="1">
            <a:spLocks noChangeArrowheads="1"/>
          </p:cNvSpPr>
          <p:nvPr/>
        </p:nvSpPr>
        <p:spPr bwMode="auto">
          <a:xfrm>
            <a:off x="3784723" y="4498284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부가정보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52" y="4556296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161"/>
          <p:cNvSpPr txBox="1">
            <a:spLocks noChangeArrowheads="1"/>
          </p:cNvSpPr>
          <p:nvPr/>
        </p:nvSpPr>
        <p:spPr bwMode="auto">
          <a:xfrm>
            <a:off x="4727700" y="4498284"/>
            <a:ext cx="48307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7041232" y="2204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6249144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496616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6326731" y="35103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2720752" y="43651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2720752" y="58052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8584" y="764704"/>
            <a:ext cx="821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결제화면 </a:t>
            </a:r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533872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KJ-P-1</a:t>
            </a:r>
            <a:endParaRPr lang="ko-KR" altLang="en-US" sz="9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57056" y="4509120"/>
            <a:ext cx="720080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배송주소록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쿠폰 찾기를 누르면 쿠폰을 적용할 수 있는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900" dirty="0" smtClean="0">
                <a:solidFill>
                  <a:schemeClr val="tx1"/>
                </a:solidFill>
              </a:rPr>
              <a:t>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참조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슬라이드 </a:t>
            </a:r>
            <a:r>
              <a:rPr lang="en-US" altLang="ko-KR" sz="900" b="1" dirty="0" smtClean="0">
                <a:solidFill>
                  <a:srgbClr val="0070C0"/>
                </a:solidFill>
              </a:rPr>
              <a:t>6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번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보유중인 포인트를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입력창에</a:t>
            </a:r>
            <a:r>
              <a:rPr lang="ko-KR" altLang="en-US" sz="900" dirty="0" smtClean="0">
                <a:solidFill>
                  <a:schemeClr val="tx1"/>
                </a:solidFill>
              </a:rPr>
              <a:t> 넣고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포인트 적용을 누르면 결제 금액에 적용된다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결제수단 선택 라디오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결제하기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결제 시스템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4139" y="3293299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>
                <a:latin typeface="+mj-ea"/>
                <a:ea typeface="+mj-ea"/>
              </a:rPr>
              <a:t>4. </a:t>
            </a:r>
            <a:r>
              <a:rPr lang="ko-KR" altLang="en-US" sz="800" b="1" dirty="0" smtClean="0">
                <a:latin typeface="+mj-ea"/>
                <a:ea typeface="+mj-ea"/>
              </a:rPr>
              <a:t>결제 수단 선택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40632" y="3645024"/>
            <a:ext cx="6082324" cy="6486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25370" y="3868185"/>
            <a:ext cx="643211" cy="230832"/>
            <a:chOff x="1959998" y="3841988"/>
            <a:chExt cx="643211" cy="230832"/>
          </a:xfrm>
        </p:grpSpPr>
        <p:sp>
          <p:nvSpPr>
            <p:cNvPr id="38" name="Text Box 161"/>
            <p:cNvSpPr txBox="1">
              <a:spLocks noChangeArrowheads="1"/>
            </p:cNvSpPr>
            <p:nvPr/>
          </p:nvSpPr>
          <p:spPr bwMode="auto">
            <a:xfrm>
              <a:off x="2068841" y="3841988"/>
              <a:ext cx="534368" cy="2308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kumimoji="0" lang="ko-KR" altLang="en-US" sz="9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신용카드</a:t>
              </a:r>
              <a:endParaRPr kumimoji="0"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998" y="3911367"/>
              <a:ext cx="920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3266886" y="3868185"/>
            <a:ext cx="658608" cy="230832"/>
            <a:chOff x="3241299" y="3853354"/>
            <a:chExt cx="658608" cy="230832"/>
          </a:xfrm>
        </p:grpSpPr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299" y="3911366"/>
              <a:ext cx="920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161"/>
            <p:cNvSpPr txBox="1">
              <a:spLocks noChangeArrowheads="1"/>
            </p:cNvSpPr>
            <p:nvPr/>
          </p:nvSpPr>
          <p:spPr bwMode="auto">
            <a:xfrm>
              <a:off x="3365539" y="3853354"/>
              <a:ext cx="534368" cy="2308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kumimoji="0" lang="ko-KR" altLang="en-US" sz="9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가상계좌</a:t>
              </a:r>
              <a:endParaRPr kumimoji="0"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23799" y="3868185"/>
            <a:ext cx="643211" cy="230832"/>
            <a:chOff x="4464370" y="3867605"/>
            <a:chExt cx="643211" cy="230832"/>
          </a:xfrm>
        </p:grpSpPr>
        <p:sp>
          <p:nvSpPr>
            <p:cNvPr id="57" name="Text Box 161"/>
            <p:cNvSpPr txBox="1">
              <a:spLocks noChangeArrowheads="1"/>
            </p:cNvSpPr>
            <p:nvPr/>
          </p:nvSpPr>
          <p:spPr bwMode="auto">
            <a:xfrm>
              <a:off x="4573213" y="3867605"/>
              <a:ext cx="534368" cy="2308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kumimoji="0" lang="ko-KR" altLang="en-US" sz="9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</a:t>
              </a:r>
              <a:endParaRPr kumimoji="0"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370" y="3936984"/>
              <a:ext cx="920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5765315" y="3868185"/>
            <a:ext cx="543192" cy="230832"/>
            <a:chOff x="5745671" y="3878971"/>
            <a:chExt cx="543192" cy="230832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671" y="3936983"/>
              <a:ext cx="92075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 Box 161"/>
            <p:cNvSpPr txBox="1">
              <a:spLocks noChangeArrowheads="1"/>
            </p:cNvSpPr>
            <p:nvPr/>
          </p:nvSpPr>
          <p:spPr bwMode="auto">
            <a:xfrm>
              <a:off x="5869911" y="3878971"/>
              <a:ext cx="418952" cy="2308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36000" rIns="36000">
              <a:spAutoFit/>
            </a:bodyPr>
            <a:lstStyle/>
            <a:p>
              <a:pPr latinLnBrk="0"/>
              <a:r>
                <a:rPr kumimoji="0" lang="ko-KR" altLang="en-US" sz="900" b="1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무통장</a:t>
              </a:r>
              <a:endParaRPr kumimoji="0" lang="ko-KR" alt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4050922" y="5098395"/>
            <a:ext cx="738578" cy="148912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결제하기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63007" y="1556792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+mj-ea"/>
                <a:ea typeface="+mj-ea"/>
              </a:rPr>
              <a:t>3. </a:t>
            </a:r>
            <a:r>
              <a:rPr lang="ko-KR" altLang="en-US" sz="800" b="1" dirty="0" smtClean="0">
                <a:latin typeface="+mj-ea"/>
                <a:ea typeface="+mj-ea"/>
              </a:rPr>
              <a:t>할인정보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26848"/>
              </p:ext>
            </p:extLst>
          </p:nvPr>
        </p:nvGraphicFramePr>
        <p:xfrm>
          <a:off x="1710327" y="1844824"/>
          <a:ext cx="60933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05"/>
                <a:gridCol w="4977575"/>
              </a:tblGrid>
              <a:tr h="142240">
                <a:tc>
                  <a:txBody>
                    <a:bodyPr/>
                    <a:lstStyle/>
                    <a:p>
                      <a:pPr marL="0" indent="0" algn="ctr" latinLnBrk="1">
                        <a:buFont typeface="Arial" charset="0"/>
                        <a:buNone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140,000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buFont typeface="Arial" charset="0"/>
                        <a:buNone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택배비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           8,000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포인트적용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913173" y="2304699"/>
            <a:ext cx="998689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- 25,000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12307" y="2516489"/>
            <a:ext cx="998689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-50,000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11441" y="2728280"/>
            <a:ext cx="998689" cy="14759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</a:rPr>
              <a:t>94,000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원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16896" y="2304699"/>
            <a:ext cx="810586" cy="147593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쿠폰찾기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016896" y="2518062"/>
            <a:ext cx="810586" cy="147593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포인트적용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997" y="2270846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보유중인 쿠폰</a:t>
            </a:r>
            <a:r>
              <a:rPr lang="en-US" altLang="ko-KR" sz="800" dirty="0" smtClean="0"/>
              <a:t>: 5</a:t>
            </a:r>
            <a:r>
              <a:rPr lang="ko-KR" altLang="en-US" sz="800" dirty="0" smtClean="0"/>
              <a:t>장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4833997" y="2482563"/>
            <a:ext cx="2523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보유중인 포인트</a:t>
            </a:r>
            <a:r>
              <a:rPr lang="en-US" altLang="ko-KR" sz="800" dirty="0" smtClean="0"/>
              <a:t>:  50,000 </a:t>
            </a:r>
            <a:r>
              <a:rPr lang="ko-KR" altLang="en-US" sz="800" dirty="0" smtClean="0"/>
              <a:t>점</a:t>
            </a:r>
            <a:endParaRPr lang="ko-KR" altLang="en-US" sz="800" dirty="0"/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3944888" y="227687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3944888" y="249289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3944888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725780" y="36456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3958028" y="501375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8584" y="764704"/>
            <a:ext cx="821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결제화면 </a:t>
            </a:r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186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0792" y="2172690"/>
            <a:ext cx="2880320" cy="3528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0792" y="1988840"/>
            <a:ext cx="2880320" cy="183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쿠폰찾기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77262" y="1988840"/>
            <a:ext cx="183850" cy="18385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296816" y="2388714"/>
            <a:ext cx="796684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주문 금액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13040" y="1484784"/>
            <a:ext cx="919251" cy="1838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보유중인 포인트</a:t>
            </a:r>
            <a:endParaRPr lang="en-US" altLang="ko-KR" sz="7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3296816" y="2676746"/>
          <a:ext cx="2376264" cy="1017679"/>
        </p:xfrm>
        <a:graphic>
          <a:graphicData uri="http://schemas.openxmlformats.org/drawingml/2006/table">
            <a:tbl>
              <a:tblPr/>
              <a:tblGrid>
                <a:gridCol w="1075279"/>
                <a:gridCol w="1300985"/>
              </a:tblGrid>
              <a:tr h="25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전체 주문금액</a:t>
                      </a:r>
                      <a:endParaRPr lang="ko-KR" altLang="en-US" sz="7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148,000 </a:t>
                      </a:r>
                      <a:r>
                        <a:rPr lang="ko-KR" altLang="en-US" sz="700" dirty="0" smtClean="0"/>
                        <a:t>원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적용예정 쿠폰 금액</a:t>
                      </a:r>
                      <a:endParaRPr lang="ko-KR" altLang="en-US" sz="7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-25,000 </a:t>
                      </a:r>
                      <a:r>
                        <a:rPr lang="ko-KR" altLang="en-US" sz="700" dirty="0" smtClean="0"/>
                        <a:t>원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적용된 포인트 금액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0 </a:t>
                      </a:r>
                      <a:r>
                        <a:rPr lang="ko-KR" altLang="en-US" sz="700" dirty="0" smtClean="0"/>
                        <a:t>원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소계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123,000 </a:t>
                      </a:r>
                      <a:r>
                        <a:rPr lang="ko-KR" altLang="en-US" sz="700" dirty="0" smtClean="0"/>
                        <a:t>원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99309"/>
              </p:ext>
            </p:extLst>
          </p:nvPr>
        </p:nvGraphicFramePr>
        <p:xfrm>
          <a:off x="3296816" y="4077072"/>
          <a:ext cx="2376264" cy="117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792088"/>
                <a:gridCol w="792088"/>
                <a:gridCol w="576064"/>
              </a:tblGrid>
              <a:tr h="167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</a:rPr>
                        <a:t>쿠폰명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쿠폰내용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적용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10,000 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-10,000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3,000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-3,000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10,000 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-10,000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3,000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-3,000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이벤트 당첨 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5,000</a:t>
                      </a:r>
                      <a:r>
                        <a:rPr lang="ko-KR" altLang="en-US" sz="700" dirty="0" smtClean="0"/>
                        <a:t>원 할인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-5,000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59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택배 무료쿠폰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택배 무료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/>
                        <a:t>-4,000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10" y="4444056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10" y="4276570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10" y="4779028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10" y="4611542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10" y="5114000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10" y="4946514"/>
            <a:ext cx="115200" cy="1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3224808" y="3789040"/>
            <a:ext cx="1872208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 err="1" smtClean="0">
                <a:solidFill>
                  <a:schemeClr val="tx1"/>
                </a:solidFill>
              </a:rPr>
              <a:t>사용가능한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쿠폰을 선택해주세요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32920" y="5445224"/>
            <a:ext cx="490267" cy="183850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적용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5169024" y="321297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4953000" y="292494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3224808" y="42210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4160912" y="537321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쿠폰을 선택하면 해당 금액이 적용된다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포인트적용금액 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포인트를 적용하면 같이 반영된다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사용할 쿠폰 선택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적용하면 결제금액에 적용됨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08584" y="76470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쿠폰찾기</a:t>
            </a:r>
            <a:r>
              <a:rPr lang="ko-KR" altLang="en-US" sz="900" dirty="0" smtClean="0"/>
              <a:t> 팝업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1208584" y="533872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KJ-P-2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360</Words>
  <Application>Microsoft Office PowerPoint</Application>
  <PresentationFormat>A4 용지(210x297mm)</PresentationFormat>
  <Paragraphs>196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143</cp:revision>
  <dcterms:created xsi:type="dcterms:W3CDTF">2015-01-03T05:12:27Z</dcterms:created>
  <dcterms:modified xsi:type="dcterms:W3CDTF">2015-12-14T06:09:36Z</dcterms:modified>
</cp:coreProperties>
</file>