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0" r:id="rId4"/>
    <p:sldId id="292" r:id="rId5"/>
    <p:sldId id="333" r:id="rId6"/>
    <p:sldId id="312" r:id="rId7"/>
    <p:sldId id="313" r:id="rId8"/>
    <p:sldId id="301" r:id="rId9"/>
    <p:sldId id="318" r:id="rId10"/>
    <p:sldId id="329" r:id="rId11"/>
    <p:sldId id="331" r:id="rId12"/>
    <p:sldId id="332" r:id="rId13"/>
    <p:sldId id="316" r:id="rId14"/>
    <p:sldId id="315" r:id="rId15"/>
    <p:sldId id="317" r:id="rId16"/>
    <p:sldId id="319" r:id="rId17"/>
    <p:sldId id="302" r:id="rId18"/>
    <p:sldId id="321" r:id="rId19"/>
    <p:sldId id="322" r:id="rId20"/>
    <p:sldId id="323" r:id="rId21"/>
    <p:sldId id="324" r:id="rId22"/>
    <p:sldId id="327" r:id="rId23"/>
    <p:sldId id="32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16" d="100"/>
          <a:sy n="116" d="100"/>
        </p:scale>
        <p:origin x="-16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149980" y="1474026"/>
            <a:ext cx="1296144" cy="52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56882" y="1484784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60089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329324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37093" y="1196752"/>
            <a:ext cx="4680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7328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209483" y="1196752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53678" y="1196752"/>
            <a:ext cx="576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97873" y="1196752"/>
            <a:ext cx="763256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65519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401717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49980" y="1484784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180952" y="1526595"/>
            <a:ext cx="73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상품관리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149980" y="177281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카테고리 관리</a:t>
            </a:r>
          </a:p>
        </p:txBody>
      </p:sp>
      <p:sp>
        <p:nvSpPr>
          <p:cNvPr id="36" name="직사각형 35"/>
          <p:cNvSpPr/>
          <p:nvPr userDrawn="1"/>
        </p:nvSpPr>
        <p:spPr>
          <a:xfrm>
            <a:off x="149980" y="206084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상품 관리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149980" y="234888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err="1" smtClean="0">
                <a:solidFill>
                  <a:schemeClr val="tx1"/>
                </a:solidFill>
              </a:rPr>
              <a:t>매입처</a:t>
            </a:r>
            <a:r>
              <a:rPr lang="ko-KR" altLang="en-US" sz="800" dirty="0" smtClean="0">
                <a:solidFill>
                  <a:schemeClr val="tx1"/>
                </a:solidFill>
              </a:rPr>
              <a:t> 관리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49980" y="263691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149980" y="292494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자동발주목록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149980" y="321297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49980" y="350100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49980" y="378904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49980" y="407707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49980" y="436510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49980" y="465313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149980" y="494116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149980" y="522920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149980" y="551723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149980" y="580526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149980" y="609329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56052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un@hanyak.com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un@hanyak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6760" y="1988840"/>
            <a:ext cx="638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상품관리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1.2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1136576" y="1556792"/>
            <a:ext cx="6552728" cy="5184576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1136576" y="1318271"/>
            <a:ext cx="655272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3583" y="1340768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상세정보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7448227" y="1353963"/>
            <a:ext cx="199443" cy="180332"/>
            <a:chOff x="204" y="1335"/>
            <a:chExt cx="777" cy="573"/>
          </a:xfrm>
        </p:grpSpPr>
        <p:sp>
          <p:nvSpPr>
            <p:cNvPr id="31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32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직선 연결선 32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34471"/>
              </p:ext>
            </p:extLst>
          </p:nvPr>
        </p:nvGraphicFramePr>
        <p:xfrm>
          <a:off x="1328047" y="1989803"/>
          <a:ext cx="6192688" cy="3609214"/>
        </p:xfrm>
        <a:graphic>
          <a:graphicData uri="http://schemas.openxmlformats.org/drawingml/2006/table">
            <a:tbl>
              <a:tblPr/>
              <a:tblGrid>
                <a:gridCol w="1008112"/>
                <a:gridCol w="2160240"/>
                <a:gridCol w="1008112"/>
                <a:gridCol w="2016224"/>
              </a:tblGrid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전시유무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진료과목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상품마스터코드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상품키워드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과세구분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발주처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기준재고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발주량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바코드 </a:t>
                      </a:r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대표상품이미지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Disposable_syring_1cc_25G-1.jpg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상품이미지</a:t>
                      </a:r>
                      <a:r>
                        <a:rPr lang="en-US" altLang="ko-KR" sz="8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Disposable_syring_1cc_25G-2.jpg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상품이미지</a:t>
                      </a:r>
                      <a:r>
                        <a:rPr lang="en-US" altLang="ko-KR" sz="800" dirty="0" smtClean="0"/>
                        <a:t>2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Disposable_syring_1cc_25G-2.jpg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상품이미지</a:t>
                      </a:r>
                      <a:r>
                        <a:rPr lang="en-US" altLang="ko-KR" sz="800" dirty="0" smtClean="0"/>
                        <a:t>3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Disposable_syring_1cc_25G-4.jpg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상품이미지</a:t>
                      </a:r>
                      <a:r>
                        <a:rPr lang="en-US" altLang="ko-KR" sz="800" dirty="0" smtClean="0"/>
                        <a:t>4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Disposable_syring_1cc_25G-3.jpg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상품이미지</a:t>
                      </a:r>
                      <a:r>
                        <a:rPr lang="en-US" altLang="ko-KR" sz="800" dirty="0" smtClean="0"/>
                        <a:t>5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Disposable_syring_1cc_25G-6.jpg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타원 34"/>
          <p:cNvSpPr>
            <a:spLocks noChangeAspect="1"/>
          </p:cNvSpPr>
          <p:nvPr/>
        </p:nvSpPr>
        <p:spPr>
          <a:xfrm>
            <a:off x="2267365" y="188080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8167" y="2263310"/>
            <a:ext cx="1152128" cy="167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72263" y="226331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2303" y="2263310"/>
            <a:ext cx="1152128" cy="167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96399" y="226331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6439" y="2263310"/>
            <a:ext cx="1152128" cy="167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20535" y="226331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80575" y="2263310"/>
            <a:ext cx="1152128" cy="1671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944671" y="226331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8167" y="4156554"/>
            <a:ext cx="115212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08167" y="2963935"/>
            <a:ext cx="1872000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일</a:t>
            </a:r>
            <a:r>
              <a:rPr lang="ko-KR" altLang="en-US" sz="800" dirty="0" smtClean="0">
                <a:solidFill>
                  <a:schemeClr val="tx1"/>
                </a:solidFill>
              </a:rPr>
              <a:t>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8167" y="3440575"/>
            <a:ext cx="187220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1cc26G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408167" y="3683727"/>
            <a:ext cx="187220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08167" y="3926880"/>
            <a:ext cx="187220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00055" y="170177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기본정보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76519" y="3448546"/>
            <a:ext cx="187220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76519" y="3681951"/>
            <a:ext cx="187220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576519" y="4156554"/>
            <a:ext cx="900000" cy="1686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 / 100</a:t>
            </a:r>
          </a:p>
        </p:txBody>
      </p:sp>
      <p:sp>
        <p:nvSpPr>
          <p:cNvPr id="71" name="Text Box 161"/>
          <p:cNvSpPr txBox="1">
            <a:spLocks noChangeArrowheads="1"/>
          </p:cNvSpPr>
          <p:nvPr/>
        </p:nvSpPr>
        <p:spPr bwMode="auto">
          <a:xfrm>
            <a:off x="2603751" y="200031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55" y="205620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36" y="205620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161"/>
          <p:cNvSpPr txBox="1">
            <a:spLocks noChangeArrowheads="1"/>
          </p:cNvSpPr>
          <p:nvPr/>
        </p:nvSpPr>
        <p:spPr bwMode="auto">
          <a:xfrm>
            <a:off x="3251823" y="200031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미전시</a:t>
            </a:r>
            <a:endParaRPr kumimoji="0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76519" y="3923149"/>
            <a:ext cx="115212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과세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08167" y="4397237"/>
            <a:ext cx="1872208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88012341273</a:t>
            </a:r>
          </a:p>
        </p:txBody>
      </p:sp>
      <p:pic>
        <p:nvPicPr>
          <p:cNvPr id="8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68" y="254398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50" y="254398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2552183" y="249386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 Box 161"/>
          <p:cNvSpPr txBox="1">
            <a:spLocks noChangeArrowheads="1"/>
          </p:cNvSpPr>
          <p:nvPr/>
        </p:nvSpPr>
        <p:spPr bwMode="auto">
          <a:xfrm>
            <a:off x="4208366" y="249386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55" y="254398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161"/>
          <p:cNvSpPr txBox="1">
            <a:spLocks noChangeArrowheads="1"/>
          </p:cNvSpPr>
          <p:nvPr/>
        </p:nvSpPr>
        <p:spPr bwMode="auto">
          <a:xfrm>
            <a:off x="3344270" y="2493862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산부인과</a:t>
            </a:r>
            <a:endParaRPr kumimoji="0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76" y="254398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 Box 161"/>
          <p:cNvSpPr txBox="1">
            <a:spLocks noChangeArrowheads="1"/>
          </p:cNvSpPr>
          <p:nvPr/>
        </p:nvSpPr>
        <p:spPr bwMode="auto">
          <a:xfrm>
            <a:off x="5855192" y="2493862"/>
            <a:ext cx="58566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이비인후과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94" y="254398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 Box 161"/>
          <p:cNvSpPr txBox="1">
            <a:spLocks noChangeArrowheads="1"/>
          </p:cNvSpPr>
          <p:nvPr/>
        </p:nvSpPr>
        <p:spPr bwMode="auto">
          <a:xfrm>
            <a:off x="4990309" y="249386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외과</a:t>
            </a:r>
            <a:endParaRPr kumimoji="0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55" y="276058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95" y="276058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 Box 161"/>
          <p:cNvSpPr txBox="1">
            <a:spLocks noChangeArrowheads="1"/>
          </p:cNvSpPr>
          <p:nvPr/>
        </p:nvSpPr>
        <p:spPr bwMode="auto">
          <a:xfrm>
            <a:off x="3344270" y="271046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피부과</a:t>
            </a:r>
            <a:endParaRPr kumimoji="0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 Box 161"/>
          <p:cNvSpPr txBox="1">
            <a:spLocks noChangeArrowheads="1"/>
          </p:cNvSpPr>
          <p:nvPr/>
        </p:nvSpPr>
        <p:spPr bwMode="auto">
          <a:xfrm>
            <a:off x="4999711" y="271046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06" y="276058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 Box 161"/>
          <p:cNvSpPr txBox="1">
            <a:spLocks noChangeArrowheads="1"/>
          </p:cNvSpPr>
          <p:nvPr/>
        </p:nvSpPr>
        <p:spPr bwMode="auto">
          <a:xfrm>
            <a:off x="4198221" y="271046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동물병원</a:t>
            </a:r>
            <a:endParaRPr kumimoji="0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56" y="276058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 Box 161"/>
          <p:cNvSpPr txBox="1">
            <a:spLocks noChangeArrowheads="1"/>
          </p:cNvSpPr>
          <p:nvPr/>
        </p:nvSpPr>
        <p:spPr bwMode="auto">
          <a:xfrm>
            <a:off x="6740272" y="271046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한방병원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89" y="276058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 Box 161"/>
          <p:cNvSpPr txBox="1">
            <a:spLocks noChangeArrowheads="1"/>
          </p:cNvSpPr>
          <p:nvPr/>
        </p:nvSpPr>
        <p:spPr bwMode="auto">
          <a:xfrm>
            <a:off x="5854404" y="271046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kumimoji="0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12" y="254398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6730128" y="249386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08584" y="775721"/>
            <a:ext cx="2547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상세 화면 및 </a:t>
            </a:r>
            <a:r>
              <a:rPr lang="en-US" altLang="ko-KR" sz="900" dirty="0" smtClean="0"/>
              <a:t>Vendor</a:t>
            </a:r>
            <a:r>
              <a:rPr lang="ko-KR" altLang="en-US" sz="900" dirty="0" smtClean="0"/>
              <a:t>사 </a:t>
            </a:r>
            <a:r>
              <a:rPr lang="ko-KR" altLang="en-US" sz="900" dirty="0" err="1" smtClean="0"/>
              <a:t>입점</a:t>
            </a:r>
            <a:r>
              <a:rPr lang="ko-KR" altLang="en-US" sz="900" dirty="0" smtClean="0"/>
              <a:t> 팝업화면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KJB-G-006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33120" y="764704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33120" y="511838"/>
            <a:ext cx="3143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상세보기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2408727" y="3197961"/>
            <a:ext cx="5040000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한국백신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한백</a:t>
            </a:r>
            <a:r>
              <a:rPr lang="en-US" altLang="ko-KR" sz="800" dirty="0" smtClean="0">
                <a:solidFill>
                  <a:schemeClr val="tx1"/>
                </a:solidFill>
              </a:rPr>
              <a:t>, 1cc</a:t>
            </a:r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,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dlfghldydwntkrl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wntkrl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gksqor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gksrnrqortls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최고관리자 접속 시 해당 항목 수정가능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Vendor</a:t>
            </a:r>
            <a:r>
              <a:rPr lang="ko-KR" altLang="en-US" sz="900" dirty="0" smtClean="0">
                <a:solidFill>
                  <a:schemeClr val="tx1"/>
                </a:solidFill>
              </a:rPr>
              <a:t>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접속시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해당항목 수정불가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1136576" y="1124744"/>
            <a:ext cx="6552728" cy="3960440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944888" y="474672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입점등록하기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24608" y="120307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판매정보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2535"/>
              </p:ext>
            </p:extLst>
          </p:nvPr>
        </p:nvGraphicFramePr>
        <p:xfrm>
          <a:off x="1352600" y="1512787"/>
          <a:ext cx="6120680" cy="2996333"/>
        </p:xfrm>
        <a:graphic>
          <a:graphicData uri="http://schemas.openxmlformats.org/drawingml/2006/table">
            <a:tbl>
              <a:tblPr/>
              <a:tblGrid>
                <a:gridCol w="1008112"/>
                <a:gridCol w="2088232"/>
                <a:gridCol w="1080120"/>
                <a:gridCol w="1944216"/>
              </a:tblGrid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Vendor </a:t>
                      </a:r>
                      <a:r>
                        <a:rPr lang="ko-KR" altLang="en-US" sz="800" dirty="0" smtClean="0"/>
                        <a:t>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상품고유코드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123451310043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전시유무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판매가격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할인가격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할인기간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추가제공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무료배송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기준재고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연계상품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6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상세정보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상세 설명 들어갑니다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5625342" y="2089312"/>
            <a:ext cx="1152128" cy="14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2,000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2432720" y="2089312"/>
            <a:ext cx="1152128" cy="14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en-US" altLang="ko-KR" sz="800" dirty="0" smtClean="0">
                <a:solidFill>
                  <a:schemeClr val="tx1"/>
                </a:solidFill>
              </a:rPr>
              <a:t>,000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432720" y="2348880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2015-10-30</a:t>
            </a:r>
          </a:p>
        </p:txBody>
      </p:sp>
      <p:grpSp>
        <p:nvGrpSpPr>
          <p:cNvPr id="115" name="그룹 33"/>
          <p:cNvGrpSpPr/>
          <p:nvPr/>
        </p:nvGrpSpPr>
        <p:grpSpPr>
          <a:xfrm>
            <a:off x="3296816" y="2348880"/>
            <a:ext cx="288032" cy="144016"/>
            <a:chOff x="3872880" y="2204864"/>
            <a:chExt cx="288032" cy="21602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직사각형 124"/>
          <p:cNvSpPr/>
          <p:nvPr/>
        </p:nvSpPr>
        <p:spPr>
          <a:xfrm>
            <a:off x="3800872" y="2348880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2015-11-30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584848" y="2348880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127" name="그룹 50"/>
          <p:cNvGrpSpPr/>
          <p:nvPr/>
        </p:nvGrpSpPr>
        <p:grpSpPr>
          <a:xfrm>
            <a:off x="4664968" y="2348880"/>
            <a:ext cx="288032" cy="144016"/>
            <a:chOff x="3872880" y="2204864"/>
            <a:chExt cx="288032" cy="216024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9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7" name="직사각형 136"/>
          <p:cNvSpPr/>
          <p:nvPr/>
        </p:nvSpPr>
        <p:spPr>
          <a:xfrm>
            <a:off x="2432720" y="2594872"/>
            <a:ext cx="468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3142290" y="2600928"/>
            <a:ext cx="468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864768" y="256490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141" name="직사각형 140"/>
          <p:cNvSpPr/>
          <p:nvPr/>
        </p:nvSpPr>
        <p:spPr>
          <a:xfrm>
            <a:off x="2432720" y="2874708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601072" y="2870514"/>
            <a:ext cx="792088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3" name="Text Box 161"/>
          <p:cNvSpPr txBox="1">
            <a:spLocks noChangeArrowheads="1"/>
          </p:cNvSpPr>
          <p:nvPr/>
        </p:nvSpPr>
        <p:spPr bwMode="auto">
          <a:xfrm>
            <a:off x="5827240" y="258667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52" y="264256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25" y="264256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 Box 161"/>
          <p:cNvSpPr txBox="1">
            <a:spLocks noChangeArrowheads="1"/>
          </p:cNvSpPr>
          <p:nvPr/>
        </p:nvSpPr>
        <p:spPr bwMode="auto">
          <a:xfrm>
            <a:off x="6469020" y="258667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미적용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 Box 161"/>
          <p:cNvSpPr txBox="1">
            <a:spLocks noChangeArrowheads="1"/>
          </p:cNvSpPr>
          <p:nvPr/>
        </p:nvSpPr>
        <p:spPr bwMode="auto">
          <a:xfrm>
            <a:off x="5827982" y="1794588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86" y="1850479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967" y="1850479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 Box 161"/>
          <p:cNvSpPr txBox="1">
            <a:spLocks noChangeArrowheads="1"/>
          </p:cNvSpPr>
          <p:nvPr/>
        </p:nvSpPr>
        <p:spPr bwMode="auto">
          <a:xfrm>
            <a:off x="6476054" y="1794588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432720" y="3140968"/>
            <a:ext cx="50405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상품찾기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008784" y="3140968"/>
            <a:ext cx="4392488" cy="1440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1234512355, 12356135, 12351535, 1235534523, 12357656,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208584" y="775721"/>
            <a:ext cx="2547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상세 화면 및 </a:t>
            </a:r>
            <a:r>
              <a:rPr lang="en-US" altLang="ko-KR" sz="900" dirty="0" smtClean="0"/>
              <a:t>Vendor</a:t>
            </a:r>
            <a:r>
              <a:rPr lang="ko-KR" altLang="en-US" sz="900" dirty="0" smtClean="0"/>
              <a:t>사 </a:t>
            </a:r>
            <a:r>
              <a:rPr lang="ko-KR" altLang="en-US" sz="900" dirty="0" err="1" smtClean="0"/>
              <a:t>입점</a:t>
            </a:r>
            <a:r>
              <a:rPr lang="ko-KR" altLang="en-US" sz="900" dirty="0" smtClean="0"/>
              <a:t> 팝업화면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033120" y="764704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033120" y="511838"/>
            <a:ext cx="3143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상세보기</a:t>
            </a:r>
            <a:endParaRPr lang="ko-KR" altLang="en-US" sz="900" dirty="0"/>
          </a:p>
        </p:txBody>
      </p:sp>
      <p:sp>
        <p:nvSpPr>
          <p:cNvPr id="158" name="타원 157"/>
          <p:cNvSpPr>
            <a:spLocks noChangeAspect="1"/>
          </p:cNvSpPr>
          <p:nvPr/>
        </p:nvSpPr>
        <p:spPr>
          <a:xfrm>
            <a:off x="2299841" y="201774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9" name="타원 158"/>
          <p:cNvSpPr>
            <a:spLocks noChangeAspect="1"/>
          </p:cNvSpPr>
          <p:nvPr/>
        </p:nvSpPr>
        <p:spPr>
          <a:xfrm>
            <a:off x="5529072" y="202825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7" name="타원 166"/>
          <p:cNvSpPr>
            <a:spLocks noChangeAspect="1"/>
          </p:cNvSpPr>
          <p:nvPr/>
        </p:nvSpPr>
        <p:spPr>
          <a:xfrm>
            <a:off x="1288910" y="148478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Vendor</a:t>
            </a:r>
            <a:r>
              <a:rPr lang="ko-KR" altLang="en-US" sz="900" dirty="0" smtClean="0">
                <a:solidFill>
                  <a:schemeClr val="tx1"/>
                </a:solidFill>
              </a:rPr>
              <a:t>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접속시</a:t>
            </a:r>
            <a:r>
              <a:rPr lang="ko-KR" altLang="en-US" sz="900" dirty="0" smtClean="0">
                <a:solidFill>
                  <a:schemeClr val="tx1"/>
                </a:solidFill>
              </a:rPr>
              <a:t> 수정할 수 있는 화면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입점을</a:t>
            </a:r>
            <a:r>
              <a:rPr lang="ko-KR" altLang="en-US" sz="900" dirty="0" smtClean="0">
                <a:solidFill>
                  <a:schemeClr val="tx1"/>
                </a:solidFill>
              </a:rPr>
              <a:t> 위한 필수 조건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판매가격을 입력하면 할인가격 활성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연계상품 찾기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팝업 노출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참조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  KJB-G-007)</a:t>
            </a: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374051" y="30926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4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"/>
          <p:cNvSpPr>
            <a:spLocks noChangeArrowheads="1"/>
          </p:cNvSpPr>
          <p:nvPr/>
        </p:nvSpPr>
        <p:spPr bwMode="auto">
          <a:xfrm>
            <a:off x="353224" y="1628668"/>
            <a:ext cx="2875248" cy="332612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353224" y="1390147"/>
            <a:ext cx="287524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0495" y="1401685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연계상품찾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987395" y="1425839"/>
            <a:ext cx="199443" cy="180332"/>
            <a:chOff x="204" y="1335"/>
            <a:chExt cx="777" cy="573"/>
          </a:xfrm>
        </p:grpSpPr>
        <p:sp>
          <p:nvSpPr>
            <p:cNvPr id="6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7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직선 연결선 7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직사각형 8"/>
          <p:cNvSpPr/>
          <p:nvPr/>
        </p:nvSpPr>
        <p:spPr>
          <a:xfrm>
            <a:off x="521272" y="2793551"/>
            <a:ext cx="106870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상품코드 입력하기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1987" y="2794285"/>
            <a:ext cx="910367" cy="21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73192" y="2293455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1779" y="236546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123145156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791" y="236546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123145157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245803" y="236546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123145158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561779" y="2653495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양쪽 모서리가 둥근 사각형 35"/>
          <p:cNvSpPr/>
          <p:nvPr/>
        </p:nvSpPr>
        <p:spPr>
          <a:xfrm>
            <a:off x="1211213" y="1786174"/>
            <a:ext cx="685505" cy="1660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523730" y="1786173"/>
            <a:ext cx="685505" cy="1660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상품코드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1779" y="2078011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등록된 연계상품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73452" y="2790012"/>
            <a:ext cx="440833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024" y="31543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검색결과</a:t>
            </a:r>
            <a:endParaRPr lang="ko-KR" altLang="en-US" sz="800" dirty="0"/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523730" y="3473476"/>
            <a:ext cx="2411685" cy="103271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942208" y="3473310"/>
            <a:ext cx="156595" cy="1029841"/>
            <a:chOff x="4441976" y="3315937"/>
            <a:chExt cx="156595" cy="1029841"/>
          </a:xfrm>
        </p:grpSpPr>
        <p:sp>
          <p:nvSpPr>
            <p:cNvPr id="45" name="직사각형 44"/>
            <p:cNvSpPr/>
            <p:nvPr/>
          </p:nvSpPr>
          <p:spPr>
            <a:xfrm>
              <a:off x="4444875" y="3420000"/>
              <a:ext cx="152400" cy="79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41976" y="4221088"/>
              <a:ext cx="154800" cy="124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1976" y="3315937"/>
              <a:ext cx="154800" cy="124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▲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6171" y="3644406"/>
              <a:ext cx="152400" cy="2147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=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44368"/>
              </p:ext>
            </p:extLst>
          </p:nvPr>
        </p:nvGraphicFramePr>
        <p:xfrm>
          <a:off x="552789" y="3482431"/>
          <a:ext cx="2393615" cy="1020720"/>
        </p:xfrm>
        <a:graphic>
          <a:graphicData uri="http://schemas.openxmlformats.org/drawingml/2006/table">
            <a:tbl>
              <a:tblPr/>
              <a:tblGrid>
                <a:gridCol w="308155"/>
                <a:gridCol w="1008112"/>
                <a:gridCol w="478944"/>
                <a:gridCol w="598404"/>
              </a:tblGrid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1cc23G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1464411" y="4666761"/>
            <a:ext cx="7651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현재 상품에 연결되어 있는 상품 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노출은 상품 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로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입력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결과창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항목 체크 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선책항목 등록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Rectangle 61"/>
          <p:cNvSpPr>
            <a:spLocks noChangeArrowheads="1"/>
          </p:cNvSpPr>
          <p:nvPr/>
        </p:nvSpPr>
        <p:spPr bwMode="auto">
          <a:xfrm>
            <a:off x="3383124" y="1628668"/>
            <a:ext cx="2875248" cy="3326126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3383124" y="1390147"/>
            <a:ext cx="2875248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20395" y="1401685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연계상품찾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Group 177"/>
          <p:cNvGrpSpPr>
            <a:grpSpLocks/>
          </p:cNvGrpSpPr>
          <p:nvPr/>
        </p:nvGrpSpPr>
        <p:grpSpPr bwMode="auto">
          <a:xfrm>
            <a:off x="6017295" y="1425839"/>
            <a:ext cx="199443" cy="180332"/>
            <a:chOff x="204" y="1335"/>
            <a:chExt cx="777" cy="573"/>
          </a:xfrm>
        </p:grpSpPr>
        <p:sp>
          <p:nvSpPr>
            <p:cNvPr id="54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55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직선 연결선 55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" name="직사각형 56"/>
          <p:cNvSpPr/>
          <p:nvPr/>
        </p:nvSpPr>
        <p:spPr>
          <a:xfrm>
            <a:off x="3551172" y="2793551"/>
            <a:ext cx="106870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상품명 입력하기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91887" y="2794285"/>
            <a:ext cx="910367" cy="21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3603092" y="2293455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91679" y="236546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123145156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433691" y="236546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123145157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275703" y="236546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123145158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3591679" y="2653495"/>
            <a:ext cx="2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양쪽 모서리가 둥근 사각형 63"/>
          <p:cNvSpPr/>
          <p:nvPr/>
        </p:nvSpPr>
        <p:spPr>
          <a:xfrm>
            <a:off x="4241113" y="1786174"/>
            <a:ext cx="685505" cy="1660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3553630" y="1786173"/>
            <a:ext cx="685505" cy="1660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상품코드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91679" y="2078011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등록된 연계상품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03352" y="2790012"/>
            <a:ext cx="440833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3924" y="31543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검색결과</a:t>
            </a:r>
            <a:endParaRPr lang="ko-KR" altLang="en-US" sz="800" dirty="0"/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3553630" y="3473476"/>
            <a:ext cx="2411685" cy="1032714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972108" y="3473310"/>
            <a:ext cx="156595" cy="1029841"/>
            <a:chOff x="4441976" y="3315937"/>
            <a:chExt cx="156595" cy="1029841"/>
          </a:xfrm>
        </p:grpSpPr>
        <p:sp>
          <p:nvSpPr>
            <p:cNvPr id="72" name="직사각형 71"/>
            <p:cNvSpPr/>
            <p:nvPr/>
          </p:nvSpPr>
          <p:spPr>
            <a:xfrm>
              <a:off x="4444875" y="3420000"/>
              <a:ext cx="152400" cy="79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41976" y="4221088"/>
              <a:ext cx="154800" cy="124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41976" y="3315937"/>
              <a:ext cx="154800" cy="1246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▲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46171" y="3644406"/>
              <a:ext cx="152400" cy="2147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=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6809"/>
              </p:ext>
            </p:extLst>
          </p:nvPr>
        </p:nvGraphicFramePr>
        <p:xfrm>
          <a:off x="3582689" y="3482431"/>
          <a:ext cx="2393615" cy="1020720"/>
        </p:xfrm>
        <a:graphic>
          <a:graphicData uri="http://schemas.openxmlformats.org/drawingml/2006/table">
            <a:tbl>
              <a:tblPr/>
              <a:tblGrid>
                <a:gridCol w="308155"/>
                <a:gridCol w="1008112"/>
                <a:gridCol w="478944"/>
                <a:gridCol w="598404"/>
              </a:tblGrid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1cc23G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1cc25G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4494311" y="4666761"/>
            <a:ext cx="76519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선택항목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09235" y="2415863"/>
            <a:ext cx="108000" cy="108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79" name="직사각형 78"/>
          <p:cNvSpPr/>
          <p:nvPr/>
        </p:nvSpPr>
        <p:spPr>
          <a:xfrm>
            <a:off x="2045162" y="2413750"/>
            <a:ext cx="108000" cy="108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80" name="직사각형 79"/>
          <p:cNvSpPr/>
          <p:nvPr/>
        </p:nvSpPr>
        <p:spPr>
          <a:xfrm>
            <a:off x="2881089" y="2411637"/>
            <a:ext cx="108000" cy="108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81" name="직사각형 80"/>
          <p:cNvSpPr/>
          <p:nvPr/>
        </p:nvSpPr>
        <p:spPr>
          <a:xfrm>
            <a:off x="4241113" y="2409524"/>
            <a:ext cx="108000" cy="108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82" name="직사각형 81"/>
          <p:cNvSpPr/>
          <p:nvPr/>
        </p:nvSpPr>
        <p:spPr>
          <a:xfrm>
            <a:off x="5077040" y="2407411"/>
            <a:ext cx="108000" cy="108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83" name="직사각형 82"/>
          <p:cNvSpPr/>
          <p:nvPr/>
        </p:nvSpPr>
        <p:spPr>
          <a:xfrm>
            <a:off x="5912967" y="2405298"/>
            <a:ext cx="108000" cy="1080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489779" y="171417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>
            <a:spLocks noChangeAspect="1"/>
          </p:cNvSpPr>
          <p:nvPr/>
        </p:nvSpPr>
        <p:spPr>
          <a:xfrm>
            <a:off x="521272" y="231529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1703006" y="27900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>
          <a:xfrm>
            <a:off x="504024" y="342204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561779" y="372977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1331791" y="459476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4320614" y="171974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08584" y="775721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연계상품 등록 팝업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KJB-G-007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6033120" y="764704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033120" y="511838"/>
            <a:ext cx="34804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Home&gt;</a:t>
            </a:r>
            <a:r>
              <a:rPr lang="ko-KR" altLang="en-US" sz="900" dirty="0" smtClean="0"/>
              <a:t>상품관리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상품관리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상품 목록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상세보기</a:t>
            </a:r>
            <a:r>
              <a:rPr lang="en-US" altLang="ko-KR" sz="900" dirty="0" smtClean="0"/>
              <a:t>&gt;</a:t>
            </a:r>
            <a:r>
              <a:rPr lang="ko-KR" altLang="en-US" sz="900" dirty="0" smtClean="0"/>
              <a:t>연계상품등록</a:t>
            </a:r>
            <a:endParaRPr lang="ko-KR" altLang="en-US" sz="900" dirty="0"/>
          </a:p>
        </p:txBody>
      </p:sp>
      <p:sp>
        <p:nvSpPr>
          <p:cNvPr id="84" name="Line 24"/>
          <p:cNvSpPr>
            <a:spLocks noChangeShapeType="1"/>
          </p:cNvSpPr>
          <p:nvPr/>
        </p:nvSpPr>
        <p:spPr bwMode="auto">
          <a:xfrm>
            <a:off x="520034" y="1958871"/>
            <a:ext cx="684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4247980" y="1957309"/>
            <a:ext cx="684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 관리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진료과</a:t>
            </a:r>
            <a:r>
              <a:rPr lang="ko-KR" altLang="en-US" sz="900" dirty="0" smtClean="0">
                <a:solidFill>
                  <a:schemeClr val="tx1"/>
                </a:solidFill>
              </a:rPr>
              <a:t> 카테고리 연결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과세구분 노출 항목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과세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영세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면세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발주처</a:t>
            </a:r>
            <a:r>
              <a:rPr lang="ko-KR" altLang="en-US" sz="900" dirty="0" smtClean="0">
                <a:solidFill>
                  <a:schemeClr val="tx1"/>
                </a:solidFill>
              </a:rPr>
              <a:t> 연결 목록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발주처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‘-</a:t>
            </a:r>
            <a:r>
              <a:rPr lang="ko-KR" altLang="en-US" sz="900" dirty="0" smtClean="0">
                <a:solidFill>
                  <a:schemeClr val="tx1"/>
                </a:solidFill>
              </a:rPr>
              <a:t>미정</a:t>
            </a:r>
            <a:r>
              <a:rPr lang="en-US" altLang="ko-KR" sz="900" dirty="0" smtClean="0">
                <a:solidFill>
                  <a:schemeClr val="tx1"/>
                </a:solidFill>
              </a:rPr>
              <a:t>-’</a:t>
            </a:r>
            <a:r>
              <a:rPr lang="ko-KR" altLang="en-US" sz="900" dirty="0" smtClean="0">
                <a:solidFill>
                  <a:schemeClr val="tx1"/>
                </a:solidFill>
              </a:rPr>
              <a:t>시 비활성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이미지 등록하기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상품 등록 화면</a:t>
            </a:r>
            <a:endParaRPr lang="ko-KR" altLang="en-US" sz="900" dirty="0"/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264885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 등록</a:t>
            </a: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2720752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KJB-G-008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1640632" y="2244214"/>
            <a:ext cx="73449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상품등록</a:t>
            </a:r>
            <a:endParaRPr lang="ko-KR" altLang="en-US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25556"/>
              </p:ext>
            </p:extLst>
          </p:nvPr>
        </p:nvGraphicFramePr>
        <p:xfrm>
          <a:off x="1640632" y="2852933"/>
          <a:ext cx="6192688" cy="3609214"/>
        </p:xfrm>
        <a:graphic>
          <a:graphicData uri="http://schemas.openxmlformats.org/drawingml/2006/table">
            <a:tbl>
              <a:tblPr/>
              <a:tblGrid>
                <a:gridCol w="1008112"/>
                <a:gridCol w="2160240"/>
                <a:gridCol w="1008112"/>
                <a:gridCol w="2016224"/>
              </a:tblGrid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전시유무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진료과목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상품마스터코드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상품키워드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과세구분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발주처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기준재고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발주량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바코드 </a:t>
                      </a:r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대표상품이미지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Disposable_syring_1cc_25G-1.jpg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Disposable_syring_1cc_25G-2.jpg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2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Disposable_syring_1cc_25G-2.jpg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3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Disposable_syring_1cc_25G-4.jpg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4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Disposable_syring_1cc_25G-3.jpg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5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Disposable_syring_1cc_25G-6.jpg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양쪽 모서리가 둥근 사각형 123"/>
          <p:cNvSpPr/>
          <p:nvPr/>
        </p:nvSpPr>
        <p:spPr>
          <a:xfrm>
            <a:off x="4664968" y="1988840"/>
            <a:ext cx="1080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신규상품등록요청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33120" y="511838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신규상품등록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2720752" y="3126440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84848" y="312644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44888" y="3126440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8984" y="312644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69024" y="3126440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033120" y="312644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93160" y="3126440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7257256" y="3126440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20752" y="5019253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미정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584848" y="5019253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0752" y="3827065"/>
            <a:ext cx="1872000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20752" y="4303274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20752" y="4546426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20752" y="4789579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6669360"/>
            <a:ext cx="9906000" cy="2160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▼ </a:t>
            </a:r>
            <a:r>
              <a:rPr lang="ko-KR" altLang="en-US" sz="800" dirty="0" smtClean="0">
                <a:solidFill>
                  <a:srgbClr val="FF0000"/>
                </a:solidFill>
              </a:rPr>
              <a:t>다음페이지에 계속 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712640" y="2564904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기본정보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89104" y="4311245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89104" y="4544650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89104" y="5019253"/>
            <a:ext cx="900000" cy="168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Text Box 161"/>
          <p:cNvSpPr txBox="1">
            <a:spLocks noChangeArrowheads="1"/>
          </p:cNvSpPr>
          <p:nvPr/>
        </p:nvSpPr>
        <p:spPr bwMode="auto">
          <a:xfrm>
            <a:off x="2916336" y="286344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40" y="291933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1" y="291933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161"/>
          <p:cNvSpPr txBox="1">
            <a:spLocks noChangeArrowheads="1"/>
          </p:cNvSpPr>
          <p:nvPr/>
        </p:nvSpPr>
        <p:spPr bwMode="auto">
          <a:xfrm>
            <a:off x="3564408" y="286344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889104" y="4785848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과세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53200" y="4785848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20752" y="5259936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61312" y="5022892"/>
            <a:ext cx="900000" cy="168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376936" y="5579498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376936" y="5896746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376936" y="6235766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7433762" y="5581060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433762" y="5898308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433762" y="6237328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3" y="34071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5" y="34071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 Box 161"/>
          <p:cNvSpPr txBox="1">
            <a:spLocks noChangeArrowheads="1"/>
          </p:cNvSpPr>
          <p:nvPr/>
        </p:nvSpPr>
        <p:spPr bwMode="auto">
          <a:xfrm>
            <a:off x="2864768" y="335699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 Box 161"/>
          <p:cNvSpPr txBox="1">
            <a:spLocks noChangeArrowheads="1"/>
          </p:cNvSpPr>
          <p:nvPr/>
        </p:nvSpPr>
        <p:spPr bwMode="auto">
          <a:xfrm>
            <a:off x="4520951" y="335699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34071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 Box 161"/>
          <p:cNvSpPr txBox="1">
            <a:spLocks noChangeArrowheads="1"/>
          </p:cNvSpPr>
          <p:nvPr/>
        </p:nvSpPr>
        <p:spPr bwMode="auto">
          <a:xfrm>
            <a:off x="3656855" y="3356992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산부인과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61" y="34071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 Box 161"/>
          <p:cNvSpPr txBox="1">
            <a:spLocks noChangeArrowheads="1"/>
          </p:cNvSpPr>
          <p:nvPr/>
        </p:nvSpPr>
        <p:spPr bwMode="auto">
          <a:xfrm>
            <a:off x="6167777" y="3356992"/>
            <a:ext cx="58566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이비인후과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9" y="34071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 Box 161"/>
          <p:cNvSpPr txBox="1">
            <a:spLocks noChangeArrowheads="1"/>
          </p:cNvSpPr>
          <p:nvPr/>
        </p:nvSpPr>
        <p:spPr bwMode="auto">
          <a:xfrm>
            <a:off x="5302894" y="335699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362371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80" y="362371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 Box 161"/>
          <p:cNvSpPr txBox="1">
            <a:spLocks noChangeArrowheads="1"/>
          </p:cNvSpPr>
          <p:nvPr/>
        </p:nvSpPr>
        <p:spPr bwMode="auto">
          <a:xfrm>
            <a:off x="3656855" y="357359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 Box 161"/>
          <p:cNvSpPr txBox="1">
            <a:spLocks noChangeArrowheads="1"/>
          </p:cNvSpPr>
          <p:nvPr/>
        </p:nvSpPr>
        <p:spPr bwMode="auto">
          <a:xfrm>
            <a:off x="5312296" y="357359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791" y="362371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 Box 161"/>
          <p:cNvSpPr txBox="1">
            <a:spLocks noChangeArrowheads="1"/>
          </p:cNvSpPr>
          <p:nvPr/>
        </p:nvSpPr>
        <p:spPr bwMode="auto">
          <a:xfrm>
            <a:off x="4510806" y="357359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41" y="362371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7052857" y="357359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한방병원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4" y="362371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 Box 161"/>
          <p:cNvSpPr txBox="1">
            <a:spLocks noChangeArrowheads="1"/>
          </p:cNvSpPr>
          <p:nvPr/>
        </p:nvSpPr>
        <p:spPr bwMode="auto">
          <a:xfrm>
            <a:off x="6166989" y="357359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97" y="34071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 Box 161"/>
          <p:cNvSpPr txBox="1">
            <a:spLocks noChangeArrowheads="1"/>
          </p:cNvSpPr>
          <p:nvPr/>
        </p:nvSpPr>
        <p:spPr bwMode="auto">
          <a:xfrm>
            <a:off x="7042713" y="335699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20752" y="4062364"/>
            <a:ext cx="5040000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2655633" y="496887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5773408" y="471055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627577" y="328878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5773408" y="496887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4280391" y="550749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>
            <a:off x="2648744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 관리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안내 문구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첨부파일 찾기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일괄 상품 등록</a:t>
            </a:r>
            <a:endParaRPr lang="ko-KR" altLang="en-US" sz="900" dirty="0"/>
          </a:p>
        </p:txBody>
      </p: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365685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 등록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159" name="직사각형 158"/>
          <p:cNvSpPr/>
          <p:nvPr/>
        </p:nvSpPr>
        <p:spPr>
          <a:xfrm>
            <a:off x="1712640" y="364502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일괄 등록할 파일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88" name="양쪽 모서리가 둥근 사각형 187"/>
          <p:cNvSpPr/>
          <p:nvPr/>
        </p:nvSpPr>
        <p:spPr>
          <a:xfrm>
            <a:off x="4664968" y="1988840"/>
            <a:ext cx="1080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신규상품등록요청</a:t>
            </a: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502454" y="3645024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864768" y="3645024"/>
            <a:ext cx="158400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944888" y="4869160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84648" y="4077072"/>
            <a:ext cx="4219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등록되는 동안 환경에 따라 시간이 걸릴 수 있으니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</a:rPr>
              <a:t>반드시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완료시까지</a:t>
            </a:r>
            <a:r>
              <a:rPr lang="ko-KR" altLang="en-US" sz="800" dirty="0" smtClean="0">
                <a:solidFill>
                  <a:srgbClr val="FF0000"/>
                </a:solidFill>
              </a:rPr>
              <a:t> 기다려주세요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712640" y="2348880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등록방법</a:t>
            </a:r>
            <a:r>
              <a:rPr lang="en-US" altLang="ko-KR" sz="800" dirty="0" smtClean="0"/>
              <a:t>: </a:t>
            </a:r>
          </a:p>
        </p:txBody>
      </p:sp>
      <p:sp>
        <p:nvSpPr>
          <p:cNvPr id="195" name="직사각형 194"/>
          <p:cNvSpPr/>
          <p:nvPr/>
        </p:nvSpPr>
        <p:spPr>
          <a:xfrm>
            <a:off x="2432720" y="2348880"/>
            <a:ext cx="4953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/>
            <a:r>
              <a:rPr lang="en-US" altLang="ko-KR" sz="800" dirty="0" smtClean="0"/>
              <a:t>1. ‘</a:t>
            </a:r>
            <a:r>
              <a:rPr lang="ko-KR" altLang="en-US" sz="800" dirty="0" smtClean="0"/>
              <a:t>상품목록</a:t>
            </a:r>
            <a:r>
              <a:rPr lang="en-US" altLang="ko-KR" sz="800" dirty="0" smtClean="0"/>
              <a:t>’ </a:t>
            </a:r>
            <a:r>
              <a:rPr lang="ko-KR" altLang="en-US" sz="800" dirty="0" smtClean="0"/>
              <a:t>탭에서 상품 목록을 다운 받는다</a:t>
            </a:r>
            <a:r>
              <a:rPr lang="en-US" altLang="ko-KR" sz="800" dirty="0" smtClean="0"/>
              <a:t>.</a:t>
            </a:r>
          </a:p>
          <a:p>
            <a:pPr marL="228600" indent="-228600"/>
            <a:r>
              <a:rPr lang="en-US" altLang="ko-KR" sz="800" dirty="0" smtClean="0"/>
              <a:t>2. </a:t>
            </a:r>
            <a:r>
              <a:rPr lang="ko-KR" altLang="en-US" sz="800" dirty="0" smtClean="0"/>
              <a:t>다운받은 파일을 열어서 판매하려는 상품의 정보를 입력한다</a:t>
            </a:r>
            <a:r>
              <a:rPr lang="en-US" altLang="ko-KR" sz="800" dirty="0" smtClean="0"/>
              <a:t>.</a:t>
            </a:r>
          </a:p>
          <a:p>
            <a:pPr marL="228600" indent="-228600"/>
            <a:r>
              <a:rPr lang="en-US" altLang="ko-KR" sz="800" dirty="0" smtClean="0"/>
              <a:t>  - </a:t>
            </a:r>
            <a:r>
              <a:rPr lang="ko-KR" altLang="en-US" sz="800" dirty="0" smtClean="0"/>
              <a:t>판매가가 공란이면 화면에 노출되지 않습니다</a:t>
            </a:r>
            <a:r>
              <a:rPr lang="en-US" altLang="ko-KR" sz="800" dirty="0" smtClean="0"/>
              <a:t>.</a:t>
            </a:r>
          </a:p>
          <a:p>
            <a:pPr marL="228600" indent="-228600"/>
            <a:r>
              <a:rPr lang="en-US" altLang="ko-KR" sz="800" dirty="0" smtClean="0"/>
              <a:t>  - </a:t>
            </a:r>
            <a:r>
              <a:rPr lang="ko-KR" altLang="en-US" sz="800" dirty="0" smtClean="0"/>
              <a:t>할인 </a:t>
            </a:r>
            <a:r>
              <a:rPr lang="ko-KR" altLang="en-US" sz="800" dirty="0" err="1" smtClean="0"/>
              <a:t>행사시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행사가와</a:t>
            </a:r>
            <a:r>
              <a:rPr lang="ko-KR" altLang="en-US" sz="800" dirty="0" smtClean="0"/>
              <a:t> 행사 일정을 반드시 </a:t>
            </a:r>
            <a:r>
              <a:rPr lang="ko-KR" altLang="en-US" sz="800" dirty="0" err="1" smtClean="0"/>
              <a:t>입력하시</a:t>
            </a:r>
            <a:r>
              <a:rPr lang="ko-KR" altLang="en-US" sz="800" dirty="0" smtClean="0"/>
              <a:t> 바랍니다</a:t>
            </a:r>
            <a:r>
              <a:rPr lang="en-US" altLang="ko-KR" sz="800" dirty="0" smtClean="0"/>
              <a:t>.</a:t>
            </a:r>
          </a:p>
          <a:p>
            <a:pPr marL="228600" indent="-228600"/>
            <a:r>
              <a:rPr lang="en-US" altLang="ko-KR" sz="800" dirty="0" smtClean="0"/>
              <a:t>    (</a:t>
            </a:r>
            <a:r>
              <a:rPr lang="ko-KR" altLang="en-US" sz="800" dirty="0" smtClean="0"/>
              <a:t>할인기간 입력형식은 </a:t>
            </a:r>
            <a:r>
              <a:rPr lang="en-US" altLang="ko-KR" sz="800" dirty="0" smtClean="0"/>
              <a:t>2015/10/30~2015/11/30 </a:t>
            </a:r>
            <a:r>
              <a:rPr lang="ko-KR" altLang="en-US" sz="800" dirty="0" smtClean="0"/>
              <a:t>의 형식을 지켜주세요</a:t>
            </a:r>
            <a:r>
              <a:rPr lang="en-US" altLang="ko-KR" sz="800" dirty="0" smtClean="0"/>
              <a:t>)</a:t>
            </a:r>
          </a:p>
          <a:p>
            <a:pPr marL="228600" indent="-228600"/>
            <a:r>
              <a:rPr lang="en-US" altLang="ko-KR" sz="800" dirty="0" smtClean="0"/>
              <a:t>  - 1+1 </a:t>
            </a:r>
            <a:r>
              <a:rPr lang="ko-KR" altLang="en-US" sz="800" dirty="0" smtClean="0"/>
              <a:t>와 무료배송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행사를 하실 경우 해당 </a:t>
            </a:r>
            <a:r>
              <a:rPr lang="ko-KR" altLang="en-US" sz="800" dirty="0" err="1" smtClean="0"/>
              <a:t>란에</a:t>
            </a:r>
            <a:r>
              <a:rPr lang="ko-KR" altLang="en-US" sz="800" dirty="0" smtClean="0"/>
              <a:t> 반드시 숫자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을 입력해주세요</a:t>
            </a:r>
            <a:r>
              <a:rPr lang="en-US" altLang="ko-KR" sz="800" dirty="0" smtClean="0"/>
              <a:t>.</a:t>
            </a:r>
            <a:endParaRPr lang="en-US" altLang="ko-KR" sz="800" dirty="0"/>
          </a:p>
          <a:p>
            <a:pPr marL="228600" indent="-228600"/>
            <a:r>
              <a:rPr lang="en-US" altLang="ko-KR" sz="800" dirty="0" smtClean="0"/>
              <a:t>3. </a:t>
            </a:r>
            <a:r>
              <a:rPr lang="ko-KR" altLang="en-US" sz="800" dirty="0" smtClean="0"/>
              <a:t>작성 완료된 상품을 일괄 등록할 파일에 등록한다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656968" y="2159360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3120" y="511838"/>
            <a:ext cx="26773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일괄 상품 등록</a:t>
            </a:r>
            <a:endParaRPr lang="ko-KR" altLang="en-US" sz="900" dirty="0"/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3656856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2432720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1784648" y="35010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944888" y="47971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KJB-G-009</a:t>
            </a:r>
            <a:endParaRPr lang="ko-KR" altLang="en-US" sz="900" dirty="0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3656856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 관리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요청 목록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밴더사</a:t>
            </a:r>
            <a:r>
              <a:rPr lang="ko-KR" altLang="en-US" sz="900" dirty="0" smtClean="0">
                <a:solidFill>
                  <a:schemeClr val="tx1"/>
                </a:solidFill>
              </a:rPr>
              <a:t> 로그인 시 자신이 요청한 목록만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노출 순서 최근 노출 요청 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제목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내용 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요청상품 미 확인 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확인 완료 표시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승인 처리 할 수 있는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승인처리를 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게시글에는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‘</a:t>
            </a:r>
            <a:r>
              <a:rPr lang="ko-KR" altLang="en-US" sz="900" dirty="0" smtClean="0">
                <a:solidFill>
                  <a:schemeClr val="tx1"/>
                </a:solidFill>
              </a:rPr>
              <a:t>완료</a:t>
            </a:r>
            <a:r>
              <a:rPr lang="en-US" altLang="ko-KR" sz="900" dirty="0" smtClean="0">
                <a:solidFill>
                  <a:schemeClr val="tx1"/>
                </a:solidFill>
              </a:rPr>
              <a:t>’</a:t>
            </a:r>
            <a:r>
              <a:rPr lang="ko-KR" altLang="en-US" sz="900" dirty="0" smtClean="0">
                <a:solidFill>
                  <a:schemeClr val="tx1"/>
                </a:solidFill>
              </a:rPr>
              <a:t>로 전환된다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요청글</a:t>
            </a:r>
            <a:r>
              <a:rPr lang="ko-KR" altLang="en-US" sz="900" dirty="0" smtClean="0">
                <a:solidFill>
                  <a:schemeClr val="tx1"/>
                </a:solidFill>
              </a:rPr>
              <a:t> 작성하기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상품 등록 요청 목록</a:t>
            </a:r>
            <a:endParaRPr lang="ko-KR" altLang="en-US" sz="900" dirty="0"/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3702472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 등록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KJB-G-010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vendor</a:t>
            </a:r>
            <a:endParaRPr lang="ko-KR" altLang="en-US" sz="900" dirty="0"/>
          </a:p>
        </p:txBody>
      </p:sp>
      <p:sp>
        <p:nvSpPr>
          <p:cNvPr id="82" name="양쪽 모서리가 둥근 사각형 81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</a:t>
            </a:r>
          </a:p>
        </p:txBody>
      </p:sp>
      <p:sp>
        <p:nvSpPr>
          <p:cNvPr id="100" name="양쪽 모서리가 둥근 사각형 99"/>
          <p:cNvSpPr/>
          <p:nvPr/>
        </p:nvSpPr>
        <p:spPr>
          <a:xfrm>
            <a:off x="4664968" y="1988840"/>
            <a:ext cx="1080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신규상품등록요청</a:t>
            </a: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>
            <a:off x="4670836" y="2165107"/>
            <a:ext cx="1080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5335"/>
              </p:ext>
            </p:extLst>
          </p:nvPr>
        </p:nvGraphicFramePr>
        <p:xfrm>
          <a:off x="1640632" y="2717981"/>
          <a:ext cx="6120679" cy="3591339"/>
        </p:xfrm>
        <a:graphic>
          <a:graphicData uri="http://schemas.openxmlformats.org/drawingml/2006/table">
            <a:tbl>
              <a:tblPr/>
              <a:tblGrid>
                <a:gridCol w="864096"/>
                <a:gridCol w="792088"/>
                <a:gridCol w="1224136"/>
                <a:gridCol w="504056"/>
                <a:gridCol w="648072"/>
                <a:gridCol w="432048"/>
                <a:gridCol w="576064"/>
                <a:gridCol w="648072"/>
                <a:gridCol w="432047"/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요청자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요청상품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확인여부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미확인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미확인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미확인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7401272" y="4433970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01272" y="4759587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01272" y="5085204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01272" y="5410821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008784" y="6381328"/>
            <a:ext cx="3601380" cy="209211"/>
            <a:chOff x="2791780" y="6237312"/>
            <a:chExt cx="3601380" cy="209211"/>
          </a:xfrm>
        </p:grpSpPr>
        <p:sp>
          <p:nvSpPr>
            <p:cNvPr id="30" name="직사각형 29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640632" y="2204864"/>
            <a:ext cx="3453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요청상품에 대해서는 관리자가 확인을 해야만 승인을 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53200" y="652534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요청 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3120" y="511838"/>
            <a:ext cx="32143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신규상품등록요청 목록</a:t>
            </a:r>
            <a:endParaRPr lang="ko-KR" altLang="en-US" sz="900" dirty="0"/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4664968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1568624" y="264597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3728864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6897216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6753200" y="437416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7329264" y="437416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57256" y="574231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6681192" y="64533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8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Text Box 161"/>
          <p:cNvSpPr txBox="1">
            <a:spLocks noChangeArrowheads="1"/>
          </p:cNvSpPr>
          <p:nvPr/>
        </p:nvSpPr>
        <p:spPr bwMode="auto">
          <a:xfrm>
            <a:off x="1845715" y="2430529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전체보기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24" y="248642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00" y="248642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161"/>
          <p:cNvSpPr txBox="1">
            <a:spLocks noChangeArrowheads="1"/>
          </p:cNvSpPr>
          <p:nvPr/>
        </p:nvSpPr>
        <p:spPr bwMode="auto">
          <a:xfrm>
            <a:off x="2788692" y="2430529"/>
            <a:ext cx="62253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미확인 보기</a:t>
            </a:r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42" y="248642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161"/>
          <p:cNvSpPr txBox="1">
            <a:spLocks noChangeArrowheads="1"/>
          </p:cNvSpPr>
          <p:nvPr/>
        </p:nvSpPr>
        <p:spPr bwMode="auto">
          <a:xfrm>
            <a:off x="3811610" y="2430529"/>
            <a:ext cx="68825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승인대기보기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8" y="2486420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 Box 161"/>
          <p:cNvSpPr txBox="1">
            <a:spLocks noChangeArrowheads="1"/>
          </p:cNvSpPr>
          <p:nvPr/>
        </p:nvSpPr>
        <p:spPr bwMode="auto">
          <a:xfrm>
            <a:off x="4856396" y="2430529"/>
            <a:ext cx="7251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승인완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료</a:t>
            </a:r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>
            <a:off x="4687558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401272" y="3140699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401272" y="3466316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401272" y="3791933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401272" y="4117550"/>
            <a:ext cx="288032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 관리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카테고리는 관리자가 수정할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내용은 관리자에게 알리는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게시글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목록으로 가기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등록승인하기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상품 등록 요청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확인 화면</a:t>
            </a:r>
            <a:endParaRPr lang="ko-KR" altLang="en-US" sz="900" dirty="0"/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3702472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 등록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KJB-G-011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77969" y="773757"/>
            <a:ext cx="13644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최상위 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82" name="양쪽 모서리가 둥근 사각형 81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</a:t>
            </a:r>
          </a:p>
        </p:txBody>
      </p:sp>
      <p:sp>
        <p:nvSpPr>
          <p:cNvPr id="100" name="양쪽 모서리가 둥근 사각형 99"/>
          <p:cNvSpPr/>
          <p:nvPr/>
        </p:nvSpPr>
        <p:spPr>
          <a:xfrm>
            <a:off x="4664968" y="1988840"/>
            <a:ext cx="1080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신규상품등록요청</a:t>
            </a: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>
            <a:off x="4670836" y="2165107"/>
            <a:ext cx="1080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40632" y="2204864"/>
            <a:ext cx="3453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요청상품에 대해서는 관리자가 확인을 해야만 승인을 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3120" y="511838"/>
            <a:ext cx="3139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신규상품등록 요청 확인</a:t>
            </a:r>
            <a:endParaRPr lang="ko-KR" altLang="en-US" sz="900" dirty="0"/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4664968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4687558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48928" y="6334494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등록요</a:t>
            </a:r>
            <a:r>
              <a:rPr lang="ko-KR" altLang="en-US" sz="800" dirty="0">
                <a:solidFill>
                  <a:schemeClr val="tx1"/>
                </a:solidFill>
              </a:rPr>
              <a:t>청</a:t>
            </a: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4448928" y="626250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1843"/>
              </p:ext>
            </p:extLst>
          </p:nvPr>
        </p:nvGraphicFramePr>
        <p:xfrm>
          <a:off x="1614128" y="2506638"/>
          <a:ext cx="6192688" cy="3609214"/>
        </p:xfrm>
        <a:graphic>
          <a:graphicData uri="http://schemas.openxmlformats.org/drawingml/2006/table">
            <a:tbl>
              <a:tblPr/>
              <a:tblGrid>
                <a:gridCol w="1008112"/>
                <a:gridCol w="2160240"/>
                <a:gridCol w="1008112"/>
                <a:gridCol w="2016224"/>
              </a:tblGrid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전시유무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진료과목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상품마스터코드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상품키워드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과세구분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발주처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기준재고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발주량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바코드 </a:t>
                      </a:r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대표상품이미지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Disposable_syring_1cc_25G-1.jpg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Disposable_syring_1cc_25G-2.jpg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2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Disposable_syring_1cc_25G-2.jpg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3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Disposable_syring_1cc_25G-4.jpg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4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Disposable_syring_1cc_25G-3.jpg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상품상세이미지</a:t>
                      </a:r>
                      <a:r>
                        <a:rPr lang="en-US" altLang="ko-KR" sz="800" dirty="0" smtClean="0"/>
                        <a:t>5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(400 × 400)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Disposable_syring_1cc_25G-6.jpg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2694248" y="2780145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58344" y="2780145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918384" y="2780145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82480" y="2780145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42520" y="2780145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006616" y="2780145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66656" y="2780145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230752" y="2780145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94248" y="4672958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미정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3558344" y="4672958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694248" y="3480770"/>
            <a:ext cx="1872000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694248" y="3956979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94248" y="4200131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94248" y="4443284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862600" y="3964950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862600" y="4198355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62600" y="4672958"/>
            <a:ext cx="900000" cy="168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1" name="Text Box 161"/>
          <p:cNvSpPr txBox="1">
            <a:spLocks noChangeArrowheads="1"/>
          </p:cNvSpPr>
          <p:nvPr/>
        </p:nvSpPr>
        <p:spPr bwMode="auto">
          <a:xfrm>
            <a:off x="2889832" y="2517151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036" y="257304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17" y="2573042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 Box 161"/>
          <p:cNvSpPr txBox="1">
            <a:spLocks noChangeArrowheads="1"/>
          </p:cNvSpPr>
          <p:nvPr/>
        </p:nvSpPr>
        <p:spPr bwMode="auto">
          <a:xfrm>
            <a:off x="3537904" y="2517151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미전시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862600" y="4439553"/>
            <a:ext cx="115212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과세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726696" y="4439553"/>
            <a:ext cx="288032" cy="1671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694248" y="4913641"/>
            <a:ext cx="1872208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834808" y="4676597"/>
            <a:ext cx="900000" cy="168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350432" y="5233203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350432" y="5550451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350432" y="5889471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407258" y="5234765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407258" y="5552013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407258" y="5891033"/>
            <a:ext cx="378538" cy="14400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49" y="306081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431" y="306081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 Box 161"/>
          <p:cNvSpPr txBox="1">
            <a:spLocks noChangeArrowheads="1"/>
          </p:cNvSpPr>
          <p:nvPr/>
        </p:nvSpPr>
        <p:spPr bwMode="auto">
          <a:xfrm>
            <a:off x="2838264" y="3010697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 Box 161"/>
          <p:cNvSpPr txBox="1">
            <a:spLocks noChangeArrowheads="1"/>
          </p:cNvSpPr>
          <p:nvPr/>
        </p:nvSpPr>
        <p:spPr bwMode="auto">
          <a:xfrm>
            <a:off x="4494447" y="3010697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36" y="306081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 Box 161"/>
          <p:cNvSpPr txBox="1">
            <a:spLocks noChangeArrowheads="1"/>
          </p:cNvSpPr>
          <p:nvPr/>
        </p:nvSpPr>
        <p:spPr bwMode="auto">
          <a:xfrm>
            <a:off x="3630351" y="3010697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산부인과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1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57" y="306081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 Box 161"/>
          <p:cNvSpPr txBox="1">
            <a:spLocks noChangeArrowheads="1"/>
          </p:cNvSpPr>
          <p:nvPr/>
        </p:nvSpPr>
        <p:spPr bwMode="auto">
          <a:xfrm>
            <a:off x="6141273" y="3010697"/>
            <a:ext cx="58566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이비인후과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75" y="306081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161"/>
          <p:cNvSpPr txBox="1">
            <a:spLocks noChangeArrowheads="1"/>
          </p:cNvSpPr>
          <p:nvPr/>
        </p:nvSpPr>
        <p:spPr bwMode="auto">
          <a:xfrm>
            <a:off x="5276390" y="3010697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5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36" y="327742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6" y="327742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 Box 161"/>
          <p:cNvSpPr txBox="1">
            <a:spLocks noChangeArrowheads="1"/>
          </p:cNvSpPr>
          <p:nvPr/>
        </p:nvSpPr>
        <p:spPr bwMode="auto">
          <a:xfrm>
            <a:off x="3630351" y="3227301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 Box 161"/>
          <p:cNvSpPr txBox="1">
            <a:spLocks noChangeArrowheads="1"/>
          </p:cNvSpPr>
          <p:nvPr/>
        </p:nvSpPr>
        <p:spPr bwMode="auto">
          <a:xfrm>
            <a:off x="5285792" y="3227301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2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87" y="327742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 Box 161"/>
          <p:cNvSpPr txBox="1">
            <a:spLocks noChangeArrowheads="1"/>
          </p:cNvSpPr>
          <p:nvPr/>
        </p:nvSpPr>
        <p:spPr bwMode="auto">
          <a:xfrm>
            <a:off x="4484302" y="3227301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동물병원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4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37" y="327742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 Box 161"/>
          <p:cNvSpPr txBox="1">
            <a:spLocks noChangeArrowheads="1"/>
          </p:cNvSpPr>
          <p:nvPr/>
        </p:nvSpPr>
        <p:spPr bwMode="auto">
          <a:xfrm>
            <a:off x="7026353" y="3227301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한방병원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6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70" y="327742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 Box 161"/>
          <p:cNvSpPr txBox="1">
            <a:spLocks noChangeArrowheads="1"/>
          </p:cNvSpPr>
          <p:nvPr/>
        </p:nvSpPr>
        <p:spPr bwMode="auto">
          <a:xfrm>
            <a:off x="6140485" y="3227301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8" name="Picture 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93" y="3060819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 Box 161"/>
          <p:cNvSpPr txBox="1">
            <a:spLocks noChangeArrowheads="1"/>
          </p:cNvSpPr>
          <p:nvPr/>
        </p:nvSpPr>
        <p:spPr bwMode="auto">
          <a:xfrm>
            <a:off x="7016209" y="3010697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치과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694248" y="3716069"/>
            <a:ext cx="5040000" cy="16711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>
            <a:spLocks noChangeAspect="1"/>
          </p:cNvSpPr>
          <p:nvPr/>
        </p:nvSpPr>
        <p:spPr>
          <a:xfrm>
            <a:off x="2629129" y="46225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2" name="타원 171"/>
          <p:cNvSpPr>
            <a:spLocks noChangeAspect="1"/>
          </p:cNvSpPr>
          <p:nvPr/>
        </p:nvSpPr>
        <p:spPr>
          <a:xfrm>
            <a:off x="5746904" y="436425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타원 172"/>
          <p:cNvSpPr>
            <a:spLocks noChangeAspect="1"/>
          </p:cNvSpPr>
          <p:nvPr/>
        </p:nvSpPr>
        <p:spPr>
          <a:xfrm>
            <a:off x="2607849" y="273334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>
            <a:spLocks noChangeAspect="1"/>
          </p:cNvSpPr>
          <p:nvPr/>
        </p:nvSpPr>
        <p:spPr>
          <a:xfrm>
            <a:off x="5746904" y="46225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5" name="타원 174"/>
          <p:cNvSpPr>
            <a:spLocks noChangeAspect="1"/>
          </p:cNvSpPr>
          <p:nvPr/>
        </p:nvSpPr>
        <p:spPr>
          <a:xfrm>
            <a:off x="4253887" y="516120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매입처</a:t>
            </a:r>
            <a:r>
              <a:rPr lang="ko-KR" altLang="en-US" sz="900" b="1" dirty="0" smtClean="0"/>
              <a:t> 관리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매입처</a:t>
            </a:r>
            <a:r>
              <a:rPr lang="ko-KR" altLang="en-US" sz="900" dirty="0" smtClean="0">
                <a:solidFill>
                  <a:schemeClr val="tx1"/>
                </a:solidFill>
              </a:rPr>
              <a:t>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상품과 연결된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매입처</a:t>
            </a:r>
            <a:r>
              <a:rPr lang="ko-KR" altLang="en-US" sz="900" dirty="0" smtClean="0">
                <a:solidFill>
                  <a:schemeClr val="tx1"/>
                </a:solidFill>
              </a:rPr>
              <a:t> 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KJB-G-013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08584" y="77572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매입처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1640636" y="2060848"/>
          <a:ext cx="6120674" cy="3600134"/>
        </p:xfrm>
        <a:graphic>
          <a:graphicData uri="http://schemas.openxmlformats.org/drawingml/2006/table">
            <a:tbl>
              <a:tblPr/>
              <a:tblGrid>
                <a:gridCol w="360036"/>
                <a:gridCol w="694364"/>
                <a:gridCol w="529772"/>
                <a:gridCol w="792088"/>
                <a:gridCol w="1008112"/>
                <a:gridCol w="936104"/>
                <a:gridCol w="864096"/>
                <a:gridCol w="936102"/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매입처명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발주메일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사업자등록번호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등록된 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err="1" smtClean="0"/>
                        <a:t>상품수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한약메디칼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한턱메디칼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한상메디칼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한약메디칼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한턱메디칼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한상메디칼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허준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02-222-3333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jun@hanyak.com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167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모서리가 둥근 직사각형 72"/>
          <p:cNvSpPr/>
          <p:nvPr/>
        </p:nvSpPr>
        <p:spPr>
          <a:xfrm>
            <a:off x="6753200" y="630932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매입처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등록하기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936776" y="5805264"/>
            <a:ext cx="3601380" cy="209211"/>
            <a:chOff x="2791780" y="6237312"/>
            <a:chExt cx="3601380" cy="209211"/>
          </a:xfrm>
        </p:grpSpPr>
        <p:sp>
          <p:nvSpPr>
            <p:cNvPr id="78" name="직사각형 77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033120" y="511838"/>
            <a:ext cx="2637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매입처관리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매입처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1568624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>
          <a:xfrm>
            <a:off x="6825208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6681192" y="62373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매입처</a:t>
            </a:r>
            <a:r>
              <a:rPr lang="ko-KR" altLang="en-US" sz="900" b="1" dirty="0" smtClean="0"/>
              <a:t> 관리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매입처</a:t>
            </a:r>
            <a:r>
              <a:rPr lang="ko-KR" altLang="en-US" sz="900" dirty="0" smtClean="0">
                <a:solidFill>
                  <a:schemeClr val="tx1"/>
                </a:solidFill>
              </a:rPr>
              <a:t>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목록가기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KJB-G-014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08584" y="775721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매입처</a:t>
            </a:r>
            <a:r>
              <a:rPr lang="ko-KR" altLang="en-US" sz="900" dirty="0" smtClean="0"/>
              <a:t> 상세 화면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08984" y="4941168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68624" y="1916832"/>
          <a:ext cx="6183086" cy="2774828"/>
        </p:xfrm>
        <a:graphic>
          <a:graphicData uri="http://schemas.openxmlformats.org/drawingml/2006/table">
            <a:tbl>
              <a:tblPr/>
              <a:tblGrid>
                <a:gridCol w="1098781"/>
                <a:gridCol w="5084305"/>
              </a:tblGrid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매입처명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한약메디칼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허준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02-222-3333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발주메일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jun@hanyak.com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사업자등록번호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707-08-12345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2015-10-31 10:30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참고메모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업체에 대한 내용들을 메모할 수 있는 영역입니다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3728864" y="4941168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3120" y="511838"/>
            <a:ext cx="2481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매입처관리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상세화면</a:t>
            </a:r>
            <a:endParaRPr lang="ko-KR" altLang="en-US" sz="900" dirty="0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3728864" y="48691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4808984" y="48691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496616" y="1628800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err="1" smtClean="0"/>
              <a:t>매입처</a:t>
            </a:r>
            <a:r>
              <a:rPr lang="ko-KR" altLang="en-US" sz="900" b="1" dirty="0" smtClean="0"/>
              <a:t> 관리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매입처</a:t>
            </a:r>
            <a:r>
              <a:rPr lang="ko-KR" altLang="en-US" sz="900" dirty="0" smtClean="0">
                <a:solidFill>
                  <a:schemeClr val="tx1"/>
                </a:solidFill>
              </a:rPr>
              <a:t>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목록가기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작성하기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수정하기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KJB-G-015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08584" y="775721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매입처</a:t>
            </a:r>
            <a:r>
              <a:rPr lang="ko-KR" altLang="en-US" sz="900" dirty="0" smtClean="0"/>
              <a:t> 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작성하기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36976" y="52292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568624" y="1916832"/>
          <a:ext cx="6183086" cy="2708324"/>
        </p:xfrm>
        <a:graphic>
          <a:graphicData uri="http://schemas.openxmlformats.org/drawingml/2006/table">
            <a:tbl>
              <a:tblPr/>
              <a:tblGrid>
                <a:gridCol w="1098781"/>
                <a:gridCol w="5084305"/>
              </a:tblGrid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매입처명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연락처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발주메일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사업자등록번호</a:t>
                      </a:r>
                      <a:endParaRPr lang="en-US" altLang="ko-KR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참고메모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3656856" y="5229200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3120" y="511838"/>
            <a:ext cx="2759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매입처관리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작성하기</a:t>
            </a:r>
            <a:endParaRPr lang="ko-KR" altLang="en-US" sz="900" dirty="0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3656856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4736976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752" y="1962874"/>
            <a:ext cx="4536504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한약메디칼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20752" y="2206363"/>
            <a:ext cx="4536504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허준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752" y="2449852"/>
            <a:ext cx="4536504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02-222-3333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20752" y="2693341"/>
            <a:ext cx="4536504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hlinkClick r:id="rId2"/>
              </a:rPr>
              <a:t>jun@hanyak.com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0752" y="2936830"/>
            <a:ext cx="4536504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707-08-12345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20752" y="3180318"/>
            <a:ext cx="4536504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2015-10-31 10:30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20752" y="3429000"/>
            <a:ext cx="4536504" cy="11043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업체에 대한 내용들을 메모할 수 있는 영역입니다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36976" y="6093296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4664968" y="60932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4880992" y="5589240"/>
            <a:ext cx="720080" cy="360040"/>
          </a:xfrm>
          <a:prstGeom prst="upDownArrow">
            <a:avLst>
              <a:gd name="adj1" fmla="val 50000"/>
              <a:gd name="adj2" fmla="val 1523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71587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2015-10-19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KJB-G-011 </a:t>
                      </a:r>
                      <a:r>
                        <a:rPr lang="ko-KR" altLang="en-US" sz="900" dirty="0" smtClean="0"/>
                        <a:t>수정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신규상품등록요청 권한 일부 삭제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최상위 관리자 삭제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2015-12-12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대리점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취급몰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기능 추가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수정 화면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dirty="0" smtClean="0"/>
                        <a:t>KJB-G-001-1, KJB-G-001, KJB-G-003</a:t>
                      </a:r>
                      <a:r>
                        <a:rPr lang="ko-KR" altLang="en-US" sz="900" dirty="0" smtClean="0"/>
                        <a:t>의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r>
                        <a:rPr lang="ko-KR" altLang="en-US" sz="900" dirty="0" smtClean="0"/>
                        <a:t>번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2016-01-05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재고관리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50236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2640" y="263691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재고수량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4768" y="263691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68624" y="2420888"/>
            <a:ext cx="6264696" cy="129614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8224" y="2316222"/>
            <a:ext cx="95731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기준 재고 설정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4016896" y="2636912"/>
            <a:ext cx="576064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개 미만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04928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설정완료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기준재고</a:t>
            </a: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KJB-G-016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기준재고 설정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재고관리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기준재고</a:t>
            </a:r>
            <a:endParaRPr lang="ko-KR" altLang="en-US" sz="900" dirty="0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2864768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232920" y="342900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640632" y="4149080"/>
          <a:ext cx="6120680" cy="2133600"/>
        </p:xfrm>
        <a:graphic>
          <a:graphicData uri="http://schemas.openxmlformats.org/drawingml/2006/table">
            <a:tbl>
              <a:tblPr/>
              <a:tblGrid>
                <a:gridCol w="648072"/>
                <a:gridCol w="2880320"/>
                <a:gridCol w="2592288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설정 등록일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설정된 재고수량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r>
                        <a:rPr lang="en-US" altLang="ko-KR" sz="800" baseline="0" dirty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2015-10-30</a:t>
                      </a:r>
                      <a:r>
                        <a:rPr lang="en-US" altLang="ko-KR" sz="800" baseline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</a:t>
                      </a:r>
                      <a:r>
                        <a:rPr lang="en-US" altLang="ko-KR" sz="800" baseline="0" dirty="0" smtClean="0"/>
                        <a:t>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96616" y="3840808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설정목록</a:t>
            </a:r>
            <a:endParaRPr lang="ko-KR" altLang="en-US" sz="9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288704" y="3984824"/>
            <a:ext cx="55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936776" y="6381328"/>
            <a:ext cx="3601380" cy="209211"/>
            <a:chOff x="2791780" y="6237312"/>
            <a:chExt cx="3601380" cy="209211"/>
          </a:xfrm>
        </p:grpSpPr>
        <p:sp>
          <p:nvSpPr>
            <p:cNvPr id="33" name="직사각형 32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타원 46"/>
          <p:cNvSpPr>
            <a:spLocks noChangeAspect="1"/>
          </p:cNvSpPr>
          <p:nvPr/>
        </p:nvSpPr>
        <p:spPr>
          <a:xfrm>
            <a:off x="1568624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12640" y="2924944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800" dirty="0" smtClean="0"/>
              <a:t>* </a:t>
            </a:r>
            <a:r>
              <a:rPr lang="ko-KR" altLang="en-US" sz="800" dirty="0" smtClean="0"/>
              <a:t>기준재고 수량을 입력 후 설정완료를 누르면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기준재고를 입력하지 않은 상품에 대해 자동으로 적용이 됩니다</a:t>
            </a:r>
            <a:r>
              <a:rPr lang="en-US" altLang="ko-KR" sz="800" dirty="0" smtClean="0"/>
              <a:t>.</a:t>
            </a:r>
          </a:p>
          <a:p>
            <a:pPr marL="228600" indent="-228600"/>
            <a:r>
              <a:rPr lang="en-US" altLang="ko-KR" sz="800" dirty="0" smtClean="0"/>
              <a:t>* </a:t>
            </a:r>
            <a:r>
              <a:rPr lang="ko-KR" altLang="en-US" sz="800" dirty="0" smtClean="0"/>
              <a:t>자동 적용된 상품이 기준재고 미만이 될 시 자동 알림 시스템에 의해 메일이 발송 됩니다</a:t>
            </a:r>
            <a:r>
              <a:rPr lang="en-US" altLang="ko-KR" sz="800" dirty="0" smtClean="0"/>
              <a:t>.</a:t>
            </a:r>
          </a:p>
          <a:p>
            <a:pPr marL="228600" indent="-228600"/>
            <a:r>
              <a:rPr lang="en-US" altLang="ko-KR" sz="800" dirty="0" smtClean="0"/>
              <a:t>* </a:t>
            </a:r>
            <a:r>
              <a:rPr lang="ko-KR" altLang="en-US" sz="800" dirty="0" smtClean="0"/>
              <a:t>매입처가 등록되어 있는 상품은 해당 </a:t>
            </a:r>
            <a:r>
              <a:rPr lang="ko-KR" altLang="en-US" sz="800" dirty="0" err="1" smtClean="0"/>
              <a:t>매입처</a:t>
            </a:r>
            <a:r>
              <a:rPr lang="ko-KR" altLang="en-US" sz="800" dirty="0" smtClean="0"/>
              <a:t> 메일로 주문 요청 메일이 발송됩니다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기준 재고 입력 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설정완료버튼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설정이력 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1610664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6616" y="162880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재고관리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50236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40632" y="3881288"/>
          <a:ext cx="6120677" cy="2346960"/>
        </p:xfrm>
        <a:graphic>
          <a:graphicData uri="http://schemas.openxmlformats.org/drawingml/2006/table">
            <a:tbl>
              <a:tblPr/>
              <a:tblGrid>
                <a:gridCol w="936104"/>
                <a:gridCol w="432048"/>
                <a:gridCol w="720080"/>
                <a:gridCol w="504056"/>
                <a:gridCol w="648072"/>
                <a:gridCol w="540060"/>
                <a:gridCol w="612068"/>
                <a:gridCol w="720080"/>
                <a:gridCol w="1008109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판매가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재고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기준재고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최근 발주요청일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5,100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5,100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5,100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사아메디칼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붕대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붕대 </a:t>
                      </a:r>
                      <a:r>
                        <a:rPr lang="en-US" altLang="ko-KR" sz="80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5,100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붕대 </a:t>
                      </a:r>
                      <a:r>
                        <a:rPr lang="en-US" altLang="ko-KR" sz="80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붕대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5,100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9999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사아메디칼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12640" y="263691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재고수량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4768" y="263691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68624" y="2420888"/>
            <a:ext cx="6264696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8224" y="2316222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60912" y="2996952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기준재고</a:t>
            </a: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28864" y="263691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64768" y="2852936"/>
            <a:ext cx="936104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기준재고 이하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6616" y="357301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288704" y="3717032"/>
            <a:ext cx="55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KJB-G-017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상품재고 목록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3120" y="511838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재고관리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상품재고</a:t>
            </a:r>
            <a:endParaRPr lang="ko-KR" altLang="en-US" sz="900" dirty="0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264874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568624" y="24208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1640632" y="38610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6753200" y="443711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선택된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 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발주가 나간 날짜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가장 최근 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노출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2641366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6616" y="162880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자동발주목록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56928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0632" y="4149080"/>
          <a:ext cx="6120679" cy="2086540"/>
        </p:xfrm>
        <a:graphic>
          <a:graphicData uri="http://schemas.openxmlformats.org/drawingml/2006/table">
            <a:tbl>
              <a:tblPr/>
              <a:tblGrid>
                <a:gridCol w="382543"/>
                <a:gridCol w="918101"/>
                <a:gridCol w="918101"/>
                <a:gridCol w="459051"/>
                <a:gridCol w="612068"/>
                <a:gridCol w="535560"/>
                <a:gridCol w="765085"/>
                <a:gridCol w="841594"/>
                <a:gridCol w="688576"/>
              </a:tblGrid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발주요청일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매입처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발주량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한약메디칼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한약메디칼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한약메디칼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본사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본사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사아메디칼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본사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붕대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국제실업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붕대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다라메디칼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국제실업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2015-10-20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붕대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마바메디칼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국제실업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12640" y="285293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vendor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64768" y="285293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8624" y="2060848"/>
            <a:ext cx="6264696" cy="16561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8224" y="1956182"/>
            <a:ext cx="41549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검색</a:t>
            </a:r>
            <a:endParaRPr lang="ko-KR" altLang="en-US" sz="9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88904" y="342900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28864" y="285293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88704" y="3984824"/>
            <a:ext cx="55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96616" y="3840808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2864768" y="256490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33"/>
          <p:cNvGrpSpPr/>
          <p:nvPr/>
        </p:nvGrpSpPr>
        <p:grpSpPr>
          <a:xfrm>
            <a:off x="3728864" y="2564904"/>
            <a:ext cx="288032" cy="216024"/>
            <a:chOff x="3872880" y="2204864"/>
            <a:chExt cx="288032" cy="21602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4232920" y="256490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6896" y="256490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12" name="그룹 50"/>
          <p:cNvGrpSpPr/>
          <p:nvPr/>
        </p:nvGrpSpPr>
        <p:grpSpPr>
          <a:xfrm>
            <a:off x="5097016" y="2564904"/>
            <a:ext cx="288032" cy="216024"/>
            <a:chOff x="3872880" y="2204864"/>
            <a:chExt cx="288032" cy="21602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모서리가 둥근 직사각형 39"/>
          <p:cNvSpPr/>
          <p:nvPr/>
        </p:nvSpPr>
        <p:spPr>
          <a:xfrm>
            <a:off x="5529064" y="256490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33120" y="256490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12640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발주일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12640" y="314096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발주사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64768" y="3140968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28864" y="314096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12640" y="227687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64768" y="227687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8864" y="227687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88904" y="227687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953000" y="227687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3040" y="227687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177136" y="227687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7176" y="227687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227687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18" name="그룹 54"/>
          <p:cNvGrpSpPr/>
          <p:nvPr/>
        </p:nvGrpSpPr>
        <p:grpSpPr>
          <a:xfrm>
            <a:off x="2792760" y="6424032"/>
            <a:ext cx="3601380" cy="209211"/>
            <a:chOff x="2791780" y="6237312"/>
            <a:chExt cx="3601380" cy="209211"/>
          </a:xfrm>
        </p:grpSpPr>
        <p:sp>
          <p:nvSpPr>
            <p:cNvPr id="56" name="직사각형 55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1496616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1568624" y="40770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6465168" y="42930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 영역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매입처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매입처가 없을 경우 미리 설정된 관리자로 메일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89104" y="5013176"/>
            <a:ext cx="1440160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>
          <a:xfrm>
            <a:off x="6609184" y="49411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KJB-G-018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208584" y="77572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자동발주목록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자동발주목록</a:t>
            </a:r>
            <a:endParaRPr lang="ko-KR" altLang="en-US" sz="9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897216" y="6525344"/>
            <a:ext cx="86409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6616" y="162880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자동발주목록</a:t>
            </a:r>
            <a:endParaRPr lang="ko-KR" altLang="en-US" sz="900" b="1" dirty="0"/>
          </a:p>
        </p:txBody>
      </p:sp>
      <p:sp>
        <p:nvSpPr>
          <p:cNvPr id="3" name="직사각형 2"/>
          <p:cNvSpPr/>
          <p:nvPr/>
        </p:nvSpPr>
        <p:spPr>
          <a:xfrm>
            <a:off x="156928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발주 상세내역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목록가기</a:t>
            </a:r>
            <a:r>
              <a:rPr lang="ko-KR" altLang="en-US" sz="900" dirty="0" smtClean="0">
                <a:solidFill>
                  <a:schemeClr val="tx1"/>
                </a:solidFill>
              </a:rPr>
              <a:t>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1640632" y="2060848"/>
          <a:ext cx="6192688" cy="2808315"/>
        </p:xfrm>
        <a:graphic>
          <a:graphicData uri="http://schemas.openxmlformats.org/drawingml/2006/table">
            <a:tbl>
              <a:tblPr/>
              <a:tblGrid>
                <a:gridCol w="1008112"/>
                <a:gridCol w="5184576"/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발주요청일</a:t>
                      </a:r>
                      <a:endParaRPr lang="ko-KR" altLang="en-US" sz="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2015-10-20 10:20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3.5cc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규격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한약백신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업체명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발주량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r>
                        <a:rPr lang="en-US" altLang="ko-KR" sz="800" baseline="0" dirty="0" smtClean="0"/>
                        <a:t> box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KJB-G-019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1208584" y="77572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자동발주 목록 상세화면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6033120" y="511838"/>
            <a:ext cx="1975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자동발주목록</a:t>
            </a:r>
            <a:endParaRPr lang="ko-KR" altLang="en-US" sz="9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232920" y="5013176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목록가기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568624" y="19888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>
          <a:xfrm>
            <a:off x="4160912" y="49411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6856" y="1772816"/>
            <a:ext cx="26122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상품카테고리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카테고리 만들기 팝업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진료과별 카테고리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상품관리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 목록</a:t>
            </a:r>
            <a:r>
              <a:rPr lang="en-US" altLang="ko-KR" sz="1200" dirty="0" smtClean="0"/>
              <a:t>-vendor </a:t>
            </a:r>
            <a:r>
              <a:rPr lang="ko-KR" altLang="en-US" sz="1200" dirty="0" smtClean="0"/>
              <a:t>관리접속화면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상품등록화면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 일괄 상품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신규 상품 등록 요청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신규 상품 등록 요청 확인 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신규 상품 등록 요청 작성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매입처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매입처</a:t>
            </a:r>
            <a:r>
              <a:rPr lang="ko-KR" altLang="en-US" sz="1200" dirty="0" smtClean="0"/>
              <a:t> 상세 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매입처</a:t>
            </a:r>
            <a:r>
              <a:rPr lang="ko-KR" altLang="en-US" sz="1200" dirty="0" smtClean="0"/>
              <a:t> 수정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작성하기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기준재고 설정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상품재고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자동발주 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자동발주 목록 상세화면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몰 추가버튼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900" dirty="0" smtClean="0">
                <a:solidFill>
                  <a:schemeClr val="tx1"/>
                </a:solidFill>
              </a:rPr>
              <a:t> 회원리스트에 몰 승인 항목 추가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회원목록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:KJB-Me-001)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>
                <a:solidFill>
                  <a:schemeClr val="tx1"/>
                </a:solidFill>
              </a:rPr>
              <a:t>대리점 개설 시 권한 영역 추가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대리점 회원 목록</a:t>
            </a:r>
            <a:r>
              <a:rPr lang="en-US" altLang="ko-KR" sz="900" b="1" dirty="0">
                <a:solidFill>
                  <a:srgbClr val="00B0F0"/>
                </a:solidFill>
              </a:rPr>
              <a:t>: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KJB-D-001)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b="1" dirty="0">
              <a:solidFill>
                <a:srgbClr val="00B0F0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몰 이름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승인제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선택하면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권한을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얻지못한</a:t>
            </a:r>
            <a:r>
              <a:rPr lang="ko-KR" altLang="en-US" sz="900" dirty="0" smtClean="0">
                <a:solidFill>
                  <a:schemeClr val="tx1"/>
                </a:solidFill>
              </a:rPr>
              <a:t> 회원이 몰 접근 시 승인요청 </a:t>
            </a:r>
            <a:r>
              <a:rPr lang="ko-KR" altLang="en-US" sz="900" dirty="0" smtClean="0">
                <a:solidFill>
                  <a:schemeClr val="tx1"/>
                </a:solidFill>
              </a:rPr>
              <a:t>알</a:t>
            </a:r>
            <a:r>
              <a:rPr lang="ko-KR" altLang="en-US" sz="900" dirty="0">
                <a:solidFill>
                  <a:schemeClr val="tx1"/>
                </a:solidFill>
              </a:rPr>
              <a:t>림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노출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900" b="1" dirty="0">
                <a:solidFill>
                  <a:srgbClr val="00B0F0"/>
                </a:solidFill>
              </a:rPr>
              <a:t>승인요청 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알림 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 KJ-ETC-3)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KJB-G-001-1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3254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카테고리관리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카테고리 목록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상품카테고리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카테고리 관리</a:t>
            </a:r>
            <a:endParaRPr lang="ko-KR" altLang="en-US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1568624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68624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병의원몰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568624" y="220486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만들기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양쪽 모서리가 둥근 사각형 110"/>
          <p:cNvSpPr/>
          <p:nvPr/>
        </p:nvSpPr>
        <p:spPr>
          <a:xfrm>
            <a:off x="2594412" y="1916833"/>
            <a:ext cx="1152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</a:t>
            </a:r>
            <a:r>
              <a:rPr lang="ko-KR" altLang="en-US" sz="800" dirty="0">
                <a:solidFill>
                  <a:schemeClr val="tx1"/>
                </a:solidFill>
              </a:rPr>
              <a:t>품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112" name="양쪽 모서리가 둥근 사각형 111"/>
          <p:cNvSpPr/>
          <p:nvPr/>
        </p:nvSpPr>
        <p:spPr>
          <a:xfrm>
            <a:off x="156862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 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3" name="Line 24"/>
          <p:cNvSpPr>
            <a:spLocks noChangeShapeType="1"/>
          </p:cNvSpPr>
          <p:nvPr/>
        </p:nvSpPr>
        <p:spPr bwMode="auto">
          <a:xfrm>
            <a:off x="1580044" y="2080739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3746412" y="1916833"/>
            <a:ext cx="1152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 카테고리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568624" y="3113348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약국몰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68624" y="3373760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B2B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75246" y="2564904"/>
            <a:ext cx="129393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 속성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84196" y="2851776"/>
            <a:ext cx="176089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Kukje_Hospital_logo.jpg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84196" y="3112188"/>
            <a:ext cx="176089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Kukje_Pharm_logo.jpg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84196" y="3372600"/>
            <a:ext cx="176089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Kukje_B2B_logo.jpg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36870" y="2853516"/>
            <a:ext cx="1183292" cy="215444"/>
            <a:chOff x="2736870" y="2853516"/>
            <a:chExt cx="1183292" cy="215444"/>
          </a:xfrm>
        </p:grpSpPr>
        <p:sp>
          <p:nvSpPr>
            <p:cNvPr id="74" name="Text Box 161"/>
            <p:cNvSpPr txBox="1">
              <a:spLocks noChangeArrowheads="1"/>
            </p:cNvSpPr>
            <p:nvPr/>
          </p:nvSpPr>
          <p:spPr bwMode="auto">
            <a:xfrm>
              <a:off x="2880885" y="2853516"/>
              <a:ext cx="483072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err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비승인</a:t>
              </a:r>
              <a:r>
                <a:rPr lang="ko-KR" altLang="en-US" sz="8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814" y="2909407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70" y="2909407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 Box 161"/>
            <p:cNvSpPr txBox="1">
              <a:spLocks noChangeArrowheads="1"/>
            </p:cNvSpPr>
            <p:nvPr/>
          </p:nvSpPr>
          <p:spPr bwMode="auto">
            <a:xfrm>
              <a:off x="3539682" y="2853516"/>
              <a:ext cx="38048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err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</a:t>
              </a:r>
              <a:r>
                <a:rPr lang="ko-KR" altLang="en-US" sz="8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36870" y="3113348"/>
            <a:ext cx="1183292" cy="215444"/>
            <a:chOff x="2761596" y="3113348"/>
            <a:chExt cx="1183292" cy="215444"/>
          </a:xfrm>
        </p:grpSpPr>
        <p:sp>
          <p:nvSpPr>
            <p:cNvPr id="89" name="Text Box 161"/>
            <p:cNvSpPr txBox="1">
              <a:spLocks noChangeArrowheads="1"/>
            </p:cNvSpPr>
            <p:nvPr/>
          </p:nvSpPr>
          <p:spPr bwMode="auto">
            <a:xfrm>
              <a:off x="2905611" y="3113348"/>
              <a:ext cx="483072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err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비승인</a:t>
              </a:r>
              <a:r>
                <a:rPr lang="ko-KR" altLang="en-US" sz="8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540" y="3169239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596" y="3169239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 Box 161"/>
            <p:cNvSpPr txBox="1">
              <a:spLocks noChangeArrowheads="1"/>
            </p:cNvSpPr>
            <p:nvPr/>
          </p:nvSpPr>
          <p:spPr bwMode="auto">
            <a:xfrm>
              <a:off x="3564408" y="3113348"/>
              <a:ext cx="38048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err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</a:t>
              </a:r>
              <a:r>
                <a:rPr lang="ko-KR" altLang="en-US" sz="8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736870" y="3373180"/>
            <a:ext cx="1183292" cy="215444"/>
            <a:chOff x="2761596" y="3373180"/>
            <a:chExt cx="1183292" cy="215444"/>
          </a:xfrm>
        </p:grpSpPr>
        <p:sp>
          <p:nvSpPr>
            <p:cNvPr id="95" name="Text Box 161"/>
            <p:cNvSpPr txBox="1">
              <a:spLocks noChangeArrowheads="1"/>
            </p:cNvSpPr>
            <p:nvPr/>
          </p:nvSpPr>
          <p:spPr bwMode="auto">
            <a:xfrm>
              <a:off x="2905611" y="3373180"/>
              <a:ext cx="483072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err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비승인</a:t>
              </a:r>
              <a:r>
                <a:rPr lang="ko-KR" altLang="en-US" sz="8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540" y="3429071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596" y="3429071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Text Box 161"/>
            <p:cNvSpPr txBox="1">
              <a:spLocks noChangeArrowheads="1"/>
            </p:cNvSpPr>
            <p:nvPr/>
          </p:nvSpPr>
          <p:spPr bwMode="auto">
            <a:xfrm>
              <a:off x="3564408" y="3373180"/>
              <a:ext cx="38048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err="1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승인</a:t>
              </a:r>
              <a:r>
                <a:rPr lang="ko-KR" altLang="en-US" sz="8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984196" y="2564904"/>
            <a:ext cx="17608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 메인 로고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761783" y="2853982"/>
            <a:ext cx="176089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Kukje_Hospital_quick_logo.jpg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61783" y="3114394"/>
            <a:ext cx="176089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Kukje_Pharm_quick_logo.jpg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761783" y="3374806"/>
            <a:ext cx="176089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Kukje_B2Bl_quick_logo.jpg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61783" y="2567110"/>
            <a:ext cx="176089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바로가기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icon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>
            <a:spLocks noChangeAspect="1"/>
          </p:cNvSpPr>
          <p:nvPr/>
        </p:nvSpPr>
        <p:spPr>
          <a:xfrm>
            <a:off x="1496616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>
            <a:spLocks noChangeAspect="1"/>
          </p:cNvSpPr>
          <p:nvPr/>
        </p:nvSpPr>
        <p:spPr>
          <a:xfrm>
            <a:off x="1503030" y="282944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1" name="타원 120"/>
          <p:cNvSpPr>
            <a:spLocks noChangeAspect="1"/>
          </p:cNvSpPr>
          <p:nvPr/>
        </p:nvSpPr>
        <p:spPr>
          <a:xfrm>
            <a:off x="3455438" y="2773857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4" name="타원 123"/>
          <p:cNvSpPr>
            <a:spLocks noChangeAspect="1"/>
          </p:cNvSpPr>
          <p:nvPr/>
        </p:nvSpPr>
        <p:spPr>
          <a:xfrm>
            <a:off x="393017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5" name="타원 124"/>
          <p:cNvSpPr>
            <a:spLocks noChangeAspect="1"/>
          </p:cNvSpPr>
          <p:nvPr/>
        </p:nvSpPr>
        <p:spPr>
          <a:xfrm>
            <a:off x="5760364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 추가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참고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 KJB-G-002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①②③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번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)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카테고리명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더블클릭시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수정 팝업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참고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 KJB-G-002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④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번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 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정보값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하부 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해당 카테고리에 등록된 상품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 닫기 아이콘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클릭 시 펼침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닫침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대메뉴에</a:t>
            </a:r>
            <a:r>
              <a:rPr lang="ko-KR" altLang="en-US" sz="900" dirty="0" smtClean="0">
                <a:solidFill>
                  <a:schemeClr val="tx1"/>
                </a:solidFill>
              </a:rPr>
              <a:t> 적용되는 아이콘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메인화면에</a:t>
            </a:r>
            <a:r>
              <a:rPr lang="ko-KR" altLang="en-US" sz="900" dirty="0" smtClean="0">
                <a:solidFill>
                  <a:schemeClr val="tx1"/>
                </a:solidFill>
              </a:rPr>
              <a:t> 이미지 아이콘으로 적용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서브는 </a:t>
            </a: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노출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 펼침 아이콘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3254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카테고리관리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카테고리 목록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상품카테고리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2864768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대메뉴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(7)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160912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 level (40)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카테고리 관리</a:t>
            </a:r>
            <a:endParaRPr lang="ko-KR" altLang="en-US" sz="900" b="1" dirty="0"/>
          </a:p>
        </p:txBody>
      </p:sp>
      <p:sp>
        <p:nvSpPr>
          <p:cNvPr id="32" name="직사각형 31"/>
          <p:cNvSpPr/>
          <p:nvPr/>
        </p:nvSpPr>
        <p:spPr>
          <a:xfrm>
            <a:off x="5457056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 level (120)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53200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 level (0)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68624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64768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 </a:t>
            </a:r>
            <a:r>
              <a:rPr lang="en-US" altLang="ko-KR" sz="800" dirty="0" smtClean="0">
                <a:solidFill>
                  <a:schemeClr val="tx1"/>
                </a:solidFill>
              </a:rPr>
              <a:t>(3/0)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160912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 </a:t>
            </a:r>
            <a:r>
              <a:rPr lang="en-US" altLang="ko-KR" sz="800" dirty="0" smtClean="0">
                <a:solidFill>
                  <a:schemeClr val="tx1"/>
                </a:solidFill>
              </a:rPr>
              <a:t>(3/0)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68624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병의원몰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(3/0)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60912" y="3717032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수액용품 </a:t>
            </a:r>
            <a:r>
              <a:rPr lang="en-US" altLang="ko-KR" sz="800" dirty="0" smtClean="0">
                <a:solidFill>
                  <a:schemeClr val="tx1"/>
                </a:solidFill>
              </a:rPr>
              <a:t>(0/250)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57056" y="3140968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치과용주사기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(0/400)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57056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 </a:t>
            </a:r>
            <a:r>
              <a:rPr lang="en-US" altLang="ko-KR" sz="800" dirty="0" smtClean="0">
                <a:solidFill>
                  <a:schemeClr val="tx1"/>
                </a:solidFill>
              </a:rPr>
              <a:t>(0/2500)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457056" y="3429000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락주사기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(0/300)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504728" y="2924944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793344" y="2924944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97016" y="2924944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64768" y="429309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전산소모품 </a:t>
            </a:r>
            <a:r>
              <a:rPr lang="en-US" altLang="ko-KR" sz="800" dirty="0" smtClean="0">
                <a:solidFill>
                  <a:schemeClr val="tx1"/>
                </a:solidFill>
              </a:rPr>
              <a:t>(8/0)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800872" y="4365104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64768" y="4581128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의료기기 </a:t>
            </a:r>
            <a:r>
              <a:rPr lang="en-US" altLang="ko-KR" sz="800" dirty="0" smtClean="0">
                <a:solidFill>
                  <a:schemeClr val="tx1"/>
                </a:solidFill>
              </a:rPr>
              <a:t>(5/0)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800872" y="4653136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52" idx="3"/>
            <a:endCxn id="37" idx="1"/>
          </p:cNvCxnSpPr>
          <p:nvPr/>
        </p:nvCxnSpPr>
        <p:spPr>
          <a:xfrm>
            <a:off x="2648744" y="2960948"/>
            <a:ext cx="21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2" idx="3"/>
            <a:endCxn id="84" idx="1"/>
          </p:cNvCxnSpPr>
          <p:nvPr/>
        </p:nvCxnSpPr>
        <p:spPr>
          <a:xfrm>
            <a:off x="2648744" y="2960948"/>
            <a:ext cx="216024" cy="14401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2" idx="3"/>
            <a:endCxn id="86" idx="1"/>
          </p:cNvCxnSpPr>
          <p:nvPr/>
        </p:nvCxnSpPr>
        <p:spPr>
          <a:xfrm>
            <a:off x="2648744" y="2960948"/>
            <a:ext cx="216024" cy="17281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>
            <a:off x="2648744" y="2960948"/>
            <a:ext cx="216024" cy="14401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38" idx="1"/>
          </p:cNvCxnSpPr>
          <p:nvPr/>
        </p:nvCxnSpPr>
        <p:spPr>
          <a:xfrm>
            <a:off x="3944888" y="2960948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7" idx="3"/>
            <a:endCxn id="53" idx="1"/>
          </p:cNvCxnSpPr>
          <p:nvPr/>
        </p:nvCxnSpPr>
        <p:spPr>
          <a:xfrm>
            <a:off x="3944888" y="2960948"/>
            <a:ext cx="216024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160912" y="4581128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가정용의료기 </a:t>
            </a:r>
            <a:r>
              <a:rPr lang="en-US" altLang="ko-KR" sz="800" dirty="0" smtClean="0">
                <a:solidFill>
                  <a:schemeClr val="tx1"/>
                </a:solidFill>
              </a:rPr>
              <a:t>(17/0)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097016" y="4642250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79" name="꺾인 연결선 78"/>
          <p:cNvCxnSpPr>
            <a:stCxn id="86" idx="3"/>
            <a:endCxn id="76" idx="1"/>
          </p:cNvCxnSpPr>
          <p:nvPr/>
        </p:nvCxnSpPr>
        <p:spPr>
          <a:xfrm>
            <a:off x="3944888" y="4689140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457056" y="4581128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구급함 </a:t>
            </a:r>
            <a:r>
              <a:rPr lang="en-US" altLang="ko-KR" sz="800" dirty="0" smtClean="0">
                <a:solidFill>
                  <a:schemeClr val="tx1"/>
                </a:solidFill>
              </a:rPr>
              <a:t>(0/2)</a:t>
            </a:r>
          </a:p>
        </p:txBody>
      </p:sp>
      <p:cxnSp>
        <p:nvCxnSpPr>
          <p:cNvPr id="93" name="꺾인 연결선 92"/>
          <p:cNvCxnSpPr>
            <a:stCxn id="76" idx="3"/>
            <a:endCxn id="91" idx="1"/>
          </p:cNvCxnSpPr>
          <p:nvPr/>
        </p:nvCxnSpPr>
        <p:spPr>
          <a:xfrm>
            <a:off x="5241032" y="4689140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160912" y="429309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전산용지 </a:t>
            </a:r>
            <a:r>
              <a:rPr lang="en-US" altLang="ko-KR" sz="800" dirty="0" smtClean="0">
                <a:solidFill>
                  <a:schemeClr val="tx1"/>
                </a:solidFill>
              </a:rPr>
              <a:t>(4/0)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097016" y="4354218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84" idx="3"/>
            <a:endCxn id="96" idx="1"/>
          </p:cNvCxnSpPr>
          <p:nvPr/>
        </p:nvCxnSpPr>
        <p:spPr>
          <a:xfrm>
            <a:off x="3944888" y="4401108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457056" y="429309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처방전 </a:t>
            </a:r>
            <a:r>
              <a:rPr lang="en-US" altLang="ko-KR" sz="800" dirty="0" smtClean="0">
                <a:solidFill>
                  <a:schemeClr val="tx1"/>
                </a:solidFill>
              </a:rPr>
              <a:t>(0/10)</a:t>
            </a:r>
          </a:p>
        </p:txBody>
      </p:sp>
      <p:cxnSp>
        <p:nvCxnSpPr>
          <p:cNvPr id="101" name="꺾인 연결선 100"/>
          <p:cNvCxnSpPr>
            <a:stCxn id="96" idx="3"/>
            <a:endCxn id="99" idx="1"/>
          </p:cNvCxnSpPr>
          <p:nvPr/>
        </p:nvCxnSpPr>
        <p:spPr>
          <a:xfrm>
            <a:off x="5241032" y="4401108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160912" y="4005064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거즈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알콜솜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(0/230)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097016" y="4066186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37" idx="3"/>
            <a:endCxn id="105" idx="1"/>
          </p:cNvCxnSpPr>
          <p:nvPr/>
        </p:nvCxnSpPr>
        <p:spPr>
          <a:xfrm>
            <a:off x="3944888" y="2960948"/>
            <a:ext cx="216024" cy="115212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1568624" y="220486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만들기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꺾인 연결선 115"/>
          <p:cNvCxnSpPr>
            <a:stCxn id="38" idx="3"/>
            <a:endCxn id="60" idx="1"/>
          </p:cNvCxnSpPr>
          <p:nvPr/>
        </p:nvCxnSpPr>
        <p:spPr>
          <a:xfrm>
            <a:off x="5241032" y="2960948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38" idx="3"/>
            <a:endCxn id="58" idx="1"/>
          </p:cNvCxnSpPr>
          <p:nvPr/>
        </p:nvCxnSpPr>
        <p:spPr>
          <a:xfrm>
            <a:off x="5241032" y="2960948"/>
            <a:ext cx="216024" cy="28803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>
            <a:off x="5241032" y="2960948"/>
            <a:ext cx="216024" cy="28803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38" idx="3"/>
            <a:endCxn id="78" idx="1"/>
          </p:cNvCxnSpPr>
          <p:nvPr/>
        </p:nvCxnSpPr>
        <p:spPr>
          <a:xfrm>
            <a:off x="5241032" y="2960948"/>
            <a:ext cx="216024" cy="5760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>
            <a:spLocks noChangeAspect="1"/>
          </p:cNvSpPr>
          <p:nvPr/>
        </p:nvSpPr>
        <p:spPr>
          <a:xfrm>
            <a:off x="1496616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>
            <a:spLocks noChangeAspect="1"/>
          </p:cNvSpPr>
          <p:nvPr/>
        </p:nvSpPr>
        <p:spPr>
          <a:xfrm>
            <a:off x="207268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9" name="타원 128"/>
          <p:cNvSpPr>
            <a:spLocks noChangeAspect="1"/>
          </p:cNvSpPr>
          <p:nvPr/>
        </p:nvSpPr>
        <p:spPr>
          <a:xfrm>
            <a:off x="3800872" y="42210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0" name="타원 129"/>
          <p:cNvSpPr>
            <a:spLocks noChangeAspect="1"/>
          </p:cNvSpPr>
          <p:nvPr/>
        </p:nvSpPr>
        <p:spPr>
          <a:xfrm>
            <a:off x="2465688" y="279785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5" name="타원 154"/>
          <p:cNvSpPr>
            <a:spLocks noChangeAspect="1"/>
          </p:cNvSpPr>
          <p:nvPr/>
        </p:nvSpPr>
        <p:spPr>
          <a:xfrm>
            <a:off x="1673290" y="27482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2594412" y="1916833"/>
            <a:ext cx="1152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</a:t>
            </a:r>
            <a:r>
              <a:rPr lang="ko-KR" altLang="en-US" sz="800" dirty="0">
                <a:solidFill>
                  <a:schemeClr val="tx1"/>
                </a:solidFill>
              </a:rPr>
              <a:t>품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156862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 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2609688" y="2083964"/>
            <a:ext cx="1134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양쪽 모서리가 둥근 사각형 70"/>
          <p:cNvSpPr/>
          <p:nvPr/>
        </p:nvSpPr>
        <p:spPr>
          <a:xfrm>
            <a:off x="3746412" y="1916833"/>
            <a:ext cx="1152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 카테고리</a:t>
            </a:r>
          </a:p>
        </p:txBody>
      </p:sp>
      <p:pic>
        <p:nvPicPr>
          <p:cNvPr id="72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78" y="2839440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78" y="4293088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47" descr="bullet_di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65" y="4588238"/>
            <a:ext cx="21602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>
            <a:spLocks noChangeAspect="1"/>
          </p:cNvSpPr>
          <p:nvPr/>
        </p:nvSpPr>
        <p:spPr>
          <a:xfrm>
            <a:off x="3610665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2936776" y="1268760"/>
            <a:ext cx="2160240" cy="2592288"/>
            <a:chOff x="416496" y="2182367"/>
            <a:chExt cx="2160240" cy="2592288"/>
          </a:xfrm>
        </p:grpSpPr>
        <p:sp>
          <p:nvSpPr>
            <p:cNvPr id="27" name="Rectangle 61"/>
            <p:cNvSpPr>
              <a:spLocks noChangeArrowheads="1"/>
            </p:cNvSpPr>
            <p:nvPr/>
          </p:nvSpPr>
          <p:spPr bwMode="auto">
            <a:xfrm>
              <a:off x="416496" y="2420888"/>
              <a:ext cx="2160240" cy="2353767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8" name="Rectangle 61"/>
            <p:cNvSpPr>
              <a:spLocks noChangeArrowheads="1"/>
            </p:cNvSpPr>
            <p:nvPr/>
          </p:nvSpPr>
          <p:spPr bwMode="auto">
            <a:xfrm>
              <a:off x="416496" y="2182367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2950" y="2207419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30" name="Group 177"/>
            <p:cNvGrpSpPr>
              <a:grpSpLocks/>
            </p:cNvGrpSpPr>
            <p:nvPr/>
          </p:nvGrpSpPr>
          <p:grpSpPr bwMode="auto">
            <a:xfrm>
              <a:off x="2335659" y="2218059"/>
              <a:ext cx="199443" cy="180332"/>
              <a:chOff x="204" y="1335"/>
              <a:chExt cx="777" cy="573"/>
            </a:xfrm>
          </p:grpSpPr>
          <p:sp>
            <p:nvSpPr>
              <p:cNvPr id="31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직선 연결선 32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" name="Rectangle 68"/>
            <p:cNvSpPr>
              <a:spLocks noChangeArrowheads="1"/>
            </p:cNvSpPr>
            <p:nvPr/>
          </p:nvSpPr>
          <p:spPr bwMode="auto">
            <a:xfrm>
              <a:off x="920552" y="448662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301" y="2470944"/>
              <a:ext cx="9396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카테고리 만들기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68"/>
            <p:cNvSpPr>
              <a:spLocks noChangeArrowheads="1"/>
            </p:cNvSpPr>
            <p:nvPr/>
          </p:nvSpPr>
          <p:spPr bwMode="auto">
            <a:xfrm>
              <a:off x="1568624" y="448662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만들기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352600" y="2758431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병원몰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16696" y="2758431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88504" y="2758431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8504" y="3046463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대메뉴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8504" y="3334495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level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52600" y="3046463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의료소모품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16696" y="3046463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352600" y="3334495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216696" y="3334495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52600" y="4198591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카테고리명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8504" y="4198591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Title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88504" y="4005064"/>
            <a:ext cx="2160240" cy="2592288"/>
            <a:chOff x="2864768" y="2182367"/>
            <a:chExt cx="2160240" cy="2592288"/>
          </a:xfrm>
        </p:grpSpPr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2864768" y="2420888"/>
              <a:ext cx="2160240" cy="2353767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2864768" y="2182367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911222" y="2207419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57" name="Group 177"/>
            <p:cNvGrpSpPr>
              <a:grpSpLocks/>
            </p:cNvGrpSpPr>
            <p:nvPr/>
          </p:nvGrpSpPr>
          <p:grpSpPr bwMode="auto">
            <a:xfrm>
              <a:off x="4783931" y="2218059"/>
              <a:ext cx="199443" cy="180332"/>
              <a:chOff x="204" y="1335"/>
              <a:chExt cx="777" cy="573"/>
            </a:xfrm>
          </p:grpSpPr>
          <p:sp>
            <p:nvSpPr>
              <p:cNvPr id="58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9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직선 연결선 59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3368824" y="448662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875573" y="2470944"/>
              <a:ext cx="9396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카테고리 만들기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4016896" y="4486623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만들기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00872" y="2758431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병원몰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64968" y="2758431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00872" y="3622527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936776" y="2758431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936776" y="3046463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대메뉴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36776" y="3334495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level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00872" y="3046463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의료소모품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64968" y="3046463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00872" y="3334495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주사기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주사침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664968" y="3334495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36776" y="3622527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 level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00872" y="4198591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카테고리명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936776" y="4198591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664968" y="3612366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936776" y="4005064"/>
            <a:ext cx="2160240" cy="2592288"/>
            <a:chOff x="5313040" y="2182367"/>
            <a:chExt cx="2160240" cy="2592288"/>
          </a:xfrm>
        </p:grpSpPr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5313040" y="2420888"/>
              <a:ext cx="2160240" cy="2353767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6" name="Rectangle 61"/>
            <p:cNvSpPr>
              <a:spLocks noChangeArrowheads="1"/>
            </p:cNvSpPr>
            <p:nvPr/>
          </p:nvSpPr>
          <p:spPr bwMode="auto">
            <a:xfrm>
              <a:off x="5313040" y="2182367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359494" y="2207419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88" name="Group 177"/>
            <p:cNvGrpSpPr>
              <a:grpSpLocks/>
            </p:cNvGrpSpPr>
            <p:nvPr/>
          </p:nvGrpSpPr>
          <p:grpSpPr bwMode="auto">
            <a:xfrm>
              <a:off x="7232203" y="2218059"/>
              <a:ext cx="199443" cy="180332"/>
              <a:chOff x="204" y="1335"/>
              <a:chExt cx="777" cy="573"/>
            </a:xfrm>
          </p:grpSpPr>
          <p:sp>
            <p:nvSpPr>
              <p:cNvPr id="109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0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직선 연결선 110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9" name="Rectangle 68"/>
            <p:cNvSpPr>
              <a:spLocks noChangeArrowheads="1"/>
            </p:cNvSpPr>
            <p:nvPr/>
          </p:nvSpPr>
          <p:spPr bwMode="auto">
            <a:xfrm>
              <a:off x="5817096" y="4509120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323845" y="2470944"/>
              <a:ext cx="9396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카테고리 만들기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Rectangle 68"/>
            <p:cNvSpPr>
              <a:spLocks noChangeArrowheads="1"/>
            </p:cNvSpPr>
            <p:nvPr/>
          </p:nvSpPr>
          <p:spPr bwMode="auto">
            <a:xfrm>
              <a:off x="6465168" y="4509120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만들기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249144" y="2758431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병원몰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113240" y="2758431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249144" y="3622527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일회용주사기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85048" y="2758431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85048" y="3046463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대메뉴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385048" y="3334495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level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249144" y="3046463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의료소모품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113240" y="3046463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249144" y="3334495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주사기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주사침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113240" y="3334495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385048" y="3622527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 level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249144" y="4198591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카테고리명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85048" y="4198591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249144" y="3910559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385048" y="3910559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 level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113240" y="3622527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7113240" y="3910559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61"/>
          <p:cNvSpPr>
            <a:spLocks noChangeArrowheads="1"/>
          </p:cNvSpPr>
          <p:nvPr/>
        </p:nvSpPr>
        <p:spPr bwMode="auto">
          <a:xfrm>
            <a:off x="5529064" y="1939329"/>
            <a:ext cx="2160240" cy="2569791"/>
          </a:xfrm>
          <a:prstGeom prst="rect">
            <a:avLst/>
          </a:prstGeom>
          <a:solidFill>
            <a:srgbClr val="F8F8F8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Rectangle 61"/>
          <p:cNvSpPr>
            <a:spLocks noChangeArrowheads="1"/>
          </p:cNvSpPr>
          <p:nvPr/>
        </p:nvSpPr>
        <p:spPr bwMode="auto">
          <a:xfrm>
            <a:off x="5529064" y="1700808"/>
            <a:ext cx="2160240" cy="2385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80975" indent="-180975" defTabSz="839788">
              <a:buFont typeface="Wingdings" pitchFamily="2" charset="2"/>
              <a:buNone/>
            </a:pPr>
            <a:endParaRPr lang="ko-KR" altLang="ko-KR" sz="9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75518" y="1725860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알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림</a:t>
            </a:r>
          </a:p>
        </p:txBody>
      </p: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7448227" y="1736500"/>
            <a:ext cx="199443" cy="180332"/>
            <a:chOff x="204" y="1335"/>
            <a:chExt cx="777" cy="573"/>
          </a:xfrm>
        </p:grpSpPr>
        <p:sp>
          <p:nvSpPr>
            <p:cNvPr id="6" name="직사각형 53"/>
            <p:cNvSpPr>
              <a:spLocks noChangeArrowheads="1"/>
            </p:cNvSpPr>
            <p:nvPr/>
          </p:nvSpPr>
          <p:spPr bwMode="auto">
            <a:xfrm>
              <a:off x="204" y="1335"/>
              <a:ext cx="773" cy="57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ko-KR" altLang="ko-KR" sz="1000">
                <a:solidFill>
                  <a:srgbClr val="FFFFFF"/>
                </a:solidFill>
              </a:endParaRPr>
            </a:p>
          </p:txBody>
        </p:sp>
        <p:cxnSp>
          <p:nvCxnSpPr>
            <p:cNvPr id="7" name="직선 연결선 54"/>
            <p:cNvCxnSpPr>
              <a:cxnSpLocks noChangeShapeType="1"/>
            </p:cNvCxnSpPr>
            <p:nvPr/>
          </p:nvCxnSpPr>
          <p:spPr bwMode="auto">
            <a:xfrm>
              <a:off x="204" y="1335"/>
              <a:ext cx="774" cy="5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직선 연결선 7"/>
            <p:cNvCxnSpPr>
              <a:cxnSpLocks noChangeShapeType="1"/>
            </p:cNvCxnSpPr>
            <p:nvPr/>
          </p:nvCxnSpPr>
          <p:spPr bwMode="auto">
            <a:xfrm flipV="1">
              <a:off x="204" y="1336"/>
              <a:ext cx="777" cy="5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6033120" y="4243585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9869" y="1989385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latinLnBrk="1">
              <a:spcBef>
                <a:spcPct val="20000"/>
              </a:spcBef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카테고리 만들기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681192" y="4243585"/>
            <a:ext cx="576250" cy="17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만들기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5168" y="249289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병원몰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29264" y="249289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5168" y="335699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1072" y="2492896"/>
            <a:ext cx="79208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1072" y="2780928"/>
            <a:ext cx="79208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대메뉴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1072" y="3068960"/>
            <a:ext cx="79208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 level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65168" y="2780928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9264" y="278092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5168" y="3068960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29264" y="3068960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01072" y="3356992"/>
            <a:ext cx="79208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 level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465168" y="393305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카테고리명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01072" y="3933056"/>
            <a:ext cx="79208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465168" y="364502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01072" y="3645024"/>
            <a:ext cx="79208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 level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329264" y="335699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29264" y="364502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2" name="Text Box 161"/>
          <p:cNvSpPr txBox="1">
            <a:spLocks noChangeArrowheads="1"/>
          </p:cNvSpPr>
          <p:nvPr/>
        </p:nvSpPr>
        <p:spPr bwMode="auto">
          <a:xfrm>
            <a:off x="6033120" y="2204864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29" y="226075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5" y="226075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 Box 161"/>
          <p:cNvSpPr txBox="1">
            <a:spLocks noChangeArrowheads="1"/>
          </p:cNvSpPr>
          <p:nvPr/>
        </p:nvSpPr>
        <p:spPr bwMode="auto">
          <a:xfrm>
            <a:off x="6976097" y="2204864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아래쪽 화살표 116"/>
          <p:cNvSpPr/>
          <p:nvPr/>
        </p:nvSpPr>
        <p:spPr>
          <a:xfrm rot="2700000">
            <a:off x="2137680" y="3090290"/>
            <a:ext cx="368420" cy="743791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오른쪽 화살표 117"/>
          <p:cNvSpPr/>
          <p:nvPr/>
        </p:nvSpPr>
        <p:spPr>
          <a:xfrm>
            <a:off x="2144688" y="3717032"/>
            <a:ext cx="720080" cy="35667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8504" y="1268760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카테고리 만들기 팝업</a:t>
            </a:r>
            <a:endParaRPr lang="ko-KR" altLang="en-US" sz="8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5457056" y="1268760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smtClean="0"/>
              <a:t>카테고리 수정하기 팝업</a:t>
            </a:r>
            <a:endParaRPr lang="ko-KR" altLang="en-US" sz="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KJB-G-002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208584" y="77572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카테고리 만들기 팝업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33120" y="511838"/>
            <a:ext cx="3760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카테고리관리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카테고리 목록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만들기</a:t>
            </a:r>
            <a:endParaRPr lang="ko-KR" altLang="en-US" sz="900" dirty="0"/>
          </a:p>
        </p:txBody>
      </p:sp>
      <p:sp>
        <p:nvSpPr>
          <p:cNvPr id="125" name="타원 124"/>
          <p:cNvSpPr>
            <a:spLocks noChangeAspect="1"/>
          </p:cNvSpPr>
          <p:nvPr/>
        </p:nvSpPr>
        <p:spPr>
          <a:xfrm>
            <a:off x="2864768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>
            <a:spLocks noChangeAspect="1"/>
          </p:cNvSpPr>
          <p:nvPr/>
        </p:nvSpPr>
        <p:spPr>
          <a:xfrm>
            <a:off x="416496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>
            <a:spLocks noChangeAspect="1"/>
          </p:cNvSpPr>
          <p:nvPr/>
        </p:nvSpPr>
        <p:spPr>
          <a:xfrm>
            <a:off x="2864768" y="57332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>
            <a:spLocks noChangeAspect="1"/>
          </p:cNvSpPr>
          <p:nvPr/>
        </p:nvSpPr>
        <p:spPr>
          <a:xfrm>
            <a:off x="5529064" y="17008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9" name="타원 128"/>
          <p:cNvSpPr>
            <a:spLocks noChangeAspect="1"/>
          </p:cNvSpPr>
          <p:nvPr/>
        </p:nvSpPr>
        <p:spPr>
          <a:xfrm>
            <a:off x="6897216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1 level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2 level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3 level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 수정하기 팝업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미사용 처리시 화면에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5662194" y="3501008"/>
            <a:ext cx="2304256" cy="3234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진료과별 카테고리 보기 </a:t>
            </a:r>
            <a:r>
              <a:rPr lang="ko-KR" altLang="en-US" sz="900" dirty="0" smtClean="0">
                <a:solidFill>
                  <a:schemeClr val="tx1"/>
                </a:solidFill>
              </a:rPr>
              <a:t>탭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추가로 생성되는 몰에는 노출되지 않음</a:t>
            </a:r>
            <a:r>
              <a:rPr lang="en-US" altLang="ko-KR" sz="900" dirty="0" smtClean="0">
                <a:solidFill>
                  <a:schemeClr val="tx1"/>
                </a:solidFill>
              </a:rPr>
              <a:t>.(</a:t>
            </a:r>
            <a:r>
              <a:rPr lang="ko-KR" altLang="en-US" sz="900" dirty="0" smtClean="0">
                <a:solidFill>
                  <a:schemeClr val="tx1"/>
                </a:solidFill>
              </a:rPr>
              <a:t>예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약국몰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 추가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err="1" smtClean="0">
                <a:solidFill>
                  <a:srgbClr val="00B0F0"/>
                </a:solidFill>
              </a:rPr>
              <a:t>클릭시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④번 노출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메뉴 탭 클릭 시 수정 팝업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err="1" smtClean="0">
                <a:solidFill>
                  <a:srgbClr val="00B0F0"/>
                </a:solidFill>
              </a:rPr>
              <a:t>클릭시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 ④번 노출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만들기 팝업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진료과별 카테고리 목록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 </a:t>
            </a:r>
            <a:r>
              <a:rPr lang="ko-KR" altLang="en-US" sz="900" dirty="0" smtClean="0"/>
              <a:t>관리자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2864768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대메뉴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160912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 level (4)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카테고리 관리</a:t>
            </a:r>
            <a:endParaRPr lang="ko-KR" altLang="en-US" sz="900" b="1" dirty="0"/>
          </a:p>
        </p:txBody>
      </p:sp>
      <p:sp>
        <p:nvSpPr>
          <p:cNvPr id="32" name="직사각형 31"/>
          <p:cNvSpPr/>
          <p:nvPr/>
        </p:nvSpPr>
        <p:spPr>
          <a:xfrm>
            <a:off x="5457056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 level (0)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53200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 level (0)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68624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64768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60912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외과 </a:t>
            </a:r>
            <a:r>
              <a:rPr lang="en-US" altLang="ko-KR" sz="800" dirty="0" smtClean="0">
                <a:solidFill>
                  <a:schemeClr val="tx1"/>
                </a:solidFill>
              </a:rPr>
              <a:t>(0/120)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568624" y="2852936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병의원몰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(1/0)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60912" y="3140968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산부인과 </a:t>
            </a:r>
            <a:r>
              <a:rPr lang="en-US" altLang="ko-KR" sz="800" dirty="0" smtClean="0">
                <a:solidFill>
                  <a:schemeClr val="tx1"/>
                </a:solidFill>
              </a:rPr>
              <a:t>(0/250)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504728" y="2924944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793344" y="2924944"/>
            <a:ext cx="108000" cy="10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>
            <a:stCxn id="52" idx="3"/>
            <a:endCxn id="37" idx="1"/>
          </p:cNvCxnSpPr>
          <p:nvPr/>
        </p:nvCxnSpPr>
        <p:spPr>
          <a:xfrm>
            <a:off x="2648744" y="2960948"/>
            <a:ext cx="21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7" idx="3"/>
            <a:endCxn id="38" idx="1"/>
          </p:cNvCxnSpPr>
          <p:nvPr/>
        </p:nvCxnSpPr>
        <p:spPr>
          <a:xfrm>
            <a:off x="3944888" y="2960948"/>
            <a:ext cx="216024" cy="127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7" idx="3"/>
            <a:endCxn id="53" idx="1"/>
          </p:cNvCxnSpPr>
          <p:nvPr/>
        </p:nvCxnSpPr>
        <p:spPr>
          <a:xfrm>
            <a:off x="3944888" y="2960948"/>
            <a:ext cx="216024" cy="28803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160912" y="3717032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성형외과 </a:t>
            </a:r>
            <a:r>
              <a:rPr lang="en-US" altLang="ko-KR" sz="800" dirty="0" smtClean="0">
                <a:solidFill>
                  <a:schemeClr val="tx1"/>
                </a:solidFill>
              </a:rPr>
              <a:t>(0/4)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60912" y="3429000"/>
            <a:ext cx="108012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정형외과 </a:t>
            </a:r>
            <a:r>
              <a:rPr lang="en-US" altLang="ko-KR" sz="800" dirty="0" smtClean="0">
                <a:solidFill>
                  <a:schemeClr val="tx1"/>
                </a:solidFill>
              </a:rPr>
              <a:t>(0/230)</a:t>
            </a:r>
          </a:p>
        </p:txBody>
      </p:sp>
      <p:cxnSp>
        <p:nvCxnSpPr>
          <p:cNvPr id="107" name="꺾인 연결선 106"/>
          <p:cNvCxnSpPr>
            <a:stCxn id="37" idx="3"/>
            <a:endCxn id="105" idx="1"/>
          </p:cNvCxnSpPr>
          <p:nvPr/>
        </p:nvCxnSpPr>
        <p:spPr>
          <a:xfrm>
            <a:off x="3944888" y="2960948"/>
            <a:ext cx="216024" cy="5760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1568624" y="2204864"/>
            <a:ext cx="1008112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만들기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stCxn id="37" idx="3"/>
            <a:endCxn id="96" idx="1"/>
          </p:cNvCxnSpPr>
          <p:nvPr/>
        </p:nvCxnSpPr>
        <p:spPr>
          <a:xfrm>
            <a:off x="3944888" y="2960948"/>
            <a:ext cx="216024" cy="8640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KJB-G-003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6033120" y="511838"/>
            <a:ext cx="3369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카테고리관리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진료별</a:t>
            </a:r>
            <a:r>
              <a:rPr lang="ko-KR" altLang="en-US" sz="900" dirty="0" smtClean="0"/>
              <a:t> 카테고리 목록</a:t>
            </a:r>
            <a:endParaRPr lang="ko-KR" altLang="en-US" sz="9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5734202" y="3861048"/>
            <a:ext cx="2160240" cy="2808312"/>
            <a:chOff x="5601072" y="1340768"/>
            <a:chExt cx="2160240" cy="2808312"/>
          </a:xfrm>
        </p:grpSpPr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5601072" y="1579289"/>
              <a:ext cx="2160240" cy="2569791"/>
            </a:xfrm>
            <a:prstGeom prst="rect">
              <a:avLst/>
            </a:prstGeom>
            <a:solidFill>
              <a:srgbClr val="F8F8F8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5601072" y="1340768"/>
              <a:ext cx="2160240" cy="2385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90000" rIns="90000" bIns="90000"/>
            <a:lstStyle/>
            <a:p>
              <a:pPr marL="180975" indent="-180975" defTabSz="839788">
                <a:buFont typeface="Wingdings" pitchFamily="2" charset="2"/>
                <a:buNone/>
              </a:pPr>
              <a:endParaRPr lang="ko-KR" altLang="ko-KR" sz="90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7526" y="1365820"/>
              <a:ext cx="389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알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림</a:t>
              </a:r>
            </a:p>
          </p:txBody>
        </p:sp>
        <p:grpSp>
          <p:nvGrpSpPr>
            <p:cNvPr id="49" name="Group 177"/>
            <p:cNvGrpSpPr>
              <a:grpSpLocks/>
            </p:cNvGrpSpPr>
            <p:nvPr/>
          </p:nvGrpSpPr>
          <p:grpSpPr bwMode="auto">
            <a:xfrm>
              <a:off x="7520235" y="1376460"/>
              <a:ext cx="199443" cy="180332"/>
              <a:chOff x="204" y="1335"/>
              <a:chExt cx="777" cy="573"/>
            </a:xfrm>
          </p:grpSpPr>
          <p:sp>
            <p:nvSpPr>
              <p:cNvPr id="85" name="직사각형 53"/>
              <p:cNvSpPr>
                <a:spLocks noChangeArrowheads="1"/>
              </p:cNvSpPr>
              <p:nvPr/>
            </p:nvSpPr>
            <p:spPr bwMode="auto">
              <a:xfrm>
                <a:off x="204" y="1335"/>
                <a:ext cx="773" cy="57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ko-KR" altLang="ko-KR" sz="10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6" name="직선 연결선 54"/>
              <p:cNvCxnSpPr>
                <a:cxnSpLocks noChangeShapeType="1"/>
              </p:cNvCxnSpPr>
              <p:nvPr/>
            </p:nvCxnSpPr>
            <p:spPr bwMode="auto">
              <a:xfrm>
                <a:off x="204" y="1335"/>
                <a:ext cx="774" cy="5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직선 연결선 86"/>
              <p:cNvCxnSpPr>
                <a:cxnSpLocks noChangeShapeType="1"/>
              </p:cNvCxnSpPr>
              <p:nvPr/>
            </p:nvCxnSpPr>
            <p:spPr bwMode="auto">
              <a:xfrm flipV="1">
                <a:off x="204" y="1336"/>
                <a:ext cx="777" cy="56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1" name="Rectangle 68"/>
            <p:cNvSpPr>
              <a:spLocks noChangeArrowheads="1"/>
            </p:cNvSpPr>
            <p:nvPr/>
          </p:nvSpPr>
          <p:spPr bwMode="auto">
            <a:xfrm>
              <a:off x="6105128" y="3883545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11877" y="1629345"/>
              <a:ext cx="9396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latinLnBrk="1">
                <a:spcBef>
                  <a:spcPct val="20000"/>
                </a:spcBef>
              </a:pP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카테고리 만들기</a:t>
              </a:r>
              <a:endParaRPr lang="en-US" altLang="ko-KR" sz="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6753200" y="3883545"/>
              <a:ext cx="576250" cy="17938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ln w="9525" algn="ctr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itchFamily="50" charset="-127"/>
                  <a:ea typeface="맑은 고딕" pitchFamily="50" charset="-127"/>
                </a:rPr>
                <a:t>만들기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537176" y="2132856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병원몰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01272" y="2132856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37176" y="2996952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일회용주사기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73080" y="2132856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73080" y="2420888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대메뉴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73080" y="2708920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level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537176" y="2420888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의료소모품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01272" y="2420888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537176" y="2708920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주사기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주사침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01272" y="2708920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73080" y="2996952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 level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37176" y="3573016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카테고리명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73080" y="3573016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37176" y="3284984"/>
              <a:ext cx="115212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73080" y="3284984"/>
              <a:ext cx="792088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 level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401272" y="2996952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401272" y="3284984"/>
              <a:ext cx="288032" cy="21602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161"/>
            <p:cNvSpPr txBox="1">
              <a:spLocks noChangeArrowheads="1"/>
            </p:cNvSpPr>
            <p:nvPr/>
          </p:nvSpPr>
          <p:spPr bwMode="auto">
            <a:xfrm>
              <a:off x="6105128" y="1844824"/>
              <a:ext cx="277888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lang="ko-KR" altLang="en-US" sz="8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0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237" y="1900715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113" y="1900715"/>
              <a:ext cx="127248" cy="12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 Box 161"/>
            <p:cNvSpPr txBox="1">
              <a:spLocks noChangeArrowheads="1"/>
            </p:cNvSpPr>
            <p:nvPr/>
          </p:nvSpPr>
          <p:spPr bwMode="auto">
            <a:xfrm>
              <a:off x="7048105" y="1844824"/>
              <a:ext cx="380480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kumimoji="0" lang="ko-KR" altLang="en-US" sz="8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미사용</a:t>
              </a:r>
              <a:endParaRPr kumimoji="0"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734202" y="3573016"/>
            <a:ext cx="2056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 </a:t>
            </a:r>
            <a:r>
              <a:rPr lang="ko-KR" altLang="en-US" sz="800" b="1" dirty="0" err="1" smtClean="0"/>
              <a:t>진료별</a:t>
            </a:r>
            <a:r>
              <a:rPr lang="ko-KR" altLang="en-US" sz="800" b="1" dirty="0" smtClean="0"/>
              <a:t> 카테고리 수정하기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만들기 팝업</a:t>
            </a:r>
            <a:endParaRPr lang="ko-KR" altLang="en-US" sz="800" b="1" dirty="0"/>
          </a:p>
        </p:txBody>
      </p:sp>
      <p:sp>
        <p:nvSpPr>
          <p:cNvPr id="91" name="타원 90"/>
          <p:cNvSpPr>
            <a:spLocks noChangeAspect="1"/>
          </p:cNvSpPr>
          <p:nvPr/>
        </p:nvSpPr>
        <p:spPr>
          <a:xfrm>
            <a:off x="1496616" y="21328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>
            <a:spLocks noChangeAspect="1"/>
          </p:cNvSpPr>
          <p:nvPr/>
        </p:nvSpPr>
        <p:spPr>
          <a:xfrm>
            <a:off x="4088904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>
            <a:spLocks noChangeAspect="1"/>
          </p:cNvSpPr>
          <p:nvPr/>
        </p:nvSpPr>
        <p:spPr>
          <a:xfrm>
            <a:off x="5673080" y="35010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2" name="양쪽 모서리가 둥근 사각형 71"/>
          <p:cNvSpPr/>
          <p:nvPr/>
        </p:nvSpPr>
        <p:spPr>
          <a:xfrm>
            <a:off x="2594412" y="1916833"/>
            <a:ext cx="1152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</a:t>
            </a:r>
            <a:r>
              <a:rPr lang="ko-KR" altLang="en-US" sz="800" dirty="0">
                <a:solidFill>
                  <a:schemeClr val="tx1"/>
                </a:solidFill>
              </a:rPr>
              <a:t>품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94" name="양쪽 모서리가 둥근 사각형 93"/>
          <p:cNvSpPr/>
          <p:nvPr/>
        </p:nvSpPr>
        <p:spPr>
          <a:xfrm>
            <a:off x="1568624" y="1916832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몰 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7" name="양쪽 모서리가 둥근 사각형 96"/>
          <p:cNvSpPr/>
          <p:nvPr/>
        </p:nvSpPr>
        <p:spPr>
          <a:xfrm>
            <a:off x="3746412" y="1916833"/>
            <a:ext cx="1152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 카테고리</a:t>
            </a:r>
          </a:p>
        </p:txBody>
      </p:sp>
      <p:sp>
        <p:nvSpPr>
          <p:cNvPr id="90" name="타원 89"/>
          <p:cNvSpPr>
            <a:spLocks noChangeAspect="1"/>
          </p:cNvSpPr>
          <p:nvPr/>
        </p:nvSpPr>
        <p:spPr>
          <a:xfrm>
            <a:off x="3800888" y="18448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>
            <a:off x="3755230" y="2083964"/>
            <a:ext cx="1134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568624" y="2348880"/>
            <a:ext cx="6264696" cy="25202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 관리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목록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검색 항목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검색조건에 맞는 검색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 </a:t>
            </a: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참조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⑥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번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화면 검색 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다운받은 </a:t>
            </a: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 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상품관리 목록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64768" y="37170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728864" y="3717032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232920" y="3717032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16896" y="3717032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97016" y="3717032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529064" y="37170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3120" y="3717032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304928" y="4581128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12640" y="371703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96616" y="517140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2288704" y="5315422"/>
            <a:ext cx="55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4232920" y="45091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KJB-G-004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1712640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64768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28864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88904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53000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13040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77136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37176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401272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12640" y="285293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진료과목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64768" y="285293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외과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28864" y="285293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12640" y="314096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64768" y="3140968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728864" y="314096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12640" y="342900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Vendor </a:t>
            </a:r>
            <a:r>
              <a:rPr lang="ko-KR" altLang="en-US" sz="800" dirty="0" smtClean="0">
                <a:solidFill>
                  <a:schemeClr val="tx1"/>
                </a:solidFill>
              </a:rPr>
              <a:t>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64768" y="3429000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728864" y="3429000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12640" y="40050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프로모션 상품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pic>
        <p:nvPicPr>
          <p:cNvPr id="95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43" y="4038115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 Box 161"/>
          <p:cNvSpPr txBox="1">
            <a:spLocks noChangeArrowheads="1"/>
          </p:cNvSpPr>
          <p:nvPr/>
        </p:nvSpPr>
        <p:spPr bwMode="auto">
          <a:xfrm>
            <a:off x="3080792" y="4005064"/>
            <a:ext cx="7251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할인중인 상품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 Box 161"/>
          <p:cNvSpPr txBox="1">
            <a:spLocks noChangeArrowheads="1"/>
          </p:cNvSpPr>
          <p:nvPr/>
        </p:nvSpPr>
        <p:spPr bwMode="auto">
          <a:xfrm>
            <a:off x="4229859" y="4005064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추가제공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58" y="4038115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 Box 161"/>
          <p:cNvSpPr txBox="1">
            <a:spLocks noChangeArrowheads="1"/>
          </p:cNvSpPr>
          <p:nvPr/>
        </p:nvSpPr>
        <p:spPr bwMode="auto">
          <a:xfrm>
            <a:off x="5208374" y="4005064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무료배송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864768" y="4293096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712640" y="42930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609184" y="497019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98224" y="2244214"/>
            <a:ext cx="73449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상품검색</a:t>
            </a:r>
            <a:endParaRPr lang="ko-KR" altLang="en-US" sz="900" b="1" dirty="0"/>
          </a:p>
        </p:txBody>
      </p:sp>
      <p:pic>
        <p:nvPicPr>
          <p:cNvPr id="109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406618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양쪽 모서리가 둥근 사각형 80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</a:t>
            </a:r>
          </a:p>
        </p:txBody>
      </p:sp>
      <p:sp>
        <p:nvSpPr>
          <p:cNvPr id="82" name="양쪽 모서리가 둥근 사각형 81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 등록</a:t>
            </a:r>
          </a:p>
        </p:txBody>
      </p:sp>
      <p:sp>
        <p:nvSpPr>
          <p:cNvPr id="91" name="양쪽 모서리가 둥근 사각형 90"/>
          <p:cNvSpPr/>
          <p:nvPr/>
        </p:nvSpPr>
        <p:spPr>
          <a:xfrm>
            <a:off x="4664968" y="1988840"/>
            <a:ext cx="1080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신규상품등록요청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33120" y="511838"/>
            <a:ext cx="2406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목록</a:t>
            </a:r>
            <a:endParaRPr lang="ko-KR" altLang="en-US" sz="900" dirty="0"/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1568624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>
          <a:xfrm>
            <a:off x="6537176" y="494116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4708512" y="51136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7" name="왼쪽 중괄호 116"/>
          <p:cNvSpPr/>
          <p:nvPr/>
        </p:nvSpPr>
        <p:spPr>
          <a:xfrm rot="5400000">
            <a:off x="4556956" y="2312876"/>
            <a:ext cx="360040" cy="6192688"/>
          </a:xfrm>
          <a:prstGeom prst="leftBrace">
            <a:avLst>
              <a:gd name="adj1" fmla="val 8333"/>
              <a:gd name="adj2" fmla="val 494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1640632" y="5589240"/>
          <a:ext cx="6202987" cy="670560"/>
        </p:xfrm>
        <a:graphic>
          <a:graphicData uri="http://schemas.openxmlformats.org/drawingml/2006/table">
            <a:tbl>
              <a:tblPr/>
              <a:tblGrid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  <a:gridCol w="326473"/>
              </a:tblGrid>
              <a:tr h="176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대분류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en-US" altLang="ko-KR" sz="800" baseline="0" dirty="0" smtClean="0"/>
                        <a:t>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진료과별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발주처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판매가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재고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판매가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4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144717" y="6211974"/>
          <a:ext cx="9732916" cy="579120"/>
        </p:xfrm>
        <a:graphic>
          <a:graphicData uri="http://schemas.openxmlformats.org/drawingml/2006/table">
            <a:tbl>
              <a:tblPr/>
              <a:tblGrid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332727"/>
                <a:gridCol w="208280"/>
                <a:gridCol w="208280"/>
                <a:gridCol w="332727"/>
                <a:gridCol w="332727"/>
              </a:tblGrid>
              <a:tr h="176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대분류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en-US" altLang="ko-KR" sz="800" baseline="0" dirty="0" smtClean="0"/>
                        <a:t>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진료과별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발주처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baseline="0" dirty="0" smtClean="0"/>
                        <a:t> 기준재고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판매가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할인가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할인기간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추가제공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무료배송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재고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기준재고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판매가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할인가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할인기간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연계상품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추가제공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무료배송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4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왼쪽 중괄호 110"/>
          <p:cNvSpPr/>
          <p:nvPr/>
        </p:nvSpPr>
        <p:spPr>
          <a:xfrm rot="5400000">
            <a:off x="4730251" y="1298039"/>
            <a:ext cx="468052" cy="9626518"/>
          </a:xfrm>
          <a:prstGeom prst="leftBrace">
            <a:avLst>
              <a:gd name="adj1" fmla="val 8333"/>
              <a:gd name="adj2" fmla="val 4629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>
            <a:spLocks noChangeAspect="1"/>
          </p:cNvSpPr>
          <p:nvPr/>
        </p:nvSpPr>
        <p:spPr>
          <a:xfrm>
            <a:off x="5249421" y="58052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2" name="Line 24"/>
          <p:cNvSpPr>
            <a:spLocks noChangeShapeType="1"/>
          </p:cNvSpPr>
          <p:nvPr/>
        </p:nvSpPr>
        <p:spPr bwMode="auto">
          <a:xfrm>
            <a:off x="1612234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568624" y="2348880"/>
            <a:ext cx="6264696" cy="28083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6616" y="162880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상품 관리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888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상품목록 </a:t>
            </a:r>
            <a:r>
              <a:rPr lang="en-US" altLang="ko-KR" sz="900" dirty="0" smtClean="0"/>
              <a:t>-Vendor </a:t>
            </a:r>
            <a:r>
              <a:rPr lang="ko-KR" altLang="en-US" sz="900" dirty="0" smtClean="0"/>
              <a:t>관리접속 화면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64768" y="40050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33"/>
          <p:cNvGrpSpPr/>
          <p:nvPr/>
        </p:nvGrpSpPr>
        <p:grpSpPr>
          <a:xfrm>
            <a:off x="3728864" y="4005064"/>
            <a:ext cx="288032" cy="216024"/>
            <a:chOff x="3872880" y="2204864"/>
            <a:chExt cx="288032" cy="216024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4232920" y="400506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16896" y="400506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pSp>
        <p:nvGrpSpPr>
          <p:cNvPr id="4" name="그룹 50"/>
          <p:cNvGrpSpPr/>
          <p:nvPr/>
        </p:nvGrpSpPr>
        <p:grpSpPr>
          <a:xfrm>
            <a:off x="5097016" y="4005064"/>
            <a:ext cx="288032" cy="216024"/>
            <a:chOff x="3872880" y="2204864"/>
            <a:chExt cx="288032" cy="2160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모서리가 둥근 직사각형 60"/>
          <p:cNvSpPr/>
          <p:nvPr/>
        </p:nvSpPr>
        <p:spPr>
          <a:xfrm>
            <a:off x="5529064" y="40050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033120" y="4005064"/>
            <a:ext cx="43204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당</a:t>
            </a:r>
            <a:r>
              <a:rPr lang="ko-KR" altLang="en-US" sz="800" smtClean="0">
                <a:solidFill>
                  <a:schemeClr val="tx1"/>
                </a:solidFill>
              </a:rPr>
              <a:t>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457056" y="4869160"/>
            <a:ext cx="720080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12640" y="400506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96616" y="517140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2288704" y="5315422"/>
            <a:ext cx="55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양쪽 모서리가 둥근 사각형 154"/>
          <p:cNvSpPr/>
          <p:nvPr/>
        </p:nvSpPr>
        <p:spPr>
          <a:xfrm>
            <a:off x="2648744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</a:t>
            </a: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1622956" y="1988839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157" name="Line 24"/>
          <p:cNvSpPr>
            <a:spLocks noChangeShapeType="1"/>
          </p:cNvSpPr>
          <p:nvPr/>
        </p:nvSpPr>
        <p:spPr bwMode="auto">
          <a:xfrm>
            <a:off x="1634376" y="2160984"/>
            <a:ext cx="1008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양쪽 모서리가 둥근 사각형 157"/>
          <p:cNvSpPr/>
          <p:nvPr/>
        </p:nvSpPr>
        <p:spPr>
          <a:xfrm>
            <a:off x="3656856" y="1988840"/>
            <a:ext cx="1022836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일괄 상품 등록</a:t>
            </a: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1568624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51888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KJB-G-005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033120" y="764704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r>
              <a:rPr lang="en-US" altLang="ko-KR" sz="900" dirty="0" smtClean="0"/>
              <a:t>, vendor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1712640" y="2564904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64768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28864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88904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주사기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주사침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53000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13040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일회용주사기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77136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37176" y="2564904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401272" y="25649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12640" y="285293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진료과목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64768" y="2852936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외과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28864" y="2852936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12640" y="314096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제조사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64768" y="3140968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728864" y="3140968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12640" y="342900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Vendor </a:t>
            </a:r>
            <a:r>
              <a:rPr lang="ko-KR" altLang="en-US" sz="800" dirty="0" smtClean="0">
                <a:solidFill>
                  <a:schemeClr val="tx1"/>
                </a:solidFill>
              </a:rPr>
              <a:t>사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64768" y="3429000"/>
            <a:ext cx="115212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가나메디칼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28864" y="3429000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8224" y="2244214"/>
            <a:ext cx="73449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상품검색</a:t>
            </a:r>
            <a:endParaRPr lang="ko-KR" altLang="en-US" sz="900" b="1" dirty="0"/>
          </a:p>
        </p:txBody>
      </p:sp>
      <p:sp>
        <p:nvSpPr>
          <p:cNvPr id="93" name="직사각형 92"/>
          <p:cNvSpPr/>
          <p:nvPr/>
        </p:nvSpPr>
        <p:spPr>
          <a:xfrm>
            <a:off x="1712640" y="4293096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프로모션 상품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6" name="Text Box 161"/>
          <p:cNvSpPr txBox="1">
            <a:spLocks noChangeArrowheads="1"/>
          </p:cNvSpPr>
          <p:nvPr/>
        </p:nvSpPr>
        <p:spPr bwMode="auto">
          <a:xfrm>
            <a:off x="3080792" y="4293096"/>
            <a:ext cx="7251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할인중인 상품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 Box 161"/>
          <p:cNvSpPr txBox="1">
            <a:spLocks noChangeArrowheads="1"/>
          </p:cNvSpPr>
          <p:nvPr/>
        </p:nvSpPr>
        <p:spPr bwMode="auto">
          <a:xfrm>
            <a:off x="5208374" y="429309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무료배송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864768" y="4581128"/>
            <a:ext cx="208823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712640" y="4581128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검색명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609184" y="5229200"/>
            <a:ext cx="1224136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검색결과 </a:t>
            </a:r>
            <a:r>
              <a:rPr lang="en-US" altLang="ko-KR" sz="800" dirty="0" smtClean="0">
                <a:solidFill>
                  <a:schemeClr val="tx1"/>
                </a:solidFill>
              </a:rPr>
              <a:t>Excel </a:t>
            </a:r>
            <a:r>
              <a:rPr lang="ko-KR" altLang="en-US" sz="800" dirty="0" smtClean="0">
                <a:solidFill>
                  <a:schemeClr val="tx1"/>
                </a:solidFill>
              </a:rPr>
              <a:t>다운받기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5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43" y="433703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58" y="4337033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6" y="435421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양쪽 모서리가 둥근 사각형 91"/>
          <p:cNvSpPr/>
          <p:nvPr/>
        </p:nvSpPr>
        <p:spPr>
          <a:xfrm>
            <a:off x="4664968" y="1988840"/>
            <a:ext cx="1080000" cy="1660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신규상품등록요청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712640" y="371703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발주처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864768" y="371703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728864" y="371703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33120" y="511838"/>
            <a:ext cx="2406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상품 목록</a:t>
            </a:r>
            <a:endParaRPr lang="ko-KR" altLang="en-US" sz="900" dirty="0"/>
          </a:p>
        </p:txBody>
      </p:sp>
      <p:sp>
        <p:nvSpPr>
          <p:cNvPr id="107" name="타원 106"/>
          <p:cNvSpPr>
            <a:spLocks noChangeAspect="1"/>
          </p:cNvSpPr>
          <p:nvPr/>
        </p:nvSpPr>
        <p:spPr>
          <a:xfrm>
            <a:off x="2792760" y="33569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6537176" y="515719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상품 목록 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로그인한 </a:t>
            </a:r>
            <a:r>
              <a:rPr lang="en-US" altLang="ko-KR" sz="900" dirty="0" smtClean="0">
                <a:solidFill>
                  <a:schemeClr val="tx1"/>
                </a:solidFill>
              </a:rPr>
              <a:t>vendor</a:t>
            </a:r>
            <a:r>
              <a:rPr lang="ko-KR" altLang="en-US" sz="900" dirty="0" smtClean="0">
                <a:solidFill>
                  <a:schemeClr val="tx1"/>
                </a:solidFill>
              </a:rPr>
              <a:t>사가 자동으로 선택되어 있으며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조정할 수 없음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검색 결과 </a:t>
            </a: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다운받기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다운받은 </a:t>
            </a:r>
            <a:r>
              <a:rPr lang="en-US" altLang="ko-KR" sz="900" dirty="0" smtClean="0">
                <a:solidFill>
                  <a:schemeClr val="tx1"/>
                </a:solidFill>
              </a:rPr>
              <a:t>Excel </a:t>
            </a:r>
            <a:r>
              <a:rPr lang="ko-KR" altLang="en-US" sz="900" dirty="0" smtClean="0">
                <a:solidFill>
                  <a:schemeClr val="tx1"/>
                </a:solidFill>
              </a:rPr>
              <a:t>파일 예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항목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상세화면으로 이동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수정가능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해당 항목은 출력된 화면에서 바로 수정 가능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00473" y="5433738"/>
          <a:ext cx="9561124" cy="1424262"/>
        </p:xfrm>
        <a:graphic>
          <a:graphicData uri="http://schemas.openxmlformats.org/drawingml/2006/table">
            <a:tbl>
              <a:tblPr/>
              <a:tblGrid>
                <a:gridCol w="288031"/>
                <a:gridCol w="360040"/>
                <a:gridCol w="360040"/>
                <a:gridCol w="504056"/>
                <a:gridCol w="576064"/>
                <a:gridCol w="339483"/>
                <a:gridCol w="275688"/>
                <a:gridCol w="551375"/>
                <a:gridCol w="413531"/>
                <a:gridCol w="275688"/>
                <a:gridCol w="275688"/>
                <a:gridCol w="413531"/>
                <a:gridCol w="413531"/>
                <a:gridCol w="275688"/>
                <a:gridCol w="413531"/>
                <a:gridCol w="413531"/>
                <a:gridCol w="551375"/>
                <a:gridCol w="344609"/>
                <a:gridCol w="344609"/>
                <a:gridCol w="344609"/>
                <a:gridCol w="344609"/>
                <a:gridCol w="620297"/>
                <a:gridCol w="206766"/>
                <a:gridCol w="238645"/>
                <a:gridCol w="416109"/>
              </a:tblGrid>
              <a:tr h="282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전시여부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대분류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en-US" altLang="ko-KR" sz="800" baseline="0" dirty="0" smtClean="0"/>
                        <a:t>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 level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진료과별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 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기준재고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자동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err="1" smtClean="0"/>
                        <a:t>발주량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발주처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Vendor1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 </a:t>
                      </a:r>
                      <a:r>
                        <a:rPr lang="ko-KR" altLang="en-US" sz="800" dirty="0" smtClean="0"/>
                        <a:t>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 </a:t>
                      </a:r>
                      <a:r>
                        <a:rPr lang="ko-KR" altLang="en-US" sz="800" dirty="0" smtClean="0"/>
                        <a:t>기준재고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판매가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할인가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할인기간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연계상품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추가제공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무료배송</a:t>
                      </a:r>
                      <a:endParaRPr lang="en-US" altLang="ko-KR" sz="8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123144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의료소모품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주사침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 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10+1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2015-10-30~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2015-11-30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10+1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미전시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123512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의료소모품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주사침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 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1+1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2015.10.1~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2015~11.30.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1+1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12535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의료소모품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주사기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주사침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전체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r>
                        <a:rPr lang="en-US" altLang="ko-KR" sz="800" baseline="0" dirty="0" smtClean="0"/>
                        <a:t>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 </a:t>
                      </a:r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가나메디칼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2+1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2015.10.1~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2015~11.30.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2+1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9" name="타원 108"/>
          <p:cNvSpPr>
            <a:spLocks noChangeAspect="1"/>
          </p:cNvSpPr>
          <p:nvPr/>
        </p:nvSpPr>
        <p:spPr>
          <a:xfrm>
            <a:off x="1640632" y="544522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457056" y="3717032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기준재고설정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609184" y="3717032"/>
            <a:ext cx="115212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7473280" y="3717032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09184" y="3933056"/>
            <a:ext cx="86409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설정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err="1" smtClean="0">
                <a:solidFill>
                  <a:schemeClr val="tx1"/>
                </a:solidFill>
              </a:rPr>
              <a:t>미설정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3" name="Text Box 161"/>
          <p:cNvSpPr txBox="1">
            <a:spLocks noChangeArrowheads="1"/>
          </p:cNvSpPr>
          <p:nvPr/>
        </p:nvSpPr>
        <p:spPr bwMode="auto">
          <a:xfrm>
            <a:off x="4232920" y="4293096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추가제공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712640" y="486916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입점상태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61"/>
          <p:cNvSpPr txBox="1">
            <a:spLocks noChangeArrowheads="1"/>
          </p:cNvSpPr>
          <p:nvPr/>
        </p:nvSpPr>
        <p:spPr bwMode="auto">
          <a:xfrm>
            <a:off x="3076940" y="4869160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04" y="492505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25" y="492505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 Box 161"/>
          <p:cNvSpPr txBox="1">
            <a:spLocks noChangeArrowheads="1"/>
          </p:cNvSpPr>
          <p:nvPr/>
        </p:nvSpPr>
        <p:spPr bwMode="auto">
          <a:xfrm>
            <a:off x="3800872" y="4869160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84" y="4925051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 Box 161"/>
          <p:cNvSpPr txBox="1">
            <a:spLocks noChangeArrowheads="1"/>
          </p:cNvSpPr>
          <p:nvPr/>
        </p:nvSpPr>
        <p:spPr bwMode="auto">
          <a:xfrm>
            <a:off x="4520952" y="4869160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미입점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3067279" y="5744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7775791" y="56612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3" name="Line 24"/>
          <p:cNvSpPr>
            <a:spLocks noChangeShapeType="1"/>
          </p:cNvSpPr>
          <p:nvPr/>
        </p:nvSpPr>
        <p:spPr bwMode="auto">
          <a:xfrm>
            <a:off x="1612234" y="2153876"/>
            <a:ext cx="1026000" cy="1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2873</Words>
  <Application>Microsoft Office PowerPoint</Application>
  <PresentationFormat>A4 용지(210x297mm)</PresentationFormat>
  <Paragraphs>1697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391</cp:revision>
  <dcterms:created xsi:type="dcterms:W3CDTF">2015-01-03T05:12:27Z</dcterms:created>
  <dcterms:modified xsi:type="dcterms:W3CDTF">2016-01-05T12:23:52Z</dcterms:modified>
</cp:coreProperties>
</file>