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90" r:id="rId4"/>
    <p:sldId id="320" r:id="rId5"/>
    <p:sldId id="292" r:id="rId6"/>
    <p:sldId id="319" r:id="rId7"/>
    <p:sldId id="321" r:id="rId8"/>
    <p:sldId id="322" r:id="rId9"/>
    <p:sldId id="324" r:id="rId10"/>
    <p:sldId id="330" r:id="rId11"/>
    <p:sldId id="331" r:id="rId12"/>
    <p:sldId id="326" r:id="rId13"/>
    <p:sldId id="327" r:id="rId14"/>
    <p:sldId id="328" r:id="rId15"/>
    <p:sldId id="323" r:id="rId16"/>
    <p:sldId id="329" r:id="rId17"/>
    <p:sldId id="335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B3C5F3"/>
    <a:srgbClr val="B38FE3"/>
    <a:srgbClr val="90B6E4"/>
    <a:srgbClr val="558ED5"/>
    <a:srgbClr val="000000"/>
    <a:srgbClr val="6699FF"/>
    <a:srgbClr val="DCE6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9242" autoAdjust="0"/>
  </p:normalViewPr>
  <p:slideViewPr>
    <p:cSldViewPr>
      <p:cViewPr varScale="1">
        <p:scale>
          <a:sx n="87" d="100"/>
          <a:sy n="87" d="100"/>
        </p:scale>
        <p:origin x="-16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8828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149980" y="1474026"/>
            <a:ext cx="1296144" cy="52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56882" y="1484784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600898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329324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37093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73288" y="1196752"/>
            <a:ext cx="46800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209483" y="1196752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53678" y="1196752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97873" y="1196752"/>
            <a:ext cx="7632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65519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401717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149980" y="1484784"/>
            <a:ext cx="12961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180952" y="1526595"/>
            <a:ext cx="73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주문관리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149980" y="177281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입금완료</a:t>
            </a:r>
          </a:p>
        </p:txBody>
      </p:sp>
      <p:sp>
        <p:nvSpPr>
          <p:cNvPr id="36" name="직사각형 35"/>
          <p:cNvSpPr/>
          <p:nvPr userDrawn="1"/>
        </p:nvSpPr>
        <p:spPr>
          <a:xfrm>
            <a:off x="149980" y="206084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상품주문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150236" y="263691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배송완료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150236" y="350100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배송업체 관리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150236" y="292494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반품요청</a:t>
            </a:r>
          </a:p>
        </p:txBody>
      </p:sp>
      <p:sp>
        <p:nvSpPr>
          <p:cNvPr id="41" name="직사각형 40"/>
          <p:cNvSpPr/>
          <p:nvPr userDrawn="1"/>
        </p:nvSpPr>
        <p:spPr>
          <a:xfrm>
            <a:off x="150236" y="234888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err="1" smtClean="0">
                <a:solidFill>
                  <a:schemeClr val="tx1"/>
                </a:solidFill>
              </a:rPr>
              <a:t>배송중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49980" y="321297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주문 취소</a:t>
            </a:r>
          </a:p>
        </p:txBody>
      </p:sp>
      <p:sp>
        <p:nvSpPr>
          <p:cNvPr id="43" name="직사각형 42"/>
          <p:cNvSpPr/>
          <p:nvPr userDrawn="1"/>
        </p:nvSpPr>
        <p:spPr>
          <a:xfrm>
            <a:off x="150236" y="407707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49980" y="436510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149980" y="465313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149980" y="494116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149980" y="522920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149980" y="551723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149980" y="580526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149980" y="609329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 userDrawn="1"/>
        </p:nvSpPr>
        <p:spPr>
          <a:xfrm>
            <a:off x="150236" y="379060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56052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3" name="직사각형 22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6" name="직사각형 25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8" name="직사각형 27"/>
          <p:cNvSpPr/>
          <p:nvPr userDrawn="1"/>
        </p:nvSpPr>
        <p:spPr>
          <a:xfrm>
            <a:off x="4957029" y="758828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6024749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="" xmlns:p14="http://schemas.microsoft.com/office/powerpoint/2010/main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42375" y="1124744"/>
            <a:ext cx="9624276" cy="56107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9" name="직사각형 18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1" name="직사각형 20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3" name="직사각형 22"/>
          <p:cNvSpPr/>
          <p:nvPr userDrawn="1"/>
        </p:nvSpPr>
        <p:spPr>
          <a:xfrm>
            <a:off x="4957029" y="758828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6024749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=""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76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7" r:id="rId6"/>
    <p:sldLayoutId id="2147483654" r:id="rId7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02-222-3333/010-2222-3333/gildong@hong.com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02-222-3333/010-2222-3333/gildong@hong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6760" y="1988840"/>
            <a:ext cx="638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BackEnd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주문관리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1"/>
          <p:cNvSpPr>
            <a:spLocks noChangeArrowheads="1"/>
          </p:cNvSpPr>
          <p:nvPr/>
        </p:nvSpPr>
        <p:spPr bwMode="auto">
          <a:xfrm>
            <a:off x="272480" y="1429629"/>
            <a:ext cx="7635756" cy="523973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주문번호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반품정보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 처리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배송중</a:t>
            </a:r>
            <a:r>
              <a:rPr lang="ko-KR" altLang="en-US" sz="900" dirty="0" smtClean="0">
                <a:solidFill>
                  <a:schemeClr val="tx1"/>
                </a:solidFill>
              </a:rPr>
              <a:t> 주문으로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관리자만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sz="900" dirty="0" smtClean="0">
                <a:solidFill>
                  <a:schemeClr val="tx1"/>
                </a:solidFill>
              </a:rPr>
              <a:t> 있는 메모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제품 정보 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KJB-O-007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주문취소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상세화면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82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반품요청 상세화면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74" name="Rectangle 61"/>
          <p:cNvSpPr>
            <a:spLocks noChangeArrowheads="1"/>
          </p:cNvSpPr>
          <p:nvPr/>
        </p:nvSpPr>
        <p:spPr bwMode="auto">
          <a:xfrm>
            <a:off x="272480" y="1196752"/>
            <a:ext cx="7635756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18934" y="122180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주문상세내역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7678418" y="1232444"/>
            <a:ext cx="199443" cy="180332"/>
            <a:chOff x="204" y="1335"/>
            <a:chExt cx="777" cy="573"/>
          </a:xfrm>
        </p:grpSpPr>
        <p:sp>
          <p:nvSpPr>
            <p:cNvPr id="109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110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1" name="직선 연결선 110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8" name="직사각형 77"/>
          <p:cNvSpPr/>
          <p:nvPr/>
        </p:nvSpPr>
        <p:spPr>
          <a:xfrm>
            <a:off x="272480" y="1484784"/>
            <a:ext cx="4966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개인정보를 수집목적에 맞지 않게 유출을 할 경우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법의 저촉에 따라 형사처벌 대상이 될 수 있습니다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2" name="Text Box 161"/>
          <p:cNvSpPr txBox="1">
            <a:spLocks noChangeArrowheads="1"/>
          </p:cNvSpPr>
          <p:nvPr/>
        </p:nvSpPr>
        <p:spPr bwMode="auto">
          <a:xfrm>
            <a:off x="344488" y="1700808"/>
            <a:ext cx="129579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201510300001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54410"/>
              </p:ext>
            </p:extLst>
          </p:nvPr>
        </p:nvGraphicFramePr>
        <p:xfrm>
          <a:off x="344488" y="4509120"/>
          <a:ext cx="7488832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3"/>
                <a:gridCol w="1443587"/>
                <a:gridCol w="576064"/>
                <a:gridCol w="936104"/>
                <a:gridCol w="792088"/>
                <a:gridCol w="360040"/>
                <a:gridCol w="576064"/>
                <a:gridCol w="432048"/>
                <a:gridCol w="648072"/>
                <a:gridCol w="720080"/>
                <a:gridCol w="648072"/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판매단가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할인금액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적립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구매금액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판매옵션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3,500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용마로지스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14,450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/>
                        <a:t>무료배송</a:t>
                      </a:r>
                      <a:r>
                        <a:rPr lang="en-US" altLang="ko-KR" sz="800" baseline="0" dirty="0" smtClean="0"/>
                        <a:t>, 1+1, 50%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160">
                <a:tc gridSpan="11"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총 결제금액 </a:t>
                      </a:r>
                      <a:r>
                        <a:rPr lang="en-US" altLang="ko-KR" sz="800" dirty="0" smtClean="0"/>
                        <a:t>: 28,900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 Box 161"/>
          <p:cNvSpPr txBox="1">
            <a:spLocks noChangeArrowheads="1"/>
          </p:cNvSpPr>
          <p:nvPr/>
        </p:nvSpPr>
        <p:spPr bwMode="auto">
          <a:xfrm>
            <a:off x="344488" y="1916832"/>
            <a:ext cx="5247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54410"/>
              </p:ext>
            </p:extLst>
          </p:nvPr>
        </p:nvGraphicFramePr>
        <p:xfrm>
          <a:off x="416496" y="2204864"/>
          <a:ext cx="7416824" cy="165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08112"/>
                <a:gridCol w="1152128"/>
                <a:gridCol w="1008112"/>
                <a:gridCol w="1008112"/>
                <a:gridCol w="1296144"/>
                <a:gridCol w="864096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반품요청일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진행여부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반품사유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배송비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배송업체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송장번호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처리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     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제품하자  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dirty="0" smtClean="0"/>
                        <a:t>      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1234567890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24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 메모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568624" y="2708920"/>
            <a:ext cx="6192688" cy="10801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04728" y="2636912"/>
            <a:ext cx="1008112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단순변심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제품하자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배송실수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7" name="Text Box 161"/>
          <p:cNvSpPr txBox="1">
            <a:spLocks noChangeArrowheads="1"/>
          </p:cNvSpPr>
          <p:nvPr/>
        </p:nvSpPr>
        <p:spPr bwMode="auto">
          <a:xfrm>
            <a:off x="344488" y="4221088"/>
            <a:ext cx="5247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776536" y="17008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272480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1568624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344488" y="45091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74834" y="2449368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96616" y="2636912"/>
            <a:ext cx="864096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요청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확인중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상품준비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반품불가</a:t>
            </a: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7185248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1"/>
          <p:cNvSpPr>
            <a:spLocks noChangeArrowheads="1"/>
          </p:cNvSpPr>
          <p:nvPr/>
        </p:nvSpPr>
        <p:spPr bwMode="auto">
          <a:xfrm>
            <a:off x="272480" y="1124745"/>
            <a:ext cx="7635756" cy="338437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주문자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관리자가 수정할 수 있는 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0518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반품 상세화면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graphicFrame>
        <p:nvGraphicFramePr>
          <p:cNvPr id="130" name="표 129"/>
          <p:cNvGraphicFramePr>
            <a:graphicFrameLocks noGrp="1"/>
          </p:cNvGraphicFramePr>
          <p:nvPr/>
        </p:nvGraphicFramePr>
        <p:xfrm>
          <a:off x="344488" y="1467931"/>
          <a:ext cx="7478283" cy="2592288"/>
        </p:xfrm>
        <a:graphic>
          <a:graphicData uri="http://schemas.openxmlformats.org/drawingml/2006/table">
            <a:tbl>
              <a:tblPr/>
              <a:tblGrid>
                <a:gridCol w="674854"/>
                <a:gridCol w="674854"/>
                <a:gridCol w="6128575"/>
              </a:tblGrid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주문일자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2015-10-30</a:t>
                      </a:r>
                      <a:r>
                        <a:rPr lang="en-US" altLang="ko-KR" sz="800" baseline="0" dirty="0" smtClean="0"/>
                        <a:t> (10:20)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02-222-3333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010-222-3333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사업자번호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333-44-55555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배송주소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우편번호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결제방법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신용카드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국민카드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승인번호</a:t>
                      </a:r>
                      <a:r>
                        <a:rPr lang="en-US" altLang="ko-KR" sz="800" dirty="0" smtClean="0"/>
                        <a:t>: 123456789)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빠른 배송 </a:t>
                      </a:r>
                      <a:r>
                        <a:rPr lang="ko-KR" altLang="en-US" sz="800" dirty="0" err="1" smtClean="0"/>
                        <a:t>부탁드립니다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32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관리자 메모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2" name="Text Box 161"/>
          <p:cNvSpPr txBox="1">
            <a:spLocks noChangeArrowheads="1"/>
          </p:cNvSpPr>
          <p:nvPr/>
        </p:nvSpPr>
        <p:spPr bwMode="auto">
          <a:xfrm>
            <a:off x="344488" y="1252487"/>
            <a:ext cx="66421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584848" y="4132227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84648" y="2360491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홍길동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784648" y="2792539"/>
            <a:ext cx="576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222-333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784648" y="2999369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 </a:t>
            </a:r>
            <a:r>
              <a:rPr lang="en-US" altLang="ko-KR" sz="800" dirty="0" smtClean="0">
                <a:solidFill>
                  <a:schemeClr val="tx1"/>
                </a:solidFill>
              </a:rPr>
              <a:t>222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784648" y="3206199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길동병원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층 원무과</a:t>
            </a:r>
          </a:p>
        </p:txBody>
      </p:sp>
      <p:grpSp>
        <p:nvGrpSpPr>
          <p:cNvPr id="2" name="그룹 142"/>
          <p:cNvGrpSpPr/>
          <p:nvPr/>
        </p:nvGrpSpPr>
        <p:grpSpPr>
          <a:xfrm>
            <a:off x="1784648" y="2576515"/>
            <a:ext cx="1836000" cy="144016"/>
            <a:chOff x="1784648" y="4969632"/>
            <a:chExt cx="5976664" cy="144016"/>
          </a:xfrm>
        </p:grpSpPr>
        <p:sp>
          <p:nvSpPr>
            <p:cNvPr id="137" name="직사각형 136"/>
            <p:cNvSpPr/>
            <p:nvPr/>
          </p:nvSpPr>
          <p:spPr>
            <a:xfrm>
              <a:off x="1784648" y="4969632"/>
              <a:ext cx="2880000" cy="14401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02-222-3333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881312" y="4969632"/>
              <a:ext cx="2880000" cy="14401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010-222-3333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4376936" y="4132227"/>
            <a:ext cx="79208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거래명세서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3762" y="3876853"/>
            <a:ext cx="5976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3120" y="511838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주문취소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상세화면</a:t>
            </a:r>
            <a:endParaRPr lang="ko-KR" altLang="en-US" sz="900" dirty="0"/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272480" y="12687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1640632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12640" y="2348880"/>
            <a:ext cx="3096344" cy="1080120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2015-10-31 10:20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KJB-O-008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주문취소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주문 취소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321297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주문 취소</a:t>
            </a:r>
            <a:endParaRPr lang="ko-KR" altLang="en-US" sz="900" b="1" dirty="0"/>
          </a:p>
        </p:txBody>
      </p:sp>
      <p:sp>
        <p:nvSpPr>
          <p:cNvPr id="37" name="직사각형 36"/>
          <p:cNvSpPr/>
          <p:nvPr/>
        </p:nvSpPr>
        <p:spPr>
          <a:xfrm>
            <a:off x="1568624" y="1988840"/>
            <a:ext cx="6264696" cy="13681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4768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728864" y="2204864"/>
            <a:ext cx="288032" cy="216024"/>
            <a:chOff x="3872880" y="2204864"/>
            <a:chExt cx="288032" cy="21602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4232920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6896" y="220486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97016" y="2204864"/>
            <a:ext cx="288032" cy="216024"/>
            <a:chOff x="3872880" y="2204864"/>
            <a:chExt cx="288032" cy="21602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모서리가 둥근 직사각형 66"/>
          <p:cNvSpPr/>
          <p:nvPr/>
        </p:nvSpPr>
        <p:spPr>
          <a:xfrm>
            <a:off x="5529064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33120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60912" y="306896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12640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12640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결제방법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64768" y="2492896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28864" y="249289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98224" y="1884174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96" name="직사각형 95"/>
          <p:cNvSpPr/>
          <p:nvPr/>
        </p:nvSpPr>
        <p:spPr>
          <a:xfrm>
            <a:off x="1712640" y="278092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검색명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609184" y="3429000"/>
            <a:ext cx="122413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64768" y="2780928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주문자명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88904" y="2780928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28864" y="27809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640632" y="4077072"/>
          <a:ext cx="7128792" cy="2156912"/>
        </p:xfrm>
        <a:graphic>
          <a:graphicData uri="http://schemas.openxmlformats.org/drawingml/2006/table">
            <a:tbl>
              <a:tblPr/>
              <a:tblGrid>
                <a:gridCol w="648072"/>
                <a:gridCol w="582192"/>
                <a:gridCol w="425920"/>
                <a:gridCol w="720080"/>
                <a:gridCol w="360040"/>
                <a:gridCol w="432048"/>
                <a:gridCol w="360040"/>
                <a:gridCol w="432048"/>
                <a:gridCol w="432048"/>
                <a:gridCol w="432048"/>
                <a:gridCol w="504056"/>
                <a:gridCol w="360040"/>
                <a:gridCol w="432048"/>
                <a:gridCol w="576064"/>
                <a:gridCol w="432048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접수일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취소상태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취소사유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병원명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결제방법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상품금액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할인금액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행사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결제금액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환불방법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단순변심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50%, 1+1,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무료배송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요청중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단순변심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무통장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1+1,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무료배송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환불입금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단순변심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외상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/>
                        <a:t>무료배송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단순변심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3,500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12,500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포인트전환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요청중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단순변심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무통장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무료배송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3,500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12,500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포인트전환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요청중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단순변심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외상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3,500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12,500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요청중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제품하자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무료배송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수령전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제품하자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무통장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환불입금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배송후취소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제품하자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외상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1,000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무료배송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결제취소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수령전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>
          <a:xfrm>
            <a:off x="4848334" y="4336640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48334" y="4583961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848334" y="5002401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848334" y="5217064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848334" y="5431727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848334" y="5646390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48334" y="5850167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848334" y="6053946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848334" y="4809510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68624" y="371703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-</a:t>
            </a:r>
            <a:r>
              <a:rPr lang="ko-KR" altLang="en-US" sz="800" b="1" dirty="0" smtClean="0"/>
              <a:t>검색결과</a:t>
            </a:r>
            <a:endParaRPr lang="ko-KR" altLang="en-US" sz="800" b="1" dirty="0"/>
          </a:p>
        </p:txBody>
      </p:sp>
      <p:cxnSp>
        <p:nvCxnSpPr>
          <p:cNvPr id="113" name="직선 연결선 112"/>
          <p:cNvCxnSpPr/>
          <p:nvPr/>
        </p:nvCxnSpPr>
        <p:spPr>
          <a:xfrm>
            <a:off x="2216696" y="3839276"/>
            <a:ext cx="5616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>
            <a:spLocks noChangeAspect="1"/>
          </p:cNvSpPr>
          <p:nvPr/>
        </p:nvSpPr>
        <p:spPr>
          <a:xfrm>
            <a:off x="6537176" y="3429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>
          <a:xfrm>
            <a:off x="1568640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792760" y="4221088"/>
            <a:ext cx="576064" cy="2016224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2015-10-31 10:20</a:t>
            </a:r>
            <a:endParaRPr lang="ko-KR" altLang="en-US" sz="8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689304" y="4221088"/>
            <a:ext cx="1152128" cy="2016224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2015-10-31 10:20</a:t>
            </a:r>
            <a:endParaRPr lang="ko-KR" altLang="en-US" sz="800" dirty="0"/>
          </a:p>
        </p:txBody>
      </p:sp>
      <p:sp>
        <p:nvSpPr>
          <p:cNvPr id="117" name="직사각형 11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취소 요청 목록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영역은 수정가능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 버튼 클릭 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배송중</a:t>
            </a:r>
            <a:r>
              <a:rPr lang="ko-KR" altLang="en-US" sz="900" dirty="0" smtClean="0">
                <a:solidFill>
                  <a:schemeClr val="tx1"/>
                </a:solidFill>
              </a:rPr>
              <a:t> 주문으로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8033792" y="1556792"/>
            <a:ext cx="447600" cy="144016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1"/>
          <p:cNvSpPr>
            <a:spLocks noChangeArrowheads="1"/>
          </p:cNvSpPr>
          <p:nvPr/>
        </p:nvSpPr>
        <p:spPr bwMode="auto">
          <a:xfrm>
            <a:off x="272480" y="1429629"/>
            <a:ext cx="7635756" cy="523973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취소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취소 결제 방법에 따른 환불방법 노출방식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1) </a:t>
            </a:r>
            <a:r>
              <a:rPr lang="ko-KR" altLang="en-US" sz="900" dirty="0" smtClean="0">
                <a:solidFill>
                  <a:schemeClr val="tx1"/>
                </a:solidFill>
              </a:rPr>
              <a:t>카드 결제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승인취소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2)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무통자입금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환불입금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3) </a:t>
            </a:r>
            <a:r>
              <a:rPr lang="ko-KR" altLang="en-US" sz="900" dirty="0" smtClean="0">
                <a:solidFill>
                  <a:schemeClr val="tx1"/>
                </a:solidFill>
              </a:rPr>
              <a:t>외상구매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거래취소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TEXT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 메모영역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KJB-O-009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주문취소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상세화면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82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주문취소 상세화면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74" name="Rectangle 61"/>
          <p:cNvSpPr>
            <a:spLocks noChangeArrowheads="1"/>
          </p:cNvSpPr>
          <p:nvPr/>
        </p:nvSpPr>
        <p:spPr bwMode="auto">
          <a:xfrm>
            <a:off x="272480" y="1196752"/>
            <a:ext cx="7635756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18934" y="122180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주문상세내역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7678418" y="1232444"/>
            <a:ext cx="199443" cy="180332"/>
            <a:chOff x="204" y="1335"/>
            <a:chExt cx="777" cy="573"/>
          </a:xfrm>
        </p:grpSpPr>
        <p:sp>
          <p:nvSpPr>
            <p:cNvPr id="109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110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1" name="직선 연결선 110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8" name="직사각형 77"/>
          <p:cNvSpPr/>
          <p:nvPr/>
        </p:nvSpPr>
        <p:spPr>
          <a:xfrm>
            <a:off x="272480" y="1484784"/>
            <a:ext cx="4966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개인정보를 수집목적에 맞지 않게 유출을 할 경우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법의 저촉에 따라 형사처벌 대상이 될 수 있습니다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2" name="Text Box 161"/>
          <p:cNvSpPr txBox="1">
            <a:spLocks noChangeArrowheads="1"/>
          </p:cNvSpPr>
          <p:nvPr/>
        </p:nvSpPr>
        <p:spPr bwMode="auto">
          <a:xfrm>
            <a:off x="344488" y="1700808"/>
            <a:ext cx="129579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201510300001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54410"/>
              </p:ext>
            </p:extLst>
          </p:nvPr>
        </p:nvGraphicFramePr>
        <p:xfrm>
          <a:off x="344488" y="4509120"/>
          <a:ext cx="7488832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3"/>
                <a:gridCol w="1443587"/>
                <a:gridCol w="576064"/>
                <a:gridCol w="936104"/>
                <a:gridCol w="792088"/>
                <a:gridCol w="360040"/>
                <a:gridCol w="576064"/>
                <a:gridCol w="432048"/>
                <a:gridCol w="648072"/>
                <a:gridCol w="720080"/>
                <a:gridCol w="648072"/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판매단가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할인금액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적립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구매금액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판매옵션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3,500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용마로지스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14,450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/>
                        <a:t>무료배송</a:t>
                      </a:r>
                      <a:r>
                        <a:rPr lang="en-US" altLang="ko-KR" sz="800" baseline="0" dirty="0" smtClean="0"/>
                        <a:t>, 1+1, 50%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160">
                <a:tc gridSpan="11"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총 결제금액 </a:t>
                      </a:r>
                      <a:r>
                        <a:rPr lang="en-US" altLang="ko-KR" sz="800" dirty="0" smtClean="0"/>
                        <a:t>: 28,900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 Box 161"/>
          <p:cNvSpPr txBox="1">
            <a:spLocks noChangeArrowheads="1"/>
          </p:cNvSpPr>
          <p:nvPr/>
        </p:nvSpPr>
        <p:spPr bwMode="auto">
          <a:xfrm>
            <a:off x="344488" y="1916832"/>
            <a:ext cx="5247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54410"/>
              </p:ext>
            </p:extLst>
          </p:nvPr>
        </p:nvGraphicFramePr>
        <p:xfrm>
          <a:off x="416496" y="2204864"/>
          <a:ext cx="7344816" cy="165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684"/>
                <a:gridCol w="1291396"/>
                <a:gridCol w="1291396"/>
                <a:gridCol w="887835"/>
                <a:gridCol w="1871417"/>
                <a:gridCol w="792088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취소요청일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주문사유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결제방법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환불방법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환불방법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처리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제품하자  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무통장입금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환불입금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요청중</a:t>
                      </a:r>
                      <a:r>
                        <a:rPr lang="ko-KR" altLang="en-US" sz="800" dirty="0" smtClean="0"/>
                        <a:t>   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24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 메모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712640" y="2708920"/>
            <a:ext cx="6048672" cy="10801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32920" y="2636912"/>
            <a:ext cx="6480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승인취소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환불입금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거래취소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9224" y="2636912"/>
            <a:ext cx="72008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요청중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수령전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처리완료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40632" y="2636912"/>
            <a:ext cx="1008112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단순변심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제품하자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배송실수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7" name="Text Box 161"/>
          <p:cNvSpPr txBox="1">
            <a:spLocks noChangeArrowheads="1"/>
          </p:cNvSpPr>
          <p:nvPr/>
        </p:nvSpPr>
        <p:spPr bwMode="auto">
          <a:xfrm>
            <a:off x="344488" y="4221088"/>
            <a:ext cx="5247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36776" y="2636912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카드결제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무통장입금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외상구매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344488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1784648" y="3429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2864768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5097016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9260" y="2453546"/>
            <a:ext cx="1656184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800" dirty="0" smtClean="0">
                <a:solidFill>
                  <a:schemeClr val="tx1"/>
                </a:solidFill>
              </a:rPr>
              <a:t>232-12-12345 </a:t>
            </a:r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1"/>
          <p:cNvSpPr>
            <a:spLocks noChangeArrowheads="1"/>
          </p:cNvSpPr>
          <p:nvPr/>
        </p:nvSpPr>
        <p:spPr bwMode="auto">
          <a:xfrm>
            <a:off x="272480" y="1124745"/>
            <a:ext cx="7635756" cy="338437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82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주문취소 상세화면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graphicFrame>
        <p:nvGraphicFramePr>
          <p:cNvPr id="130" name="표 129"/>
          <p:cNvGraphicFramePr>
            <a:graphicFrameLocks noGrp="1"/>
          </p:cNvGraphicFramePr>
          <p:nvPr/>
        </p:nvGraphicFramePr>
        <p:xfrm>
          <a:off x="344488" y="1467931"/>
          <a:ext cx="7478283" cy="2592288"/>
        </p:xfrm>
        <a:graphic>
          <a:graphicData uri="http://schemas.openxmlformats.org/drawingml/2006/table">
            <a:tbl>
              <a:tblPr/>
              <a:tblGrid>
                <a:gridCol w="674854"/>
                <a:gridCol w="674854"/>
                <a:gridCol w="6128575"/>
              </a:tblGrid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주문일자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2015-10-30</a:t>
                      </a:r>
                      <a:r>
                        <a:rPr lang="en-US" altLang="ko-KR" sz="800" baseline="0" dirty="0" smtClean="0"/>
                        <a:t> (10:20)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02-222-3333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010-222-3333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사업자번호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333-44-55555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배송주소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우편번호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결제방법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신용카드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국민카드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승인번호</a:t>
                      </a:r>
                      <a:r>
                        <a:rPr lang="en-US" altLang="ko-KR" sz="800" dirty="0" smtClean="0"/>
                        <a:t>: 123456789)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빠른 배송 </a:t>
                      </a:r>
                      <a:r>
                        <a:rPr lang="ko-KR" altLang="en-US" sz="800" dirty="0" err="1" smtClean="0"/>
                        <a:t>부탁드립니다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32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관리자 메모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2" name="Text Box 161"/>
          <p:cNvSpPr txBox="1">
            <a:spLocks noChangeArrowheads="1"/>
          </p:cNvSpPr>
          <p:nvPr/>
        </p:nvSpPr>
        <p:spPr bwMode="auto">
          <a:xfrm>
            <a:off x="344488" y="1252487"/>
            <a:ext cx="66421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584848" y="4132227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84648" y="2360491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홍길동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784648" y="2792539"/>
            <a:ext cx="576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222-333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784648" y="2999369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 </a:t>
            </a:r>
            <a:r>
              <a:rPr lang="en-US" altLang="ko-KR" sz="800" dirty="0" smtClean="0">
                <a:solidFill>
                  <a:schemeClr val="tx1"/>
                </a:solidFill>
              </a:rPr>
              <a:t>222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784648" y="3206199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길동병원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층 원무과</a:t>
            </a:r>
          </a:p>
        </p:txBody>
      </p:sp>
      <p:grpSp>
        <p:nvGrpSpPr>
          <p:cNvPr id="3" name="그룹 142"/>
          <p:cNvGrpSpPr/>
          <p:nvPr/>
        </p:nvGrpSpPr>
        <p:grpSpPr>
          <a:xfrm>
            <a:off x="1784648" y="2576515"/>
            <a:ext cx="1836000" cy="144016"/>
            <a:chOff x="1784648" y="4969632"/>
            <a:chExt cx="5976664" cy="144016"/>
          </a:xfrm>
        </p:grpSpPr>
        <p:sp>
          <p:nvSpPr>
            <p:cNvPr id="137" name="직사각형 136"/>
            <p:cNvSpPr/>
            <p:nvPr/>
          </p:nvSpPr>
          <p:spPr>
            <a:xfrm>
              <a:off x="1784648" y="4969632"/>
              <a:ext cx="2880000" cy="14401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02-222-3333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881312" y="4969632"/>
              <a:ext cx="2880000" cy="14401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010-222-3333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4376936" y="4132227"/>
            <a:ext cx="79208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거래명세서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3762" y="3876853"/>
            <a:ext cx="5976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3120" y="511838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주문취소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상세화면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주문자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관리자가 수정할 수 있는 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272480" y="12687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712640" y="2348880"/>
            <a:ext cx="3096344" cy="1080120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2015-10-31 10:20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배송업체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배송업체명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 시 수정노출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업체 등록버튼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영역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KJB-O-010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배송업체 관리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배송업체 관리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350100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배송업체 관리</a:t>
            </a:r>
            <a:endParaRPr lang="ko-KR" altLang="en-US" sz="900" b="1" dirty="0"/>
          </a:p>
        </p:txBody>
      </p:sp>
      <p:sp>
        <p:nvSpPr>
          <p:cNvPr id="37" name="직사각형 36"/>
          <p:cNvSpPr/>
          <p:nvPr/>
        </p:nvSpPr>
        <p:spPr>
          <a:xfrm>
            <a:off x="1568624" y="2996952"/>
            <a:ext cx="6264696" cy="13681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60912" y="4077072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12640" y="321297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배송업체명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98224" y="2892286"/>
            <a:ext cx="69762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등록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수정</a:t>
            </a:r>
            <a:endParaRPr lang="ko-KR" altLang="en-US" sz="900" b="1" dirty="0"/>
          </a:p>
        </p:txBody>
      </p:sp>
      <p:sp>
        <p:nvSpPr>
          <p:cNvPr id="73" name="직사각형 72"/>
          <p:cNvSpPr/>
          <p:nvPr/>
        </p:nvSpPr>
        <p:spPr>
          <a:xfrm>
            <a:off x="2864768" y="3212976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589314" y="1926771"/>
          <a:ext cx="6172000" cy="426720"/>
        </p:xfrm>
        <a:graphic>
          <a:graphicData uri="http://schemas.openxmlformats.org/drawingml/2006/table">
            <a:tbl>
              <a:tblPr/>
              <a:tblGrid>
                <a:gridCol w="483366"/>
                <a:gridCol w="2448272"/>
                <a:gridCol w="1080120"/>
                <a:gridCol w="216024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배송업체명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업체 </a:t>
                      </a:r>
                      <a:r>
                        <a:rPr lang="en-US" altLang="ko-KR" sz="800" dirty="0" smtClean="0"/>
                        <a:t>URL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용마로지스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3,500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http://www.yongmalogis.co.kr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7041232" y="249289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업체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12640" y="350100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배송비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864768" y="3501008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3,500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12640" y="378904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업체 </a:t>
            </a:r>
            <a:r>
              <a:rPr lang="en-US" altLang="ko-KR" sz="800" dirty="0" smtClean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864768" y="3789040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http://www.yongmalogis.co.kr</a:t>
            </a: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1568624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6969224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2576736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1640632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4088904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>
            <a:spLocks noChangeArrowheads="1"/>
          </p:cNvSpPr>
          <p:nvPr/>
        </p:nvSpPr>
        <p:spPr bwMode="auto">
          <a:xfrm>
            <a:off x="1280592" y="1435273"/>
            <a:ext cx="6912768" cy="5090071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Rectangle 61"/>
          <p:cNvSpPr>
            <a:spLocks noChangeArrowheads="1"/>
          </p:cNvSpPr>
          <p:nvPr/>
        </p:nvSpPr>
        <p:spPr bwMode="auto">
          <a:xfrm>
            <a:off x="1280592" y="1196752"/>
            <a:ext cx="6912768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7046" y="122180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거래명세서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7937986" y="1231921"/>
            <a:ext cx="199443" cy="180332"/>
            <a:chOff x="204" y="1335"/>
            <a:chExt cx="777" cy="573"/>
          </a:xfrm>
        </p:grpSpPr>
        <p:sp>
          <p:nvSpPr>
            <p:cNvPr id="6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7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직선 연결선 7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4232920" y="6561980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출력하기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4880992" y="6561980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인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87769" y="1916832"/>
          <a:ext cx="6733578" cy="1072600"/>
        </p:xfrm>
        <a:graphic>
          <a:graphicData uri="http://schemas.openxmlformats.org/drawingml/2006/table">
            <a:tbl>
              <a:tblPr/>
              <a:tblGrid>
                <a:gridCol w="767801"/>
                <a:gridCol w="1134380"/>
                <a:gridCol w="257643"/>
                <a:gridCol w="309547"/>
                <a:gridCol w="283595"/>
                <a:gridCol w="740257"/>
                <a:gridCol w="720080"/>
                <a:gridCol w="380478"/>
                <a:gridCol w="567191"/>
                <a:gridCol w="283595"/>
                <a:gridCol w="283595"/>
                <a:gridCol w="283595"/>
                <a:gridCol w="283595"/>
                <a:gridCol w="438226"/>
              </a:tblGrid>
              <a:tr h="9583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공급자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solidFill>
                            <a:srgbClr val="0000FF"/>
                          </a:solidFill>
                          <a:latin typeface="한양중고딕"/>
                        </a:rPr>
                        <a:t>공급받는자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상호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성명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상호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성명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주소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주소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업태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종목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업태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종목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전화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팩스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FF"/>
                          </a:solidFill>
                          <a:latin typeface="한양중고딕"/>
                        </a:rPr>
                        <a:t>비고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87770" y="2996952"/>
          <a:ext cx="6733578" cy="2593820"/>
        </p:xfrm>
        <a:graphic>
          <a:graphicData uri="http://schemas.openxmlformats.org/drawingml/2006/table">
            <a:tbl>
              <a:tblPr/>
              <a:tblGrid>
                <a:gridCol w="484206"/>
                <a:gridCol w="2504960"/>
                <a:gridCol w="576064"/>
                <a:gridCol w="576064"/>
                <a:gridCol w="864096"/>
                <a:gridCol w="1128515"/>
                <a:gridCol w="599673"/>
              </a:tblGrid>
              <a:tr h="189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NO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품명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제조사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수량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단 가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주문합계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보험코드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</a:tr>
              <a:tr h="234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1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일회용주사기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10</a:t>
                      </a:r>
                      <a:endParaRPr 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5,500</a:t>
                      </a:r>
                      <a:endParaRPr 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50,000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52603" y="5594258"/>
          <a:ext cx="6779638" cy="214520"/>
        </p:xfrm>
        <a:graphic>
          <a:graphicData uri="http://schemas.openxmlformats.org/drawingml/2006/table">
            <a:tbl>
              <a:tblPr/>
              <a:tblGrid>
                <a:gridCol w="4856467"/>
                <a:gridCol w="299812"/>
                <a:gridCol w="299812"/>
                <a:gridCol w="299812"/>
                <a:gridCol w="299812"/>
                <a:gridCol w="299812"/>
                <a:gridCol w="299812"/>
                <a:gridCol w="124299"/>
              </a:tblGrid>
              <a:tr h="206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 smtClean="0">
                          <a:solidFill>
                            <a:srgbClr val="0000FF"/>
                          </a:solidFill>
                          <a:latin typeface="한양중고딕"/>
                        </a:rPr>
                        <a:t>구매계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55,000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원정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387769" y="1484784"/>
          <a:ext cx="6733580" cy="429040"/>
        </p:xfrm>
        <a:graphic>
          <a:graphicData uri="http://schemas.openxmlformats.org/drawingml/2006/table">
            <a:tbl>
              <a:tblPr/>
              <a:tblGrid>
                <a:gridCol w="483282"/>
                <a:gridCol w="283054"/>
                <a:gridCol w="566105"/>
                <a:gridCol w="283054"/>
                <a:gridCol w="283054"/>
                <a:gridCol w="283054"/>
                <a:gridCol w="283054"/>
                <a:gridCol w="283054"/>
                <a:gridCol w="283054"/>
                <a:gridCol w="529182"/>
                <a:gridCol w="77292"/>
                <a:gridCol w="720080"/>
                <a:gridCol w="240548"/>
                <a:gridCol w="283054"/>
                <a:gridCol w="283054"/>
                <a:gridCol w="283054"/>
                <a:gridCol w="283054"/>
                <a:gridCol w="283054"/>
                <a:gridCol w="283054"/>
                <a:gridCol w="437389"/>
              </a:tblGrid>
              <a:tr h="189092">
                <a:tc rowSpan="2" gridSpan="1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한양중고딕"/>
                        </a:rPr>
                        <a:t>거래명세서</a:t>
                      </a:r>
                      <a:r>
                        <a:rPr lang="ko-KR" altLang="en-US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900" dirty="0" err="1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공급받는자</a:t>
                      </a:r>
                      <a:r>
                        <a:rPr lang="ko-KR" altLang="en-US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 보관용</a:t>
                      </a:r>
                      <a:r>
                        <a:rPr lang="en-US" altLang="ko-KR" sz="9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바탕"/>
                        </a:rPr>
                        <a:t>주문번호</a:t>
                      </a:r>
                      <a:endParaRPr 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201510310001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092">
                <a:tc gridSpan="1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한양중고딕"/>
                        </a:rPr>
                        <a:t>일자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FF"/>
                          </a:solidFill>
                          <a:latin typeface="한양중고딕"/>
                          <a:ea typeface="한양중고딕"/>
                        </a:rPr>
                        <a:t>2015. 9. 1.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52600" y="6021288"/>
          <a:ext cx="6766243" cy="429040"/>
        </p:xfrm>
        <a:graphic>
          <a:graphicData uri="http://schemas.openxmlformats.org/drawingml/2006/table">
            <a:tbl>
              <a:tblPr/>
              <a:tblGrid>
                <a:gridCol w="987548"/>
                <a:gridCol w="2108797"/>
                <a:gridCol w="792088"/>
                <a:gridCol w="2877810"/>
              </a:tblGrid>
              <a:tr h="108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주문일자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결제일자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2015-10-30 (10:20) / 2015-10-30 (10:20)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담당자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홍길동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  <a:hlinkClick r:id="rId2"/>
                        </a:rPr>
                        <a:t>02-222-3333/010-2222-3333/gildong@hong.com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주소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메모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 서울시 강동구 길동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1000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길동병원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바탕"/>
                        </a:rPr>
                        <a:t>원무과옆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 간호사실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빠르게 보내주세요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KJB-O-011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상품준비 주문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208584" y="775721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공급받는자</a:t>
            </a:r>
            <a:r>
              <a:rPr lang="ko-KR" altLang="en-US" sz="900" dirty="0" smtClean="0"/>
              <a:t> 거래명세서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>
            <a:spLocks noChangeArrowheads="1"/>
          </p:cNvSpPr>
          <p:nvPr/>
        </p:nvSpPr>
        <p:spPr bwMode="auto">
          <a:xfrm>
            <a:off x="1280592" y="1435273"/>
            <a:ext cx="6912768" cy="5162079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Rectangle 61"/>
          <p:cNvSpPr>
            <a:spLocks noChangeArrowheads="1"/>
          </p:cNvSpPr>
          <p:nvPr/>
        </p:nvSpPr>
        <p:spPr bwMode="auto">
          <a:xfrm>
            <a:off x="1280592" y="1196752"/>
            <a:ext cx="6912768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7046" y="122180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거래명세서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7937986" y="1231921"/>
            <a:ext cx="199443" cy="180332"/>
            <a:chOff x="204" y="1335"/>
            <a:chExt cx="777" cy="573"/>
          </a:xfrm>
        </p:grpSpPr>
        <p:sp>
          <p:nvSpPr>
            <p:cNvPr id="6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7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직선 연결선 7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4232920" y="6345956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출력하기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4880992" y="6345956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인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87769" y="1916832"/>
          <a:ext cx="6733578" cy="1106788"/>
        </p:xfrm>
        <a:graphic>
          <a:graphicData uri="http://schemas.openxmlformats.org/drawingml/2006/table">
            <a:tbl>
              <a:tblPr/>
              <a:tblGrid>
                <a:gridCol w="767801"/>
                <a:gridCol w="1134380"/>
                <a:gridCol w="257643"/>
                <a:gridCol w="309547"/>
                <a:gridCol w="283595"/>
                <a:gridCol w="740257"/>
                <a:gridCol w="720080"/>
                <a:gridCol w="380478"/>
                <a:gridCol w="567191"/>
                <a:gridCol w="283595"/>
                <a:gridCol w="283595"/>
                <a:gridCol w="283595"/>
                <a:gridCol w="283595"/>
                <a:gridCol w="438226"/>
              </a:tblGrid>
              <a:tr h="20563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공급자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한양중고딕"/>
                        </a:rPr>
                        <a:t>공급받는자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1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상호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성명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상호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성명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주소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주소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1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업태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종목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업태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종목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전화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팩스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비고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87770" y="3033588"/>
          <a:ext cx="6733578" cy="2593820"/>
        </p:xfrm>
        <a:graphic>
          <a:graphicData uri="http://schemas.openxmlformats.org/drawingml/2006/table">
            <a:tbl>
              <a:tblPr/>
              <a:tblGrid>
                <a:gridCol w="484206"/>
                <a:gridCol w="2504960"/>
                <a:gridCol w="576064"/>
                <a:gridCol w="576064"/>
                <a:gridCol w="864096"/>
                <a:gridCol w="1128515"/>
                <a:gridCol w="599673"/>
              </a:tblGrid>
              <a:tr h="189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바탕"/>
                        </a:rPr>
                        <a:t>NO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품명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바탕"/>
                        </a:rPr>
                        <a:t>제조사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수량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단 가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바탕"/>
                        </a:rPr>
                        <a:t>주문합계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바탕"/>
                        </a:rPr>
                        <a:t>보험코드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>
                        <a:alpha val="10196"/>
                      </a:srgbClr>
                    </a:solidFill>
                  </a:tcPr>
                </a:tc>
              </a:tr>
              <a:tr h="234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1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일회용주사기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10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5,500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50,000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63489" y="5609122"/>
          <a:ext cx="6779638" cy="214520"/>
        </p:xfrm>
        <a:graphic>
          <a:graphicData uri="http://schemas.openxmlformats.org/drawingml/2006/table">
            <a:tbl>
              <a:tblPr/>
              <a:tblGrid>
                <a:gridCol w="4856467"/>
                <a:gridCol w="299812"/>
                <a:gridCol w="299812"/>
                <a:gridCol w="299812"/>
                <a:gridCol w="299812"/>
                <a:gridCol w="299812"/>
                <a:gridCol w="299812"/>
                <a:gridCol w="124299"/>
              </a:tblGrid>
              <a:tr h="206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 smtClean="0">
                          <a:solidFill>
                            <a:srgbClr val="FF0000"/>
                          </a:solidFill>
                          <a:latin typeface="한양중고딕"/>
                        </a:rPr>
                        <a:t>구매계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한양중고딕"/>
                          <a:ea typeface="한양중고딕"/>
                        </a:rPr>
                        <a:t>55,000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한양중고딕"/>
                          <a:ea typeface="한양중고딕"/>
                        </a:rPr>
                        <a:t>원정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387769" y="1484784"/>
          <a:ext cx="6733580" cy="429040"/>
        </p:xfrm>
        <a:graphic>
          <a:graphicData uri="http://schemas.openxmlformats.org/drawingml/2006/table">
            <a:tbl>
              <a:tblPr/>
              <a:tblGrid>
                <a:gridCol w="483282"/>
                <a:gridCol w="283054"/>
                <a:gridCol w="566105"/>
                <a:gridCol w="283054"/>
                <a:gridCol w="283054"/>
                <a:gridCol w="283054"/>
                <a:gridCol w="283054"/>
                <a:gridCol w="283054"/>
                <a:gridCol w="283054"/>
                <a:gridCol w="529182"/>
                <a:gridCol w="77292"/>
                <a:gridCol w="720080"/>
                <a:gridCol w="240548"/>
                <a:gridCol w="283054"/>
                <a:gridCol w="283054"/>
                <a:gridCol w="283054"/>
                <a:gridCol w="283054"/>
                <a:gridCol w="283054"/>
                <a:gridCol w="283054"/>
                <a:gridCol w="437389"/>
              </a:tblGrid>
              <a:tr h="189092">
                <a:tc rowSpan="2" gridSpan="1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한양중고딕"/>
                        </a:rPr>
                        <a:t>거래명세서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한양중고딕"/>
                          <a:ea typeface="한양중고딕"/>
                        </a:rPr>
                        <a:t>공급자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한양중고딕"/>
                          <a:ea typeface="한양중고딕"/>
                        </a:rPr>
                        <a:t>보관용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바탕"/>
                        </a:rPr>
                        <a:t>주문번호</a:t>
                      </a:r>
                      <a:endParaRPr 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201510310001</a:t>
                      </a:r>
                      <a:endParaRPr 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092">
                <a:tc gridSpan="1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한양중고딕"/>
                        </a:rPr>
                        <a:t>일자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196"/>
                      </a:srgb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한양중고딕"/>
                          <a:ea typeface="한양중고딕"/>
                        </a:rPr>
                        <a:t>2015. 9. 1.</a:t>
                      </a:r>
                      <a:endParaRPr 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63486" y="5820128"/>
          <a:ext cx="6766243" cy="429040"/>
        </p:xfrm>
        <a:graphic>
          <a:graphicData uri="http://schemas.openxmlformats.org/drawingml/2006/table">
            <a:tbl>
              <a:tblPr/>
              <a:tblGrid>
                <a:gridCol w="987548"/>
                <a:gridCol w="2108797"/>
                <a:gridCol w="792088"/>
                <a:gridCol w="2877810"/>
              </a:tblGrid>
              <a:tr h="108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주문일자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결제일자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2015-10-30 (10:20) / 2015-10-30 (10:20)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담당자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홍길동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  <a:hlinkClick r:id="rId2"/>
                        </a:rPr>
                        <a:t>02-222-3333/010-2222-3333/gildong@hong.com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주소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메모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 서울시 강동구 길동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1000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길동병원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바탕"/>
                        </a:rPr>
                        <a:t>원무과옆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 간호사실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/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빠르게 보내주세요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43831" marR="43831" marT="21916" marB="21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KJB-O-012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상품준비 주문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공급자 거래명세서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2015-10-14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2015-11-03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8824" y="1844824"/>
            <a:ext cx="20521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입금완료 주문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상품준비 주문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주문 상세내역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배송중</a:t>
            </a:r>
            <a:r>
              <a:rPr lang="ko-KR" altLang="en-US" sz="1200" dirty="0" smtClean="0"/>
              <a:t> 주문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배송완료 주문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반품요청 주문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반품요청 상세화면</a:t>
            </a:r>
            <a:r>
              <a:rPr lang="en-US" altLang="ko-KR" sz="1200" dirty="0" smtClean="0"/>
              <a:t>(1, 2)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교환요청 주문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교환요청 상세화면</a:t>
            </a:r>
            <a:r>
              <a:rPr lang="en-US" altLang="ko-KR" sz="1200" dirty="0" smtClean="0"/>
              <a:t>(1, 2)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주문취소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주문취소 상세화면</a:t>
            </a:r>
            <a:r>
              <a:rPr lang="en-US" altLang="ko-KR" sz="1200" dirty="0" smtClean="0"/>
              <a:t>(1, 2)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배송업체 관리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거래명세서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일괄 준비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 상품 준비버튼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엑셀 다운 받기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결과 현재 입금이 완료된 모든 상품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선택하는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메모아이콘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메모가 있을 경우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메모가 없을 경우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KJB-O-001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입금완료주문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입금완료 주문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입금완료 주문</a:t>
            </a:r>
            <a:endParaRPr lang="ko-KR" altLang="en-US" sz="900" b="1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712640" y="3717032"/>
          <a:ext cx="6120677" cy="2086540"/>
        </p:xfrm>
        <a:graphic>
          <a:graphicData uri="http://schemas.openxmlformats.org/drawingml/2006/table">
            <a:tbl>
              <a:tblPr/>
              <a:tblGrid>
                <a:gridCol w="288032"/>
                <a:gridCol w="720080"/>
                <a:gridCol w="432048"/>
                <a:gridCol w="432048"/>
                <a:gridCol w="360040"/>
                <a:gridCol w="432048"/>
                <a:gridCol w="432048"/>
                <a:gridCol w="432048"/>
                <a:gridCol w="432048"/>
                <a:gridCol w="1080120"/>
                <a:gridCol w="648072"/>
                <a:gridCol w="432045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병원명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결제방법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거래금액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할인금액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결제금액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주문일자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80,0000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무통장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80,0000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외상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외상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80,0000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80,0000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80,0000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80,0000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80,0000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 (10:20)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3624198" y="3954828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24198" y="4165409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24198" y="4586571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24198" y="4797152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24198" y="5007733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24198" y="5218314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24198" y="5428895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24198" y="5639476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24198" y="4375990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8624" y="1988840"/>
            <a:ext cx="6264696" cy="13681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4768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33"/>
          <p:cNvGrpSpPr/>
          <p:nvPr/>
        </p:nvGrpSpPr>
        <p:grpSpPr>
          <a:xfrm>
            <a:off x="3728864" y="2204864"/>
            <a:ext cx="288032" cy="216024"/>
            <a:chOff x="3872880" y="2204864"/>
            <a:chExt cx="288032" cy="21602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4232920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6896" y="220486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5" name="그룹 50"/>
          <p:cNvGrpSpPr/>
          <p:nvPr/>
        </p:nvGrpSpPr>
        <p:grpSpPr>
          <a:xfrm>
            <a:off x="5097016" y="2204864"/>
            <a:ext cx="288032" cy="216024"/>
            <a:chOff x="3872880" y="2204864"/>
            <a:chExt cx="288032" cy="21602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모서리가 둥근 직사각형 66"/>
          <p:cNvSpPr/>
          <p:nvPr/>
        </p:nvSpPr>
        <p:spPr>
          <a:xfrm>
            <a:off x="5529064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33120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60912" y="306896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12640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98224" y="1884174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6609184" y="3429000"/>
            <a:ext cx="122413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025008" y="342900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상품준비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73280" y="396027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473280" y="416881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473280" y="437735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473280" y="458589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473280" y="479443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473280" y="500297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473280" y="521151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473280" y="542005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473280" y="5628590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12640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결제방법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64768" y="2492896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728864" y="249289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712640" y="278092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검색명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64768" y="2780928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주문자명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088904" y="2780928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64768" y="2996952"/>
            <a:ext cx="936104" cy="10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병원명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송장번호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수취인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전화번호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H.P</a:t>
            </a: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주소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728864" y="27809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>
            <a:spLocks noChangeAspect="1"/>
          </p:cNvSpPr>
          <p:nvPr/>
        </p:nvSpPr>
        <p:spPr>
          <a:xfrm>
            <a:off x="1640632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4016896" y="29969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>
            <a:spLocks noChangeAspect="1"/>
          </p:cNvSpPr>
          <p:nvPr/>
        </p:nvSpPr>
        <p:spPr>
          <a:xfrm>
            <a:off x="5025008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6609184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>
            <a:spLocks noChangeAspect="1"/>
          </p:cNvSpPr>
          <p:nvPr/>
        </p:nvSpPr>
        <p:spPr>
          <a:xfrm>
            <a:off x="1640632" y="36450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6" name="타원 85"/>
          <p:cNvSpPr>
            <a:spLocks noChangeAspect="1"/>
          </p:cNvSpPr>
          <p:nvPr/>
        </p:nvSpPr>
        <p:spPr>
          <a:xfrm>
            <a:off x="1640632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>
            <a:off x="3512840" y="44371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>
          <a:xfrm>
            <a:off x="7689304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817096" y="342900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 상품준비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5817096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092888" y="3749706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092888" y="3593555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주문서 일괄 프린트버튼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출력 형식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화면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ID KJB-O-013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번 참조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입금완료 후 등록이 된 주문 목록 전체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배송업체 선택 목록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화면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ID KJB-O-012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송장번호 입력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제품 발송으로 처리 되는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송장번호가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미입력시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발송되지 않음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연동기능</a:t>
            </a:r>
            <a:r>
              <a:rPr lang="en-US" altLang="ko-KR" sz="900" dirty="0" smtClean="0">
                <a:solidFill>
                  <a:schemeClr val="tx1"/>
                </a:solidFill>
              </a:rPr>
              <a:t>: SMS </a:t>
            </a:r>
            <a:r>
              <a:rPr lang="ko-KR" altLang="en-US" sz="900" dirty="0" smtClean="0">
                <a:solidFill>
                  <a:schemeClr val="tx1"/>
                </a:solidFill>
              </a:rPr>
              <a:t>발송</a:t>
            </a:r>
            <a:r>
              <a:rPr lang="en-US" altLang="ko-KR" sz="900" dirty="0" smtClean="0">
                <a:solidFill>
                  <a:schemeClr val="tx1"/>
                </a:solidFill>
              </a:rPr>
              <a:t>, E-mail </a:t>
            </a:r>
            <a:r>
              <a:rPr lang="ko-KR" altLang="en-US" sz="900" dirty="0" smtClean="0">
                <a:solidFill>
                  <a:schemeClr val="tx1"/>
                </a:solidFill>
              </a:rPr>
              <a:t>발송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구매자에게 발송되는 </a:t>
            </a:r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문구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EXCEL</a:t>
            </a:r>
            <a:r>
              <a:rPr lang="ko-KR" altLang="en-US" sz="900" dirty="0" smtClean="0">
                <a:solidFill>
                  <a:schemeClr val="tx1"/>
                </a:solidFill>
              </a:rPr>
              <a:t>로 일괄 송장 번호 입력할 수 있는 업로드버튼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KJB-O-002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상품준비 주문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상품준비 주문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상품준비 주문</a:t>
            </a:r>
            <a:endParaRPr lang="ko-KR" altLang="en-US" sz="900" b="1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712640" y="3717032"/>
          <a:ext cx="6120681" cy="2086540"/>
        </p:xfrm>
        <a:graphic>
          <a:graphicData uri="http://schemas.openxmlformats.org/drawingml/2006/table">
            <a:tbl>
              <a:tblPr/>
              <a:tblGrid>
                <a:gridCol w="288032"/>
                <a:gridCol w="771318"/>
                <a:gridCol w="380810"/>
                <a:gridCol w="432048"/>
                <a:gridCol w="360040"/>
                <a:gridCol w="576064"/>
                <a:gridCol w="360040"/>
                <a:gridCol w="1008112"/>
                <a:gridCol w="936104"/>
                <a:gridCol w="576064"/>
                <a:gridCol w="432049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병원명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배송업체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송장번호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3624198" y="3954828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24198" y="4165409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24198" y="4586571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24198" y="4797152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24198" y="5007733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24198" y="5218314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24198" y="5428895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24198" y="5639476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24198" y="4375990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8624" y="1988840"/>
            <a:ext cx="6264696" cy="13681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4768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33"/>
          <p:cNvGrpSpPr/>
          <p:nvPr/>
        </p:nvGrpSpPr>
        <p:grpSpPr>
          <a:xfrm>
            <a:off x="3728864" y="2204864"/>
            <a:ext cx="288032" cy="216024"/>
            <a:chOff x="3872880" y="2204864"/>
            <a:chExt cx="288032" cy="21602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4232920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6896" y="220486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56" name="그룹 50"/>
          <p:cNvGrpSpPr/>
          <p:nvPr/>
        </p:nvGrpSpPr>
        <p:grpSpPr>
          <a:xfrm>
            <a:off x="5097016" y="2204864"/>
            <a:ext cx="288032" cy="216024"/>
            <a:chOff x="3872880" y="2204864"/>
            <a:chExt cx="288032" cy="21602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모서리가 둥근 직사각형 66"/>
          <p:cNvSpPr/>
          <p:nvPr/>
        </p:nvSpPr>
        <p:spPr>
          <a:xfrm>
            <a:off x="5529064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33120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60912" y="306896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12640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12640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결제방법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64768" y="2492896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28864" y="249289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98224" y="1884174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96" name="직사각형 95"/>
          <p:cNvSpPr/>
          <p:nvPr/>
        </p:nvSpPr>
        <p:spPr>
          <a:xfrm>
            <a:off x="1712640" y="278092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검색명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609184" y="3429000"/>
            <a:ext cx="122413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817096" y="342900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상품준비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73280" y="396027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808984" y="342900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주문서 일괄 프린트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64768" y="2780928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주문자명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88904" y="2780928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64768" y="2996952"/>
            <a:ext cx="936104" cy="10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병원명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송장번호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수취인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전화번호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H.P</a:t>
            </a: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주소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28864" y="27809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4412" y="5628590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956300" y="5628590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964412" y="3950634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956300" y="3950634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64412" y="4160378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956300" y="4160378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64412" y="4370122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956300" y="4370122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64412" y="4579866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956300" y="4579866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64412" y="4789610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956300" y="4789610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964412" y="4999354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956300" y="4999354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964412" y="5209098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956300" y="5209098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964412" y="5418842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1234567890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956300" y="5418842"/>
            <a:ext cx="86409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용마로지스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1640632" y="36450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>
            <a:spLocks noChangeAspect="1"/>
          </p:cNvSpPr>
          <p:nvPr/>
        </p:nvSpPr>
        <p:spPr>
          <a:xfrm>
            <a:off x="4736976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4880992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>
          <a:xfrm>
            <a:off x="5889104" y="3861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5" name="타원 114"/>
          <p:cNvSpPr>
            <a:spLocks noChangeAspect="1"/>
          </p:cNvSpPr>
          <p:nvPr/>
        </p:nvSpPr>
        <p:spPr>
          <a:xfrm>
            <a:off x="7401272" y="3861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473280" y="416881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473280" y="437735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473280" y="458589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473280" y="479443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7473280" y="500297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473280" y="521151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473280" y="542005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473280" y="5628590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049344" y="5085184"/>
            <a:ext cx="1440160" cy="11521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8121352" y="5229200"/>
            <a:ext cx="1296144" cy="936104"/>
          </a:xfrm>
          <a:prstGeom prst="roundRect">
            <a:avLst>
              <a:gd name="adj" fmla="val 6324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93360" y="5301208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주문하신 상품이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용마로지스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1234567890</a:t>
            </a:r>
          </a:p>
          <a:p>
            <a:r>
              <a:rPr lang="ko-KR" altLang="en-US" sz="1000" dirty="0" err="1" smtClean="0"/>
              <a:t>로</a:t>
            </a:r>
            <a:r>
              <a:rPr lang="ko-KR" altLang="en-US" sz="1000" dirty="0" smtClean="0"/>
              <a:t> 출고되었습니다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3" name="타원 132"/>
          <p:cNvSpPr>
            <a:spLocks noChangeAspect="1"/>
          </p:cNvSpPr>
          <p:nvPr/>
        </p:nvSpPr>
        <p:spPr>
          <a:xfrm>
            <a:off x="8049344" y="50851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800872" y="342900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EXCEL</a:t>
            </a:r>
            <a:r>
              <a:rPr lang="ko-KR" altLang="en-US" sz="800" dirty="0" smtClean="0">
                <a:solidFill>
                  <a:schemeClr val="tx1"/>
                </a:solidFill>
              </a:rPr>
              <a:t>로 송장등록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>
          <a:xfrm>
            <a:off x="3728864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1"/>
          <p:cNvSpPr>
            <a:spLocks noChangeArrowheads="1"/>
          </p:cNvSpPr>
          <p:nvPr/>
        </p:nvSpPr>
        <p:spPr bwMode="auto">
          <a:xfrm>
            <a:off x="272480" y="1429629"/>
            <a:ext cx="7635756" cy="523973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주문 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주문 상품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주문자 및 배송정보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관리자가 수정할 수 있는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관리자가 메모할 수 있는 영역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사용자에게 노출되지 않음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KJB-O-003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주문 상세내역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74" name="Rectangle 61"/>
          <p:cNvSpPr>
            <a:spLocks noChangeArrowheads="1"/>
          </p:cNvSpPr>
          <p:nvPr/>
        </p:nvSpPr>
        <p:spPr bwMode="auto">
          <a:xfrm>
            <a:off x="272480" y="1196752"/>
            <a:ext cx="7635756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18934" y="122180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주문상세내역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Group 177"/>
          <p:cNvGrpSpPr>
            <a:grpSpLocks/>
          </p:cNvGrpSpPr>
          <p:nvPr/>
        </p:nvGrpSpPr>
        <p:grpSpPr bwMode="auto">
          <a:xfrm>
            <a:off x="7678418" y="1232444"/>
            <a:ext cx="199443" cy="180332"/>
            <a:chOff x="204" y="1335"/>
            <a:chExt cx="777" cy="573"/>
          </a:xfrm>
        </p:grpSpPr>
        <p:sp>
          <p:nvSpPr>
            <p:cNvPr id="109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110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1" name="직선 연결선 110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8" name="직사각형 77"/>
          <p:cNvSpPr/>
          <p:nvPr/>
        </p:nvSpPr>
        <p:spPr>
          <a:xfrm>
            <a:off x="272480" y="1484784"/>
            <a:ext cx="4966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개인정보를 수집목적에 맞지 않게 유출을 할 경우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법의 저촉에 따라 형사처벌 대상이 될 수 있습니다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2" name="Text Box 161"/>
          <p:cNvSpPr txBox="1">
            <a:spLocks noChangeArrowheads="1"/>
          </p:cNvSpPr>
          <p:nvPr/>
        </p:nvSpPr>
        <p:spPr bwMode="auto">
          <a:xfrm>
            <a:off x="344488" y="1700808"/>
            <a:ext cx="129579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201510300001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54410"/>
              </p:ext>
            </p:extLst>
          </p:nvPr>
        </p:nvGraphicFramePr>
        <p:xfrm>
          <a:off x="344488" y="2132856"/>
          <a:ext cx="7488832" cy="126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3"/>
                <a:gridCol w="1443587"/>
                <a:gridCol w="576064"/>
                <a:gridCol w="936104"/>
                <a:gridCol w="792088"/>
                <a:gridCol w="360040"/>
                <a:gridCol w="576064"/>
                <a:gridCol w="432048"/>
                <a:gridCol w="648072"/>
                <a:gridCol w="720080"/>
                <a:gridCol w="648072"/>
              </a:tblGrid>
              <a:tr h="21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판매단가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할인금액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적립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구매금액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판매옵션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3,500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3,500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용마로지스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14,450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/>
                        <a:t>무료배송</a:t>
                      </a:r>
                      <a:r>
                        <a:rPr lang="en-US" altLang="ko-KR" sz="800" baseline="0" dirty="0" smtClean="0"/>
                        <a:t>, 1+1, 50%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10">
                <a:tc gridSpan="11"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총 결제금액 </a:t>
                      </a:r>
                      <a:r>
                        <a:rPr lang="en-US" altLang="ko-KR" sz="800" dirty="0" smtClean="0"/>
                        <a:t>: 28,900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/>
        </p:nvGraphicFramePr>
        <p:xfrm>
          <a:off x="344488" y="3717032"/>
          <a:ext cx="7478283" cy="2592288"/>
        </p:xfrm>
        <a:graphic>
          <a:graphicData uri="http://schemas.openxmlformats.org/drawingml/2006/table">
            <a:tbl>
              <a:tblPr/>
              <a:tblGrid>
                <a:gridCol w="674854"/>
                <a:gridCol w="674854"/>
                <a:gridCol w="6128575"/>
              </a:tblGrid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주문일자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2015-10-30</a:t>
                      </a:r>
                      <a:r>
                        <a:rPr lang="en-US" altLang="ko-KR" sz="800" baseline="0" dirty="0" smtClean="0"/>
                        <a:t> (10:20)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02-222-3333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010-222-3333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사업자번호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333-44-55555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배송주소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우편번호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결제방법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신용카드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국민카드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승인번호</a:t>
                      </a:r>
                      <a:r>
                        <a:rPr lang="en-US" altLang="ko-KR" sz="800" dirty="0" smtClean="0"/>
                        <a:t>: 123456789)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77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빠른 배송 </a:t>
                      </a:r>
                      <a:r>
                        <a:rPr lang="ko-KR" altLang="en-US" sz="800" dirty="0" err="1" smtClean="0"/>
                        <a:t>부탁드립니다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32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관리자 메모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 Box 161"/>
          <p:cNvSpPr txBox="1">
            <a:spLocks noChangeArrowheads="1"/>
          </p:cNvSpPr>
          <p:nvPr/>
        </p:nvSpPr>
        <p:spPr bwMode="auto">
          <a:xfrm>
            <a:off x="344488" y="1916832"/>
            <a:ext cx="5247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 Box 161"/>
          <p:cNvSpPr txBox="1">
            <a:spLocks noChangeArrowheads="1"/>
          </p:cNvSpPr>
          <p:nvPr/>
        </p:nvSpPr>
        <p:spPr bwMode="auto">
          <a:xfrm>
            <a:off x="344488" y="3501588"/>
            <a:ext cx="66421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584848" y="6381328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84648" y="4609592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홍길동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784648" y="5041640"/>
            <a:ext cx="576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222-333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784648" y="5248470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 </a:t>
            </a:r>
            <a:r>
              <a:rPr lang="en-US" altLang="ko-KR" sz="800" dirty="0" smtClean="0">
                <a:solidFill>
                  <a:schemeClr val="tx1"/>
                </a:solidFill>
              </a:rPr>
              <a:t>222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784648" y="5455300"/>
            <a:ext cx="2880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길동병원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층 원무과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1784648" y="4825616"/>
            <a:ext cx="1836000" cy="144016"/>
            <a:chOff x="1784648" y="4969632"/>
            <a:chExt cx="5976664" cy="144016"/>
          </a:xfrm>
        </p:grpSpPr>
        <p:sp>
          <p:nvSpPr>
            <p:cNvPr id="137" name="직사각형 136"/>
            <p:cNvSpPr/>
            <p:nvPr/>
          </p:nvSpPr>
          <p:spPr>
            <a:xfrm>
              <a:off x="1784648" y="4969632"/>
              <a:ext cx="2880000" cy="14401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02-222-3333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881312" y="4969632"/>
              <a:ext cx="2880000" cy="14401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010-222-3333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4376936" y="6381328"/>
            <a:ext cx="79208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거래명세서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3762" y="6125954"/>
            <a:ext cx="5976000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33120" y="511838"/>
            <a:ext cx="2908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상품준비 주문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주문 상세내역</a:t>
            </a:r>
            <a:endParaRPr lang="ko-KR" altLang="en-US" sz="900" dirty="0"/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776536" y="16288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272480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272480" y="36450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1712640" y="6021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40632" y="4509120"/>
            <a:ext cx="3240360" cy="1152128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2015-10-31 10:20</a:t>
            </a:r>
            <a:endParaRPr lang="ko-KR" altLang="en-US" sz="800" dirty="0"/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1640632" y="44371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배송중인 주문 목록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수정할수</a:t>
            </a:r>
            <a:r>
              <a:rPr lang="ko-KR" altLang="en-US" sz="900" dirty="0" smtClean="0">
                <a:solidFill>
                  <a:schemeClr val="tx1"/>
                </a:solidFill>
              </a:rPr>
              <a:t> 있는 영역 없음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배송완료 처리 버튼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KJB-O-004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8998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배송중</a:t>
            </a:r>
            <a:r>
              <a:rPr lang="ko-KR" altLang="en-US" sz="900" dirty="0" smtClean="0"/>
              <a:t> 주문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배송중</a:t>
            </a:r>
            <a:r>
              <a:rPr lang="ko-KR" altLang="en-US" sz="900" dirty="0" smtClean="0"/>
              <a:t> 주문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배송중</a:t>
            </a:r>
            <a:r>
              <a:rPr lang="ko-KR" altLang="en-US" sz="900" b="1" dirty="0" smtClean="0"/>
              <a:t> 주문</a:t>
            </a:r>
            <a:endParaRPr lang="ko-KR" altLang="en-US" sz="900" b="1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712640" y="3717032"/>
          <a:ext cx="6120681" cy="2086540"/>
        </p:xfrm>
        <a:graphic>
          <a:graphicData uri="http://schemas.openxmlformats.org/drawingml/2006/table">
            <a:tbl>
              <a:tblPr/>
              <a:tblGrid>
                <a:gridCol w="288032"/>
                <a:gridCol w="771318"/>
                <a:gridCol w="380810"/>
                <a:gridCol w="432048"/>
                <a:gridCol w="360040"/>
                <a:gridCol w="576064"/>
                <a:gridCol w="360040"/>
                <a:gridCol w="792088"/>
                <a:gridCol w="1080120"/>
                <a:gridCol w="648072"/>
                <a:gridCol w="432049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병원명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배송업체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송장번호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3624198" y="3954828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24198" y="4165409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24198" y="4586571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24198" y="4797152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24198" y="5007733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24198" y="5218314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24198" y="5428895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24198" y="5639476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24198" y="4375990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8624" y="1988840"/>
            <a:ext cx="6264696" cy="13681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4768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728864" y="2204864"/>
            <a:ext cx="288032" cy="216024"/>
            <a:chOff x="3872880" y="2204864"/>
            <a:chExt cx="288032" cy="21602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4232920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6896" y="220486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97016" y="2204864"/>
            <a:ext cx="288032" cy="216024"/>
            <a:chOff x="3872880" y="2204864"/>
            <a:chExt cx="288032" cy="21602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모서리가 둥근 직사각형 66"/>
          <p:cNvSpPr/>
          <p:nvPr/>
        </p:nvSpPr>
        <p:spPr>
          <a:xfrm>
            <a:off x="5529064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33120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60912" y="306896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12640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12640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결제방법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64768" y="2492896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28864" y="249289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98224" y="1884174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96" name="직사각형 95"/>
          <p:cNvSpPr/>
          <p:nvPr/>
        </p:nvSpPr>
        <p:spPr>
          <a:xfrm>
            <a:off x="1712640" y="278092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검색명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609184" y="3429000"/>
            <a:ext cx="122413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73280" y="3960271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01072" y="342900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일괄배송완료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64768" y="2780928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주문자명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88904" y="2780928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64768" y="2996952"/>
            <a:ext cx="936104" cy="10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병원명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송장번호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수취인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전화번호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H.P</a:t>
            </a: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주소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28864" y="27809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1640632" y="37890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>
            <a:spLocks noChangeAspect="1"/>
          </p:cNvSpPr>
          <p:nvPr/>
        </p:nvSpPr>
        <p:spPr>
          <a:xfrm>
            <a:off x="7689304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473280" y="4170172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473280" y="438007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473280" y="4589974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473280" y="4799875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473280" y="5009776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473280" y="5219677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473280" y="5429578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473280" y="5639476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배송처리 완료된 목록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기본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비노출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검색을 통해서만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KJB-O-005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배송완료 주문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배송완료 주문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6928" y="2636912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배송완료 주문</a:t>
            </a:r>
            <a:endParaRPr lang="ko-KR" altLang="en-US" sz="900" b="1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712640" y="3717032"/>
          <a:ext cx="6120681" cy="2086540"/>
        </p:xfrm>
        <a:graphic>
          <a:graphicData uri="http://schemas.openxmlformats.org/drawingml/2006/table">
            <a:tbl>
              <a:tblPr/>
              <a:tblGrid>
                <a:gridCol w="288032"/>
                <a:gridCol w="771318"/>
                <a:gridCol w="380810"/>
                <a:gridCol w="432048"/>
                <a:gridCol w="360040"/>
                <a:gridCol w="576064"/>
                <a:gridCol w="360040"/>
                <a:gridCol w="792088"/>
                <a:gridCol w="648072"/>
                <a:gridCol w="576064"/>
                <a:gridCol w="936105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병원명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배송업체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송장번호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착불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상품 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</a:t>
                      </a:r>
                      <a:r>
                        <a:rPr lang="ko-KR" altLang="en-US" sz="800" dirty="0" err="1" smtClean="0"/>
                        <a:t>준비중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 10:20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3624198" y="3954828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24198" y="4165409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24198" y="4586571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24198" y="4797152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24198" y="5007733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24198" y="5218314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24198" y="5428895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24198" y="5639476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24198" y="4375990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8624" y="1988840"/>
            <a:ext cx="6264696" cy="13681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4768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728864" y="2204864"/>
            <a:ext cx="288032" cy="216024"/>
            <a:chOff x="3872880" y="2204864"/>
            <a:chExt cx="288032" cy="21602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4232920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6896" y="220486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97016" y="2204864"/>
            <a:ext cx="288032" cy="216024"/>
            <a:chOff x="3872880" y="2204864"/>
            <a:chExt cx="288032" cy="21602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모서리가 둥근 직사각형 66"/>
          <p:cNvSpPr/>
          <p:nvPr/>
        </p:nvSpPr>
        <p:spPr>
          <a:xfrm>
            <a:off x="5529064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33120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60912" y="306896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12640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12640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결제방법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64768" y="2492896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28864" y="249289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98224" y="1884174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96" name="직사각형 95"/>
          <p:cNvSpPr/>
          <p:nvPr/>
        </p:nvSpPr>
        <p:spPr>
          <a:xfrm>
            <a:off x="1712640" y="278092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검색명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609184" y="3429000"/>
            <a:ext cx="122413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817096" y="342900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상품준비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808984" y="342900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주문서 일괄 프린트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64768" y="2780928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주문자명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88904" y="2780928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64768" y="2996952"/>
            <a:ext cx="936104" cy="10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병원명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송장번호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수취인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전화번호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H.P</a:t>
            </a: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주소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28864" y="27809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1640632" y="36450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반품 요청 목록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  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영역은 수정가능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 버튼 클릭 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배송중</a:t>
            </a:r>
            <a:r>
              <a:rPr lang="ko-KR" altLang="en-US" sz="900" dirty="0" smtClean="0">
                <a:solidFill>
                  <a:schemeClr val="tx1"/>
                </a:solidFill>
              </a:rPr>
              <a:t> 주문으로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KJB-O-006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주문관리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반품요청 주문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반품요청 주문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924944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반품요청 주문</a:t>
            </a:r>
            <a:endParaRPr lang="ko-KR" altLang="en-US" sz="900" b="1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568624" y="4005064"/>
          <a:ext cx="6552729" cy="2086540"/>
        </p:xfrm>
        <a:graphic>
          <a:graphicData uri="http://schemas.openxmlformats.org/drawingml/2006/table">
            <a:tbl>
              <a:tblPr/>
              <a:tblGrid>
                <a:gridCol w="432048"/>
                <a:gridCol w="432048"/>
                <a:gridCol w="720080"/>
                <a:gridCol w="792088"/>
                <a:gridCol w="360040"/>
                <a:gridCol w="360040"/>
                <a:gridCol w="432048"/>
                <a:gridCol w="360039"/>
                <a:gridCol w="432048"/>
                <a:gridCol w="648072"/>
                <a:gridCol w="648072"/>
                <a:gridCol w="576066"/>
                <a:gridCol w="360040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반품상태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진행여부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병원명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메모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배송비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배송업체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송장번호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미정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상품준비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상품준비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상품준비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상품준비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상품준비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상품준비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용마로지스</a:t>
                      </a:r>
                      <a:r>
                        <a:rPr lang="ko-KR" altLang="en-US" sz="800" baseline="0" dirty="0" smtClean="0"/>
                        <a:t> 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123456789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반품불가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201510300012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길동병원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5129675" y="4242860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29675" y="4453441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29675" y="4874603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29675" y="5085184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29675" y="5295765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29675" y="5506346"/>
            <a:ext cx="288032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29675" y="5716927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29675" y="5927508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29675" y="4664022"/>
            <a:ext cx="288032" cy="14400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메모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8624" y="1988840"/>
            <a:ext cx="6264696" cy="13681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4768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728864" y="2204864"/>
            <a:ext cx="288032" cy="216024"/>
            <a:chOff x="3872880" y="2204864"/>
            <a:chExt cx="288032" cy="21602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4232920" y="22048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6896" y="220486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97016" y="2204864"/>
            <a:ext cx="288032" cy="216024"/>
            <a:chOff x="3872880" y="2204864"/>
            <a:chExt cx="288032" cy="21602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모서리가 둥근 직사각형 66"/>
          <p:cNvSpPr/>
          <p:nvPr/>
        </p:nvSpPr>
        <p:spPr>
          <a:xfrm>
            <a:off x="5529064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33120" y="22048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60912" y="306896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12640" y="22048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12640" y="24928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결제방법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64768" y="2492896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28864" y="249289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98224" y="1884174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96" name="직사각형 95"/>
          <p:cNvSpPr/>
          <p:nvPr/>
        </p:nvSpPr>
        <p:spPr>
          <a:xfrm>
            <a:off x="1712640" y="278092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검색명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609184" y="3429000"/>
            <a:ext cx="122413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817096" y="342900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상품준비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800663" y="424830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800663" y="445684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800663" y="466538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800663" y="487392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800663" y="508246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800663" y="529100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800663" y="549954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800663" y="5708083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800663" y="5916622"/>
            <a:ext cx="288032" cy="14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808984" y="342900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주문서 일괄 프린트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64768" y="2780928"/>
            <a:ext cx="115212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주문자명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88904" y="2780928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28864" y="27809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68624" y="371703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-</a:t>
            </a:r>
            <a:r>
              <a:rPr lang="ko-KR" altLang="en-US" sz="800" b="1" dirty="0" smtClean="0"/>
              <a:t>검색결과</a:t>
            </a:r>
            <a:endParaRPr lang="ko-KR" altLang="en-US" sz="800" b="1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2216696" y="3839276"/>
            <a:ext cx="5616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>
            <a:spLocks noChangeAspect="1"/>
          </p:cNvSpPr>
          <p:nvPr/>
        </p:nvSpPr>
        <p:spPr>
          <a:xfrm>
            <a:off x="1496616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928664" y="4149080"/>
            <a:ext cx="576064" cy="2016224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2015-10-31 10:20</a:t>
            </a:r>
            <a:endParaRPr lang="ko-KR" altLang="en-US" sz="8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385048" y="4149080"/>
            <a:ext cx="1872208" cy="2016224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2015-10-31 10:20</a:t>
            </a:r>
            <a:endParaRPr lang="ko-KR" altLang="en-US" sz="8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8033792" y="1556792"/>
            <a:ext cx="447600" cy="144016"/>
          </a:xfrm>
          <a:prstGeom prst="roundRect">
            <a:avLst>
              <a:gd name="adj" fmla="val 721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2015-10-31 10:20</a:t>
            </a:r>
            <a:endParaRPr lang="ko-KR" altLang="en-US" sz="800" dirty="0"/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7761312" y="42930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9813</TotalTime>
  <Words>2045</Words>
  <Application>Microsoft Office PowerPoint</Application>
  <PresentationFormat>A4 용지(210x297mm)</PresentationFormat>
  <Paragraphs>1405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358</cp:revision>
  <dcterms:created xsi:type="dcterms:W3CDTF">2015-01-03T05:12:27Z</dcterms:created>
  <dcterms:modified xsi:type="dcterms:W3CDTF">2015-11-09T10:31:56Z</dcterms:modified>
</cp:coreProperties>
</file>