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0" r:id="rId4"/>
    <p:sldId id="292" r:id="rId5"/>
    <p:sldId id="301" r:id="rId6"/>
    <p:sldId id="302" r:id="rId7"/>
    <p:sldId id="303" r:id="rId8"/>
    <p:sldId id="304" r:id="rId9"/>
    <p:sldId id="305" r:id="rId10"/>
    <p:sldId id="310" r:id="rId11"/>
    <p:sldId id="306" r:id="rId12"/>
    <p:sldId id="307" r:id="rId13"/>
    <p:sldId id="291" r:id="rId14"/>
    <p:sldId id="300" r:id="rId15"/>
    <p:sldId id="308" r:id="rId16"/>
    <p:sldId id="309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CE6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87" d="100"/>
          <a:sy n="87" d="100"/>
        </p:scale>
        <p:origin x="-108" y="-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556792"/>
            <a:ext cx="1224136" cy="51787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122413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1424608" y="155679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568624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5297050" y="1268760"/>
            <a:ext cx="468000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통계보고</a:t>
            </a:r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2104819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641014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177209" y="1268760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821404" y="1268760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4465599" y="1268760"/>
            <a:ext cx="7632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프로모션관리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833245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운영관리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6369443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로그관리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200472" y="1556792"/>
            <a:ext cx="1224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200472" y="184482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200472" y="2420888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200472" y="2708920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200472" y="2996952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200472" y="328498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200472" y="3573016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200472" y="3861048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200472" y="4149080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200472" y="4437112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200472" y="472514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200472" y="5013176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>
            <a:off x="200472" y="5301208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200472" y="5589240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200472" y="5877272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200472" y="616530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72480" y="19168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 userDrawn="1"/>
        </p:nvSpPr>
        <p:spPr>
          <a:xfrm>
            <a:off x="272480" y="22048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매출통계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272480" y="24928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상품통계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200472" y="15986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통계보고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272480" y="278092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서비스 이용통계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 userDrawn="1"/>
        </p:nvSpPr>
        <p:spPr>
          <a:xfrm>
            <a:off x="272480" y="30689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검색통계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 userDrawn="1"/>
        </p:nvSpPr>
        <p:spPr>
          <a:xfrm>
            <a:off x="272480" y="33569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유입통계</a:t>
            </a:r>
            <a:endParaRPr lang="ko-KR" alt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124744"/>
            <a:ext cx="1224136" cy="56107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0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6760" y="1988840"/>
            <a:ext cx="638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/>
              <a:t>BackEnd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통계보고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1.0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매출통계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792760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656856" y="2492896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160912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4888" y="2492896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25008" y="2492896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457056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961112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공급사별 매출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등급별 구매</a:t>
            </a:r>
          </a:p>
        </p:txBody>
      </p:sp>
      <p:sp>
        <p:nvSpPr>
          <p:cNvPr id="159" name="양쪽 모서리가 둥근 사각형 158"/>
          <p:cNvSpPr/>
          <p:nvPr/>
        </p:nvSpPr>
        <p:spPr>
          <a:xfrm>
            <a:off x="4664968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그룹별 구매</a:t>
            </a:r>
          </a:p>
        </p:txBody>
      </p:sp>
      <p:sp>
        <p:nvSpPr>
          <p:cNvPr id="160" name="양쪽 모서리가 둥근 사각형 159"/>
          <p:cNvSpPr/>
          <p:nvPr/>
        </p:nvSpPr>
        <p:spPr>
          <a:xfrm>
            <a:off x="5673080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회원검색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60912" y="285293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12640" y="306896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2504728" y="3212976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640632" y="3429000"/>
          <a:ext cx="5998028" cy="1994066"/>
        </p:xfrm>
        <a:graphic>
          <a:graphicData uri="http://schemas.openxmlformats.org/drawingml/2006/table">
            <a:tbl>
              <a:tblPr/>
              <a:tblGrid>
                <a:gridCol w="576064"/>
                <a:gridCol w="1152128"/>
                <a:gridCol w="1008112"/>
                <a:gridCol w="1630862"/>
                <a:gridCol w="1630862"/>
              </a:tblGrid>
              <a:tr h="36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회원명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외상거래계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(0000.00.00~0000.00.00)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외상한도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833,876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1,000,000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767,123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1,000,000 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1,000,000 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533,876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1,000,000 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467,123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1,000,000 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1,000,000 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234,567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1,000,000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6393160" y="6453336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640632" y="5877272"/>
          <a:ext cx="5998028" cy="465282"/>
        </p:xfrm>
        <a:graphic>
          <a:graphicData uri="http://schemas.openxmlformats.org/drawingml/2006/table">
            <a:tbl>
              <a:tblPr/>
              <a:tblGrid>
                <a:gridCol w="576064"/>
                <a:gridCol w="1152128"/>
                <a:gridCol w="1008112"/>
                <a:gridCol w="1630862"/>
                <a:gridCol w="1630862"/>
              </a:tblGrid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2306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1,000,000 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2307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34,567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1,000,000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160912" y="5517232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6321152" y="63813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KJB-St-007</a:t>
            </a:r>
            <a:endParaRPr lang="ko-KR" altLang="en-US" sz="900" dirty="0"/>
          </a:p>
        </p:txBody>
      </p:sp>
      <p:sp>
        <p:nvSpPr>
          <p:cNvPr id="81" name="양쪽 모서리가 둥근 사각형 80"/>
          <p:cNvSpPr/>
          <p:nvPr/>
        </p:nvSpPr>
        <p:spPr>
          <a:xfrm>
            <a:off x="6681192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외상거래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08584" y="77572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매출 통계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외상거래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6033120" y="511838"/>
            <a:ext cx="2326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매출통계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외상거래</a:t>
            </a:r>
            <a:endParaRPr lang="ko-KR" altLang="en-US" sz="900" dirty="0"/>
          </a:p>
        </p:txBody>
      </p:sp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40632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792760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56856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16896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80992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41032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05128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465168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29264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156862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상품통계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00472" y="2420888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792760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656856" y="2492896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160912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4888" y="2492896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25008" y="2492896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457056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961112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60912" y="285293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12640" y="306896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2504728" y="3212976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640632" y="3429000"/>
          <a:ext cx="5998028" cy="1994066"/>
        </p:xfrm>
        <a:graphic>
          <a:graphicData uri="http://schemas.openxmlformats.org/drawingml/2006/table">
            <a:tbl>
              <a:tblPr/>
              <a:tblGrid>
                <a:gridCol w="504056"/>
                <a:gridCol w="1080120"/>
                <a:gridCol w="522058"/>
                <a:gridCol w="630070"/>
                <a:gridCol w="720080"/>
                <a:gridCol w="1008112"/>
                <a:gridCol w="1533532"/>
              </a:tblGrid>
              <a:tr h="36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규격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제조사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공급사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판매 수량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매출계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(0000.00.00~0000.00.00)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5,840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31,190,120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5,840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31,190,120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5,840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31,190,120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5,840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31,190,120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5,840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31,190,120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5,840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31,190,120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5,840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31,190,120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6393160" y="6453336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60912" y="5517232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640632" y="5805264"/>
          <a:ext cx="5998028" cy="465282"/>
        </p:xfrm>
        <a:graphic>
          <a:graphicData uri="http://schemas.openxmlformats.org/drawingml/2006/table">
            <a:tbl>
              <a:tblPr/>
              <a:tblGrid>
                <a:gridCol w="504056"/>
                <a:gridCol w="1080120"/>
                <a:gridCol w="522058"/>
                <a:gridCol w="630070"/>
                <a:gridCol w="720080"/>
                <a:gridCol w="1008112"/>
                <a:gridCol w="1533532"/>
              </a:tblGrid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1290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5,840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31,190,120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1291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5,840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31,190,120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" name="양쪽 모서리가 둥근 사각형 69"/>
          <p:cNvSpPr/>
          <p:nvPr/>
        </p:nvSpPr>
        <p:spPr>
          <a:xfrm>
            <a:off x="2648744" y="1988840"/>
            <a:ext cx="1296144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업체별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상품입점건수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>
          <a:xfrm>
            <a:off x="6321152" y="63813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KJB-St-008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8584" y="775721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상품통계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전체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6033120" y="511838"/>
            <a:ext cx="21355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상품통계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전체</a:t>
            </a:r>
            <a:endParaRPr lang="ko-KR" altLang="en-US" sz="900" dirty="0"/>
          </a:p>
        </p:txBody>
      </p:sp>
      <p:sp>
        <p:nvSpPr>
          <p:cNvPr id="51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40632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92760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56856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016896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80992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41032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105128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465168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29264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156862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상품통계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00472" y="2420888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792760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656856" y="2492896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160912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4888" y="2492896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25008" y="2492896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457056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961112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296144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업체별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상품입점건수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상품별 매출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60912" y="285293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12640" y="306896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2504728" y="3212976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640632" y="3429000"/>
          <a:ext cx="6120680" cy="1296143"/>
        </p:xfrm>
        <a:graphic>
          <a:graphicData uri="http://schemas.openxmlformats.org/drawingml/2006/table">
            <a:tbl>
              <a:tblPr/>
              <a:tblGrid>
                <a:gridCol w="989562"/>
                <a:gridCol w="2120490"/>
                <a:gridCol w="3010628"/>
              </a:tblGrid>
              <a:tr h="36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업체명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상품 등록 </a:t>
                      </a:r>
                      <a:r>
                        <a:rPr lang="ko-KR" altLang="en-US" sz="800" dirty="0" err="1" smtClean="0"/>
                        <a:t>누적계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(0000.00.00~0000.00.00)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다라메디칼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마바메디칼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사아메디칼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6465168" y="4941168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6393160" y="48691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KJB-St-009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8584" y="775721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상품통계 </a:t>
            </a:r>
            <a:r>
              <a:rPr lang="en-US" altLang="ko-KR" sz="900" dirty="0" smtClean="0"/>
              <a:t>– </a:t>
            </a:r>
            <a:r>
              <a:rPr lang="ko-KR" altLang="en-US" sz="900" dirty="0" smtClean="0"/>
              <a:t>업체별 </a:t>
            </a:r>
            <a:r>
              <a:rPr lang="ko-KR" altLang="en-US" sz="900" dirty="0" err="1" smtClean="0"/>
              <a:t>상품입점건수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033120" y="511838"/>
            <a:ext cx="30235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상품통계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업체별 상품 </a:t>
            </a:r>
            <a:r>
              <a:rPr lang="ko-KR" altLang="en-US" sz="900" dirty="0" err="1" smtClean="0"/>
              <a:t>입점건수</a:t>
            </a:r>
            <a:endParaRPr lang="ko-KR" altLang="en-US" sz="900" dirty="0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40632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92760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56856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16896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80992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41032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05128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65168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329264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156862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메인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200472" y="2708920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1640632" y="2492896"/>
          <a:ext cx="6019200" cy="4053840"/>
        </p:xfrm>
        <a:graphic>
          <a:graphicData uri="http://schemas.openxmlformats.org/drawingml/2006/table">
            <a:tbl>
              <a:tblPr/>
              <a:tblGrid>
                <a:gridCol w="360040"/>
                <a:gridCol w="1584176"/>
                <a:gridCol w="1080120"/>
                <a:gridCol w="360040"/>
                <a:gridCol w="1728192"/>
                <a:gridCol w="906632"/>
              </a:tblGrid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영역명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클릭수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영역명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클릭수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즐겨찾기</a:t>
                      </a:r>
                      <a:r>
                        <a:rPr lang="ko-KR" altLang="en-US" sz="800" dirty="0" smtClean="0"/>
                        <a:t> 추가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Top</a:t>
                      </a:r>
                      <a:r>
                        <a:rPr lang="ko-KR" altLang="en-US" sz="800" dirty="0" smtClean="0"/>
                        <a:t>로그인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Top</a:t>
                      </a:r>
                      <a:r>
                        <a:rPr lang="ko-KR" altLang="en-US" sz="800" dirty="0" smtClean="0"/>
                        <a:t>회원가입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TopID</a:t>
                      </a:r>
                      <a:r>
                        <a:rPr lang="en-US" altLang="ko-KR" sz="800" dirty="0" smtClean="0"/>
                        <a:t>/PW</a:t>
                      </a:r>
                      <a:r>
                        <a:rPr lang="ko-KR" altLang="en-US" sz="800" dirty="0" smtClean="0"/>
                        <a:t>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마이페이지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Top</a:t>
                      </a:r>
                      <a:r>
                        <a:rPr lang="ko-KR" altLang="en-US" sz="800" dirty="0" smtClean="0"/>
                        <a:t>고객센터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Top</a:t>
                      </a:r>
                      <a:r>
                        <a:rPr lang="ko-KR" altLang="en-US" sz="800" dirty="0" smtClean="0"/>
                        <a:t>로고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인기검색어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인기검색어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Top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프로모션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TOP </a:t>
                      </a:r>
                      <a:r>
                        <a:rPr lang="ko-KR" altLang="en-US" sz="800" dirty="0" smtClean="0"/>
                        <a:t>공지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전체메뉴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대메뉴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의료소모품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대메뉴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의료기기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대메뉴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수술기구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대메뉴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전산소모품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대메뉴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건강기능식품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대메뉴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생활가전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대메뉴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사무용품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대메뉴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진료과별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대메뉴</a:t>
                      </a:r>
                      <a:r>
                        <a:rPr lang="en-US" altLang="ko-KR" sz="800" dirty="0" smtClean="0"/>
                        <a:t>(HOT)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좌로그인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좌</a:t>
                      </a:r>
                      <a:r>
                        <a:rPr lang="en-US" altLang="ko-KR" sz="800" dirty="0" smtClean="0"/>
                        <a:t>ID/PW</a:t>
                      </a:r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좌회원가입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인기구매배너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나의 관심상품 배너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메인배너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메인배너</a:t>
                      </a:r>
                      <a:r>
                        <a:rPr lang="en-US" altLang="ko-KR" sz="800" dirty="0" smtClean="0"/>
                        <a:t>(Title)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최신판매랭킹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월간 상품별 판매 랭킹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회원이 뽑은 관심상품 </a:t>
                      </a:r>
                      <a:r>
                        <a:rPr lang="en-US" altLang="ko-KR" sz="800" dirty="0" smtClean="0"/>
                        <a:t>Best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</a:t>
                      </a:r>
                      <a:r>
                        <a:rPr lang="ko-KR" altLang="en-US" sz="800" dirty="0" err="1" smtClean="0"/>
                        <a:t>이가격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640632" y="1916832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92760" y="191683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56856" y="1916832"/>
            <a:ext cx="288032" cy="216024"/>
            <a:chOff x="3872880" y="2204864"/>
            <a:chExt cx="288032" cy="216024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160912" y="191683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44888" y="1916832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025008" y="1916832"/>
            <a:ext cx="288032" cy="216024"/>
            <a:chOff x="3872880" y="2204864"/>
            <a:chExt cx="288032" cy="21602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모서리가 둥근 직사각형 35"/>
          <p:cNvSpPr/>
          <p:nvPr/>
        </p:nvSpPr>
        <p:spPr>
          <a:xfrm>
            <a:off x="5457056" y="191683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961112" y="191683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44888" y="2204864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1568624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156862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KJB-St-010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8584" y="775721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서비스통계</a:t>
            </a:r>
            <a:r>
              <a:rPr lang="en-US" altLang="ko-KR" sz="900" dirty="0" smtClean="0"/>
              <a:t>(1,2) 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33120" y="511838"/>
            <a:ext cx="2130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서비스 이용통계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51000" y="1227666"/>
          <a:ext cx="6019200" cy="5120640"/>
        </p:xfrm>
        <a:graphic>
          <a:graphicData uri="http://schemas.openxmlformats.org/drawingml/2006/table">
            <a:tbl>
              <a:tblPr/>
              <a:tblGrid>
                <a:gridCol w="360040"/>
                <a:gridCol w="1429792"/>
                <a:gridCol w="1234504"/>
                <a:gridCol w="360040"/>
                <a:gridCol w="1645816"/>
                <a:gridCol w="989008"/>
              </a:tblGrid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오늘만 이 가격 상품</a:t>
                      </a:r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신규상품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탭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가격제안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탭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공급자몰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반복주문상품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빠른서비스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거래내역서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빠른서비스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배송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환불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빠른서비스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제휴 및 </a:t>
                      </a:r>
                      <a:r>
                        <a:rPr lang="ko-KR" altLang="en-US" sz="800" dirty="0" err="1" smtClean="0"/>
                        <a:t>입점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빠른서비스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세금계산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빠른서비스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주문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배송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빠른서비스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문의게시판</a:t>
                      </a:r>
                      <a:r>
                        <a:rPr lang="en-US" altLang="ko-KR" sz="800" dirty="0" smtClean="0"/>
                        <a:t>1:1)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하단 </a:t>
                      </a:r>
                      <a:r>
                        <a:rPr lang="ko-KR" altLang="en-US" sz="800" dirty="0" err="1" smtClean="0"/>
                        <a:t>제휴사</a:t>
                      </a:r>
                      <a:r>
                        <a:rPr lang="ko-KR" altLang="en-US" sz="800" dirty="0" smtClean="0"/>
                        <a:t> 배너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회사소개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이용안내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이용약관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개인정보취급방침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무단수집거부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자주하는 질문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판매요청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제휴문의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사이트맵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173,984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6393160" y="6453336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6321152" y="64533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검색통계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200472" y="2996952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08584" y="77572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검색통계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1640632" y="2492896"/>
          <a:ext cx="3600400" cy="4175760"/>
        </p:xfrm>
        <a:graphic>
          <a:graphicData uri="http://schemas.openxmlformats.org/drawingml/2006/table">
            <a:tbl>
              <a:tblPr/>
              <a:tblGrid>
                <a:gridCol w="360040"/>
                <a:gridCol w="1584176"/>
                <a:gridCol w="1656184"/>
              </a:tblGrid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검색어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검색수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(0000.00.00~0000.00.00)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거즈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거즈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거즈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640632" y="1916832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92760" y="191683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3656856" y="1916832"/>
            <a:ext cx="288032" cy="216024"/>
            <a:chOff x="3872880" y="2204864"/>
            <a:chExt cx="288032" cy="216024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160912" y="191683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44888" y="1916832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25"/>
          <p:cNvGrpSpPr/>
          <p:nvPr/>
        </p:nvGrpSpPr>
        <p:grpSpPr>
          <a:xfrm>
            <a:off x="5025008" y="1916832"/>
            <a:ext cx="288032" cy="216024"/>
            <a:chOff x="3872880" y="2204864"/>
            <a:chExt cx="288032" cy="21602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모서리가 둥근 직사각형 35"/>
          <p:cNvSpPr/>
          <p:nvPr/>
        </p:nvSpPr>
        <p:spPr>
          <a:xfrm>
            <a:off x="5457056" y="191683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961112" y="191683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44888" y="2204864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1568624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1856656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KJB-St-011</a:t>
            </a:r>
            <a:endParaRPr lang="ko-KR" altLang="en-US" sz="9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93160" y="6453336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>
          <a:xfrm>
            <a:off x="6321152" y="63813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검색통계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검색통계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200472" y="3284984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08584" y="77572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유입통계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1640632" y="2492896"/>
          <a:ext cx="5688632" cy="2468880"/>
        </p:xfrm>
        <a:graphic>
          <a:graphicData uri="http://schemas.openxmlformats.org/drawingml/2006/table">
            <a:tbl>
              <a:tblPr/>
              <a:tblGrid>
                <a:gridCol w="568863"/>
                <a:gridCol w="3247561"/>
                <a:gridCol w="1872208"/>
              </a:tblGrid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검색어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유입수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(0000.00.00~0000.00.00)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네이버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다음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구글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640632" y="1916832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92760" y="191683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3656856" y="1916832"/>
            <a:ext cx="288032" cy="216024"/>
            <a:chOff x="3872880" y="2204864"/>
            <a:chExt cx="288032" cy="216024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160912" y="191683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44888" y="1916832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25"/>
          <p:cNvGrpSpPr/>
          <p:nvPr/>
        </p:nvGrpSpPr>
        <p:grpSpPr>
          <a:xfrm>
            <a:off x="5025008" y="1916832"/>
            <a:ext cx="288032" cy="216024"/>
            <a:chOff x="3872880" y="2204864"/>
            <a:chExt cx="288032" cy="21602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모서리가 둥근 직사각형 35"/>
          <p:cNvSpPr/>
          <p:nvPr/>
        </p:nvSpPr>
        <p:spPr>
          <a:xfrm>
            <a:off x="5457056" y="191683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961112" y="191683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44888" y="2204864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KJB-St-012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93160" y="5085184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6321152" y="50131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1568624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1640632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유입통계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2015-10-14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1547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매출통계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상품통계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서비스 이용통계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검색통계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유입 통계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216696" y="4293096"/>
            <a:ext cx="3384376" cy="16561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0712" y="4437112"/>
            <a:ext cx="1399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통계보고</a:t>
            </a:r>
            <a:r>
              <a:rPr lang="en-US" altLang="ko-KR" sz="900" b="1" dirty="0" smtClean="0"/>
              <a:t>(</a:t>
            </a:r>
            <a:r>
              <a:rPr lang="ko-KR" altLang="en-US" sz="900" b="1" dirty="0" err="1" smtClean="0"/>
              <a:t>가나메디칼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0472" y="1844824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최고 관리자 로그인 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Vendor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관리자 로그인 시 노출되는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KJB-St-001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5135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메인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통계보고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792760" y="1916832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900 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40632" y="1916832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당월 이용회원수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92760" y="2204864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15,000 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40632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현재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회원수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당월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신규회원수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92760" y="2492896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800 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40632" y="278092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당월 구매건수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92760" y="2780928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2,034 </a:t>
            </a:r>
            <a:r>
              <a:rPr lang="ko-KR" altLang="en-US" sz="800" dirty="0" smtClean="0">
                <a:solidFill>
                  <a:schemeClr val="tx1"/>
                </a:solidFill>
              </a:rPr>
              <a:t>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40632" y="306896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당월 매출 집계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92760" y="3068960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242,123,453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1496616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2216696" y="42930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04728" y="486916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당월 이용회원수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4728" y="5157192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당월 구매건수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56856" y="5157192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534 </a:t>
            </a:r>
            <a:r>
              <a:rPr lang="ko-KR" altLang="en-US" sz="800" dirty="0" smtClean="0">
                <a:solidFill>
                  <a:schemeClr val="tx1"/>
                </a:solidFill>
              </a:rPr>
              <a:t>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04728" y="544522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당월 매출 집계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56856" y="5445224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72,123,453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56856" y="4869160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160 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3080792" y="3501008"/>
            <a:ext cx="1440160" cy="57606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매출통계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기간 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실행버튼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검색결과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095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매출통계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전체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316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매출 통계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전체 화면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792760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656856" y="2492896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160912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4888" y="2492896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25008" y="2492896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457056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961112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160912" y="2924944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712640" y="3645024"/>
            <a:ext cx="165618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smtClean="0">
                <a:solidFill>
                  <a:schemeClr val="tx1"/>
                </a:solidFill>
              </a:rPr>
              <a:t>123,456,789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640632" y="3284984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127" name="직선 연결선 126"/>
          <p:cNvCxnSpPr/>
          <p:nvPr/>
        </p:nvCxnSpPr>
        <p:spPr>
          <a:xfrm>
            <a:off x="2432720" y="3429000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공급사별 매출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등급별 구매</a:t>
            </a:r>
          </a:p>
        </p:txBody>
      </p:sp>
      <p:sp>
        <p:nvSpPr>
          <p:cNvPr id="159" name="양쪽 모서리가 둥근 사각형 158"/>
          <p:cNvSpPr/>
          <p:nvPr/>
        </p:nvSpPr>
        <p:spPr>
          <a:xfrm>
            <a:off x="4664968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그룹별 구매</a:t>
            </a:r>
          </a:p>
        </p:txBody>
      </p:sp>
      <p:sp>
        <p:nvSpPr>
          <p:cNvPr id="160" name="양쪽 모서리가 둥근 사각형 159"/>
          <p:cNvSpPr/>
          <p:nvPr/>
        </p:nvSpPr>
        <p:spPr>
          <a:xfrm>
            <a:off x="5673080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회원검색</a:t>
            </a: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156862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4088904" y="28529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1640632" y="35730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KJB-St-002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6681192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외상거래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40632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92760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56856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16896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0992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241032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05128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65168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29264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매출통계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활성화 탭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Vendor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관리자는 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‘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공급사별 </a:t>
            </a:r>
            <a:r>
              <a:rPr lang="ko-KR" altLang="en-US" sz="900" b="1" dirty="0" err="1" smtClean="0">
                <a:solidFill>
                  <a:srgbClr val="00B0F0"/>
                </a:solidFill>
              </a:rPr>
              <a:t>매출계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’</a:t>
            </a:r>
            <a:r>
              <a:rPr lang="ko-KR" altLang="en-US" sz="900" dirty="0" smtClean="0">
                <a:solidFill>
                  <a:schemeClr val="tx1"/>
                </a:solidFill>
              </a:rPr>
              <a:t> 탭만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검색결과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Vendor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관리자 시 해당 항목만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결과를</a:t>
            </a:r>
            <a:r>
              <a:rPr lang="en-US" altLang="ko-KR" sz="900" dirty="0" smtClean="0">
                <a:solidFill>
                  <a:schemeClr val="tx1"/>
                </a:solidFill>
              </a:rPr>
              <a:t> EXCEL</a:t>
            </a:r>
            <a:r>
              <a:rPr lang="ko-KR" altLang="en-US" sz="900" dirty="0" smtClean="0">
                <a:solidFill>
                  <a:schemeClr val="tx1"/>
                </a:solidFill>
              </a:rPr>
              <a:t>로 </a:t>
            </a:r>
            <a:r>
              <a:rPr lang="en-US" altLang="ko-KR" sz="900" dirty="0" smtClean="0">
                <a:solidFill>
                  <a:schemeClr val="tx1"/>
                </a:solidFill>
              </a:rPr>
              <a:t>Download </a:t>
            </a:r>
            <a:r>
              <a:rPr lang="ko-KR" altLang="en-US" sz="900" dirty="0" smtClean="0">
                <a:solidFill>
                  <a:schemeClr val="tx1"/>
                </a:solidFill>
              </a:rPr>
              <a:t>받을 수 있는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92760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656856" y="2492896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160912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4888" y="2492896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25008" y="2492896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457056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961112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160912" y="285293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712640" y="306896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127" name="직선 연결선 126"/>
          <p:cNvCxnSpPr/>
          <p:nvPr/>
        </p:nvCxnSpPr>
        <p:spPr>
          <a:xfrm>
            <a:off x="2504728" y="3212976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공급사별 매출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등급별 구매</a:t>
            </a:r>
          </a:p>
        </p:txBody>
      </p:sp>
      <p:sp>
        <p:nvSpPr>
          <p:cNvPr id="159" name="양쪽 모서리가 둥근 사각형 158"/>
          <p:cNvSpPr/>
          <p:nvPr/>
        </p:nvSpPr>
        <p:spPr>
          <a:xfrm>
            <a:off x="4664968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그룹별 구매</a:t>
            </a:r>
          </a:p>
        </p:txBody>
      </p:sp>
      <p:sp>
        <p:nvSpPr>
          <p:cNvPr id="160" name="양쪽 모서리가 둥근 사각형 159"/>
          <p:cNvSpPr/>
          <p:nvPr/>
        </p:nvSpPr>
        <p:spPr>
          <a:xfrm>
            <a:off x="5673080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회원검색</a:t>
            </a: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1640632" y="3429000"/>
          <a:ext cx="5998028" cy="1296143"/>
        </p:xfrm>
        <a:graphic>
          <a:graphicData uri="http://schemas.openxmlformats.org/drawingml/2006/table">
            <a:tbl>
              <a:tblPr/>
              <a:tblGrid>
                <a:gridCol w="716969"/>
                <a:gridCol w="1368152"/>
                <a:gridCol w="3912907"/>
              </a:tblGrid>
              <a:tr h="36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공급사명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매출계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(0000.00.00~0000.00.00)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</a:t>
                      </a:r>
                      <a:r>
                        <a:rPr lang="ko-KR" altLang="en-US" sz="800" dirty="0" err="1" smtClean="0"/>
                        <a:t>공급사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23,433,876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B</a:t>
                      </a:r>
                      <a:r>
                        <a:rPr lang="ko-KR" altLang="en-US" sz="800" dirty="0" err="1" smtClean="0"/>
                        <a:t>공급사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34,567,123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</a:t>
                      </a:r>
                      <a:r>
                        <a:rPr lang="ko-KR" altLang="en-US" sz="800" dirty="0" err="1" smtClean="0"/>
                        <a:t>공급사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36,123,166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D</a:t>
                      </a:r>
                      <a:r>
                        <a:rPr lang="ko-KR" altLang="en-US" sz="800" dirty="0" err="1" smtClean="0"/>
                        <a:t>공급사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40,234,567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6321152" y="4869160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2648744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KJB-St-003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6249144" y="47971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6681192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외상거래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08584" y="775721"/>
            <a:ext cx="1547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매출 통계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공급사별 매출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6033120" y="511838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매출통계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공급사별 매출</a:t>
            </a:r>
            <a:endParaRPr lang="ko-KR" altLang="en-US" sz="900" dirty="0"/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40632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92760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656856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16896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80992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41032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05128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65168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7329264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매출통계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활성화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회원관리에서 등급생성시 해당 항목 연동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b="1" dirty="0" smtClean="0">
                <a:solidFill>
                  <a:srgbClr val="00B0F0"/>
                </a:solidFill>
              </a:rPr>
              <a:t>참고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: KJB-Me-005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결과를</a:t>
            </a:r>
            <a:r>
              <a:rPr lang="en-US" altLang="ko-KR" sz="900" dirty="0" smtClean="0">
                <a:solidFill>
                  <a:schemeClr val="tx1"/>
                </a:solidFill>
              </a:rPr>
              <a:t> EXCEL</a:t>
            </a:r>
            <a:r>
              <a:rPr lang="ko-KR" altLang="en-US" sz="900" dirty="0" smtClean="0">
                <a:solidFill>
                  <a:schemeClr val="tx1"/>
                </a:solidFill>
              </a:rPr>
              <a:t>로 </a:t>
            </a:r>
            <a:r>
              <a:rPr lang="en-US" altLang="ko-KR" sz="900" dirty="0" smtClean="0">
                <a:solidFill>
                  <a:schemeClr val="tx1"/>
                </a:solidFill>
              </a:rPr>
              <a:t>Download </a:t>
            </a:r>
            <a:r>
              <a:rPr lang="ko-KR" altLang="en-US" sz="900" dirty="0" smtClean="0">
                <a:solidFill>
                  <a:schemeClr val="tx1"/>
                </a:solidFill>
              </a:rPr>
              <a:t>받을 수 있는 버튼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792760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656856" y="2492896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160912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4888" y="2492896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25008" y="2492896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457056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961112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공급사별 매출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등급별 구매</a:t>
            </a:r>
          </a:p>
        </p:txBody>
      </p:sp>
      <p:sp>
        <p:nvSpPr>
          <p:cNvPr id="159" name="양쪽 모서리가 둥근 사각형 158"/>
          <p:cNvSpPr/>
          <p:nvPr/>
        </p:nvSpPr>
        <p:spPr>
          <a:xfrm>
            <a:off x="4664968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그룹별 구매</a:t>
            </a:r>
          </a:p>
        </p:txBody>
      </p:sp>
      <p:sp>
        <p:nvSpPr>
          <p:cNvPr id="160" name="양쪽 모서리가 둥근 사각형 159"/>
          <p:cNvSpPr/>
          <p:nvPr/>
        </p:nvSpPr>
        <p:spPr>
          <a:xfrm>
            <a:off x="5673080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회원검색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60912" y="285293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12640" y="306896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2504728" y="3212976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640632" y="3429000"/>
          <a:ext cx="5998028" cy="1994066"/>
        </p:xfrm>
        <a:graphic>
          <a:graphicData uri="http://schemas.openxmlformats.org/drawingml/2006/table">
            <a:tbl>
              <a:tblPr/>
              <a:tblGrid>
                <a:gridCol w="716969"/>
                <a:gridCol w="1368152"/>
                <a:gridCol w="3912907"/>
              </a:tblGrid>
              <a:tr h="36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등급명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매출계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(0000.00.00~0000.00.00)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23,433,876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브론즈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34,567,123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실버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36,123,166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골드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23,433,876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VIP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34,567,123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36,123,166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VVVIP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40,234,567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6393160" y="5517232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3656856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2144688" y="43651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6321152" y="55172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KJB-St-004</a:t>
            </a:r>
            <a:endParaRPr lang="ko-KR" altLang="en-US" sz="900" dirty="0"/>
          </a:p>
        </p:txBody>
      </p:sp>
      <p:sp>
        <p:nvSpPr>
          <p:cNvPr id="80" name="왼쪽 중괄호 79"/>
          <p:cNvSpPr/>
          <p:nvPr/>
        </p:nvSpPr>
        <p:spPr>
          <a:xfrm>
            <a:off x="2288704" y="3789040"/>
            <a:ext cx="504056" cy="1656184"/>
          </a:xfrm>
          <a:prstGeom prst="leftBrace">
            <a:avLst>
              <a:gd name="adj1" fmla="val 8333"/>
              <a:gd name="adj2" fmla="val 379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양쪽 모서리가 둥근 사각형 78"/>
          <p:cNvSpPr/>
          <p:nvPr/>
        </p:nvSpPr>
        <p:spPr>
          <a:xfrm>
            <a:off x="6681192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외상거래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8584" y="775721"/>
            <a:ext cx="1431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매출 통계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등급별 구매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6033120" y="511838"/>
            <a:ext cx="2481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매출통계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등급별 구매</a:t>
            </a:r>
            <a:endParaRPr lang="ko-KR" altLang="en-US" sz="900" dirty="0"/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40632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92760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56856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16896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80992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41032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5128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65168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329264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매출통계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792760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656856" y="2492896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160912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4888" y="2492896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25008" y="2492896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457056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961112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공급사별 매출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등급별 구매</a:t>
            </a:r>
          </a:p>
        </p:txBody>
      </p:sp>
      <p:sp>
        <p:nvSpPr>
          <p:cNvPr id="159" name="양쪽 모서리가 둥근 사각형 158"/>
          <p:cNvSpPr/>
          <p:nvPr/>
        </p:nvSpPr>
        <p:spPr>
          <a:xfrm>
            <a:off x="4664968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그룹별 구매</a:t>
            </a:r>
          </a:p>
        </p:txBody>
      </p:sp>
      <p:sp>
        <p:nvSpPr>
          <p:cNvPr id="160" name="양쪽 모서리가 둥근 사각형 159"/>
          <p:cNvSpPr/>
          <p:nvPr/>
        </p:nvSpPr>
        <p:spPr>
          <a:xfrm>
            <a:off x="5673080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회원검색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60912" y="285293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12640" y="306896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2504728" y="3212976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640632" y="3429000"/>
          <a:ext cx="5998028" cy="1063502"/>
        </p:xfrm>
        <a:graphic>
          <a:graphicData uri="http://schemas.openxmlformats.org/drawingml/2006/table">
            <a:tbl>
              <a:tblPr/>
              <a:tblGrid>
                <a:gridCol w="716969"/>
                <a:gridCol w="1368152"/>
                <a:gridCol w="3912907"/>
              </a:tblGrid>
              <a:tr h="36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그룹명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매출계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(0000.00.00~0000.00.00)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서울대 동문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23,433,876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연대 동문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34,567,123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고대 동문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36,123,166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6393160" y="4581128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6321152" y="45091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KJB-St-005</a:t>
            </a:r>
            <a:endParaRPr lang="ko-KR" altLang="en-US" sz="900" dirty="0"/>
          </a:p>
        </p:txBody>
      </p:sp>
      <p:sp>
        <p:nvSpPr>
          <p:cNvPr id="79" name="양쪽 모서리가 둥근 사각형 78"/>
          <p:cNvSpPr/>
          <p:nvPr/>
        </p:nvSpPr>
        <p:spPr>
          <a:xfrm>
            <a:off x="6681192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외상거래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08584" y="775721"/>
            <a:ext cx="1431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매출 통계</a:t>
            </a:r>
            <a:r>
              <a:rPr lang="en-US" altLang="ko-KR" sz="900" dirty="0" smtClean="0"/>
              <a:t> -</a:t>
            </a:r>
            <a:r>
              <a:rPr lang="ko-KR" altLang="en-US" sz="900" dirty="0" smtClean="0"/>
              <a:t> 그룹별 구매</a:t>
            </a:r>
            <a:endParaRPr lang="ko-KR" alt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6033120" y="511838"/>
            <a:ext cx="2481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매출통계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그룹별 구매</a:t>
            </a:r>
            <a:endParaRPr lang="ko-KR" altLang="en-US" sz="900" dirty="0"/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0632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92760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56856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16896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880992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241032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05128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465168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329264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1568624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매출통계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최고관리자</a:t>
            </a:r>
            <a:r>
              <a:rPr lang="en-US" altLang="ko-KR" sz="900" dirty="0" smtClean="0"/>
              <a:t>, 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792760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656856" y="2492896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160912" y="249289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4888" y="2492896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25008" y="2492896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457056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961112" y="249289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검색기간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공급사별 매출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등급별 구매</a:t>
            </a:r>
          </a:p>
        </p:txBody>
      </p:sp>
      <p:sp>
        <p:nvSpPr>
          <p:cNvPr id="159" name="양쪽 모서리가 둥근 사각형 158"/>
          <p:cNvSpPr/>
          <p:nvPr/>
        </p:nvSpPr>
        <p:spPr>
          <a:xfrm>
            <a:off x="4664968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그룹별 구매</a:t>
            </a:r>
          </a:p>
        </p:txBody>
      </p:sp>
      <p:sp>
        <p:nvSpPr>
          <p:cNvPr id="160" name="양쪽 모서리가 둥근 사각형 159"/>
          <p:cNvSpPr/>
          <p:nvPr/>
        </p:nvSpPr>
        <p:spPr>
          <a:xfrm>
            <a:off x="5673080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회원별</a:t>
            </a:r>
            <a:r>
              <a:rPr lang="ko-KR" altLang="en-US" sz="800" dirty="0" smtClean="0">
                <a:solidFill>
                  <a:schemeClr val="tx1"/>
                </a:solidFill>
              </a:rPr>
              <a:t> 구매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60912" y="285293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12640" y="306896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2504728" y="3212976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640632" y="3429000"/>
          <a:ext cx="5998028" cy="1994066"/>
        </p:xfrm>
        <a:graphic>
          <a:graphicData uri="http://schemas.openxmlformats.org/drawingml/2006/table">
            <a:tbl>
              <a:tblPr/>
              <a:tblGrid>
                <a:gridCol w="576064"/>
                <a:gridCol w="1152128"/>
                <a:gridCol w="1008112"/>
                <a:gridCol w="3261724"/>
              </a:tblGrid>
              <a:tr h="36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회원명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기간내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매출계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(0000.00.00~0000.00.00)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23,433,876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34,567,123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36,123,166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23,433,876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34,567,123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36,123,166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40,234,567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6393160" y="6453336"/>
            <a:ext cx="129614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640632" y="5877272"/>
          <a:ext cx="5998028" cy="465282"/>
        </p:xfrm>
        <a:graphic>
          <a:graphicData uri="http://schemas.openxmlformats.org/drawingml/2006/table">
            <a:tbl>
              <a:tblPr/>
              <a:tblGrid>
                <a:gridCol w="576064"/>
                <a:gridCol w="1152128"/>
                <a:gridCol w="1008112"/>
                <a:gridCol w="3261724"/>
              </a:tblGrid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2306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36,123,166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2307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40,234,567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160912" y="5517232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156862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6321152" y="63813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08584" y="518882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KJB-St-006</a:t>
            </a:r>
            <a:endParaRPr lang="ko-KR" altLang="en-US" sz="900" dirty="0"/>
          </a:p>
        </p:txBody>
      </p:sp>
      <p:sp>
        <p:nvSpPr>
          <p:cNvPr id="81" name="양쪽 모서리가 둥근 사각형 80"/>
          <p:cNvSpPr/>
          <p:nvPr/>
        </p:nvSpPr>
        <p:spPr>
          <a:xfrm>
            <a:off x="6681192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외상거래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08584" y="77572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매출 통계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회원검색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6033120" y="511838"/>
            <a:ext cx="2481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통계보고 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매출통계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회원별</a:t>
            </a:r>
            <a:r>
              <a:rPr lang="ko-KR" altLang="en-US" sz="900" dirty="0" smtClean="0"/>
              <a:t> 구매</a:t>
            </a:r>
            <a:endParaRPr lang="ko-KR" altLang="en-US" sz="900" dirty="0"/>
          </a:p>
        </p:txBody>
      </p:sp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40632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792760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56856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16896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80992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41032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05128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465168" y="220486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29264" y="220486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156862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</TotalTime>
  <Words>1450</Words>
  <Application>Microsoft Office PowerPoint</Application>
  <PresentationFormat>A4 용지(210x297mm)</PresentationFormat>
  <Paragraphs>943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311</cp:revision>
  <dcterms:created xsi:type="dcterms:W3CDTF">2015-01-03T05:12:27Z</dcterms:created>
  <dcterms:modified xsi:type="dcterms:W3CDTF">2015-10-27T10:35:01Z</dcterms:modified>
</cp:coreProperties>
</file>