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90" r:id="rId4"/>
    <p:sldId id="322" r:id="rId5"/>
    <p:sldId id="339" r:id="rId6"/>
    <p:sldId id="340" r:id="rId7"/>
    <p:sldId id="337" r:id="rId8"/>
    <p:sldId id="323" r:id="rId9"/>
    <p:sldId id="338" r:id="rId10"/>
    <p:sldId id="324" r:id="rId11"/>
    <p:sldId id="341" r:id="rId12"/>
    <p:sldId id="343" r:id="rId13"/>
    <p:sldId id="34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CE6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9242" autoAdjust="0"/>
  </p:normalViewPr>
  <p:slideViewPr>
    <p:cSldViewPr>
      <p:cViewPr varScale="1">
        <p:scale>
          <a:sx n="87" d="100"/>
          <a:sy n="87" d="100"/>
        </p:scale>
        <p:origin x="-534" y="-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8828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149980" y="1474026"/>
            <a:ext cx="1296144" cy="52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1456882" y="1484784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600898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5329324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통계보고</a:t>
            </a:r>
          </a:p>
        </p:txBody>
      </p:sp>
      <p:sp>
        <p:nvSpPr>
          <p:cNvPr id="27" name="모서리가 둥근 직사각형 26"/>
          <p:cNvSpPr/>
          <p:nvPr userDrawn="1"/>
        </p:nvSpPr>
        <p:spPr>
          <a:xfrm>
            <a:off x="2137093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673288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3209483" y="1196752"/>
            <a:ext cx="576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853678" y="1196752"/>
            <a:ext cx="576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4497873" y="1196752"/>
            <a:ext cx="7632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프로모션관리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865519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운영관리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6401717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로그관리</a:t>
            </a:r>
          </a:p>
        </p:txBody>
      </p:sp>
      <p:sp>
        <p:nvSpPr>
          <p:cNvPr id="34" name="직사각형 33"/>
          <p:cNvSpPr/>
          <p:nvPr userDrawn="1"/>
        </p:nvSpPr>
        <p:spPr>
          <a:xfrm>
            <a:off x="149980" y="1484784"/>
            <a:ext cx="129614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180952" y="1526595"/>
            <a:ext cx="1099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프로모션관리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149980" y="177281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49980" y="206084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 smtClean="0">
                <a:solidFill>
                  <a:schemeClr val="tx1"/>
                </a:solidFill>
              </a:rPr>
              <a:t>TOP </a:t>
            </a:r>
            <a:r>
              <a:rPr lang="ko-KR" altLang="en-US" sz="800" dirty="0" smtClean="0">
                <a:solidFill>
                  <a:schemeClr val="tx1"/>
                </a:solidFill>
              </a:rPr>
              <a:t>배너</a:t>
            </a:r>
          </a:p>
        </p:txBody>
      </p:sp>
      <p:sp>
        <p:nvSpPr>
          <p:cNvPr id="37" name="직사각형 36"/>
          <p:cNvSpPr/>
          <p:nvPr userDrawn="1"/>
        </p:nvSpPr>
        <p:spPr>
          <a:xfrm>
            <a:off x="149980" y="234888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메인 </a:t>
            </a:r>
            <a:r>
              <a:rPr lang="en-US" altLang="ko-KR" sz="800" dirty="0" smtClean="0">
                <a:solidFill>
                  <a:schemeClr val="tx1"/>
                </a:solidFill>
              </a:rPr>
              <a:t>Big </a:t>
            </a:r>
            <a:r>
              <a:rPr lang="ko-KR" altLang="en-US" sz="800" dirty="0" smtClean="0">
                <a:solidFill>
                  <a:schemeClr val="tx1"/>
                </a:solidFill>
              </a:rPr>
              <a:t>배너</a:t>
            </a:r>
          </a:p>
        </p:txBody>
      </p:sp>
      <p:sp>
        <p:nvSpPr>
          <p:cNvPr id="38" name="직사각형 37"/>
          <p:cNvSpPr/>
          <p:nvPr userDrawn="1"/>
        </p:nvSpPr>
        <p:spPr>
          <a:xfrm>
            <a:off x="149980" y="263691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메인 하단 배너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149980" y="292494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49980" y="321297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49980" y="350100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49980" y="378904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49980" y="407707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149980" y="436510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149980" y="465313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149980" y="494116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 userDrawn="1"/>
        </p:nvSpPr>
        <p:spPr>
          <a:xfrm>
            <a:off x="149980" y="522920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149980" y="551723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149980" y="580526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149980" y="609329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56052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50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ukjeamall.com/12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ukjeamall.com/12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88" y="1988840"/>
            <a:ext cx="76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/>
              <a:t>BackEnd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프로모션관리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1.0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메인 </a:t>
            </a:r>
            <a:r>
              <a:rPr lang="en-US" altLang="ko-KR" sz="900" dirty="0" smtClean="0">
                <a:solidFill>
                  <a:schemeClr val="tx1"/>
                </a:solidFill>
              </a:rPr>
              <a:t>Big </a:t>
            </a:r>
            <a:r>
              <a:rPr lang="ko-KR" altLang="en-US" sz="900" dirty="0" smtClean="0">
                <a:solidFill>
                  <a:schemeClr val="tx1"/>
                </a:solidFill>
              </a:rPr>
              <a:t>배너 등록 목록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</a:rPr>
              <a:t>개 고정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삭제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등록된 </a:t>
            </a:r>
            <a:r>
              <a:rPr lang="en-US" altLang="ko-KR" sz="900" dirty="0" smtClean="0">
                <a:solidFill>
                  <a:schemeClr val="tx1"/>
                </a:solidFill>
              </a:rPr>
              <a:t>big </a:t>
            </a:r>
            <a:r>
              <a:rPr lang="ko-KR" altLang="en-US" sz="900" dirty="0" smtClean="0">
                <a:solidFill>
                  <a:schemeClr val="tx1"/>
                </a:solidFill>
              </a:rPr>
              <a:t>배너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비 노출 중인 배너의 색은 다르게 표시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KJB-P-007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300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프로모션관리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메인 </a:t>
            </a:r>
            <a:r>
              <a:rPr lang="en-US" altLang="ko-KR" sz="900" dirty="0" smtClean="0"/>
              <a:t>BIG </a:t>
            </a:r>
            <a:r>
              <a:rPr lang="ko-KR" altLang="en-US" sz="900" dirty="0" smtClean="0"/>
              <a:t>배너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62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메인 </a:t>
            </a:r>
            <a:r>
              <a:rPr lang="en-US" altLang="ko-KR" sz="900" dirty="0" smtClean="0"/>
              <a:t>Big </a:t>
            </a:r>
            <a:r>
              <a:rPr lang="ko-KR" altLang="en-US" sz="900" dirty="0" smtClean="0"/>
              <a:t>배너 목록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348880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메인 </a:t>
            </a:r>
            <a:r>
              <a:rPr lang="en-US" altLang="ko-KR" sz="900" b="1" dirty="0" smtClean="0"/>
              <a:t>Big </a:t>
            </a:r>
            <a:r>
              <a:rPr lang="ko-KR" altLang="en-US" sz="900" b="1" dirty="0" smtClean="0"/>
              <a:t>배너</a:t>
            </a:r>
            <a:endParaRPr lang="ko-KR" altLang="en-US" sz="9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608463" y="1905918"/>
          <a:ext cx="6202497" cy="1684431"/>
        </p:xfrm>
        <a:graphic>
          <a:graphicData uri="http://schemas.openxmlformats.org/drawingml/2006/table">
            <a:tbl>
              <a:tblPr/>
              <a:tblGrid>
                <a:gridCol w="392209"/>
                <a:gridCol w="936104"/>
                <a:gridCol w="1224136"/>
                <a:gridCol w="1872208"/>
                <a:gridCol w="720080"/>
                <a:gridCol w="1057760"/>
              </a:tblGrid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노출기간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2016-02-01~2016-02-28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2016-01-01~2016-01-31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2016-01-01~2016-01-31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2015-12-01~2015-12-31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2015-12-01~2016-01-31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2015-12-01~2015-12-31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6825256" y="2204864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25256" y="2445337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25256" y="2685810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25256" y="2926283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825256" y="3166756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825256" y="3407228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29312" y="2204864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29312" y="2445337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329312" y="2685810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329312" y="2926283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29312" y="3166756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329312" y="3407228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1568624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6681192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37176" y="6093296"/>
            <a:ext cx="115212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936776" y="6381328"/>
            <a:ext cx="3601380" cy="209211"/>
            <a:chOff x="2791780" y="6237312"/>
            <a:chExt cx="3601380" cy="209211"/>
          </a:xfrm>
        </p:grpSpPr>
        <p:sp>
          <p:nvSpPr>
            <p:cNvPr id="59" name="직사각형 58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40632" y="4221088"/>
          <a:ext cx="6192688" cy="173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96"/>
                <a:gridCol w="968648"/>
                <a:gridCol w="1296144"/>
                <a:gridCol w="1800200"/>
                <a:gridCol w="720080"/>
                <a:gridCol w="1080120"/>
              </a:tblGrid>
              <a:tr h="247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노출기간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2016-02-01~2016-02-28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/>
                        <a:t>2015-11-30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연말 특별 할인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2016-01-01~2016-01-31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/>
                        <a:t>2015-11-30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연말 특별 할인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2016-01-01~2016-01-31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/>
                        <a:t>2015-11-30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연말 특별 할인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2015-12-01~2015-12-31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dirty="0" smtClean="0"/>
                        <a:t>2015-11-30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2015-12-01~2016-01-31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2015-12-01~2015-12-31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2015-10-01~2016-02-28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640632" y="3933056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등록된 </a:t>
            </a:r>
            <a:r>
              <a:rPr lang="en-US" altLang="ko-KR" sz="900" b="1" dirty="0" smtClean="0"/>
              <a:t>Big </a:t>
            </a:r>
            <a:r>
              <a:rPr lang="ko-KR" altLang="en-US" sz="900" b="1" dirty="0" smtClean="0"/>
              <a:t>배너</a:t>
            </a:r>
            <a:endParaRPr lang="ko-KR" altLang="en-US" sz="900" b="1" dirty="0"/>
          </a:p>
        </p:txBody>
      </p:sp>
      <p:sp>
        <p:nvSpPr>
          <p:cNvPr id="75" name="타원 74"/>
          <p:cNvSpPr>
            <a:spLocks noChangeAspect="1"/>
          </p:cNvSpPr>
          <p:nvPr/>
        </p:nvSpPr>
        <p:spPr>
          <a:xfrm>
            <a:off x="1568624" y="58052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1568624" y="42210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825208" y="4530892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825208" y="4737844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825208" y="4944796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25208" y="5151748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825208" y="5358700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825208" y="5565652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329264" y="4530892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329264" y="4737844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329264" y="4944796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329264" y="5151748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7329264" y="5358700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329264" y="5565652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821014" y="5772606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325070" y="5772606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메인 </a:t>
            </a:r>
            <a:r>
              <a:rPr lang="en-US" altLang="ko-KR" sz="900" dirty="0" smtClean="0">
                <a:solidFill>
                  <a:schemeClr val="tx1"/>
                </a:solidFill>
              </a:rPr>
              <a:t>Big </a:t>
            </a:r>
            <a:r>
              <a:rPr lang="ko-KR" altLang="en-US" sz="900" dirty="0" smtClean="0">
                <a:solidFill>
                  <a:schemeClr val="tx1"/>
                </a:solidFill>
              </a:rPr>
              <a:t>배너 등록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전시및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비전시</a:t>
            </a:r>
            <a:r>
              <a:rPr lang="ko-KR" altLang="en-US" sz="900" dirty="0" smtClean="0">
                <a:solidFill>
                  <a:schemeClr val="tx1"/>
                </a:solidFill>
              </a:rPr>
              <a:t> 관리 라디오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제목은 최대 한글 </a:t>
            </a:r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글자 까지 입력가능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이미지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첨부시</a:t>
            </a:r>
            <a:r>
              <a:rPr lang="ko-KR" altLang="en-US" sz="900" dirty="0" smtClean="0">
                <a:solidFill>
                  <a:schemeClr val="tx1"/>
                </a:solidFill>
              </a:rPr>
              <a:t> 이전 이미지 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KJB-P-008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234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프로모션관리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메인 </a:t>
            </a:r>
            <a:r>
              <a:rPr lang="en-US" altLang="ko-KR" sz="900" dirty="0" smtClean="0"/>
              <a:t>BIG </a:t>
            </a:r>
            <a:r>
              <a:rPr lang="ko-KR" altLang="en-US" sz="900" dirty="0" smtClean="0"/>
              <a:t>배너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62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메인 </a:t>
            </a:r>
            <a:r>
              <a:rPr lang="en-US" altLang="ko-KR" sz="900" dirty="0" smtClean="0"/>
              <a:t>Big </a:t>
            </a:r>
            <a:r>
              <a:rPr lang="ko-KR" altLang="en-US" sz="900" dirty="0" smtClean="0"/>
              <a:t>배너 등록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348880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메인 </a:t>
            </a:r>
            <a:r>
              <a:rPr lang="en-US" altLang="ko-KR" sz="900" b="1" dirty="0" smtClean="0"/>
              <a:t>Big </a:t>
            </a:r>
            <a:r>
              <a:rPr lang="ko-KR" altLang="en-US" sz="900" b="1" dirty="0" smtClean="0"/>
              <a:t>배너</a:t>
            </a:r>
            <a:endParaRPr lang="ko-KR" altLang="en-US" sz="9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568624" y="1916832"/>
          <a:ext cx="5810288" cy="2040833"/>
        </p:xfrm>
        <a:graphic>
          <a:graphicData uri="http://schemas.openxmlformats.org/drawingml/2006/table">
            <a:tbl>
              <a:tblPr/>
              <a:tblGrid>
                <a:gridCol w="1224136"/>
                <a:gridCol w="3600400"/>
                <a:gridCol w="985752"/>
              </a:tblGrid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전시유무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2"/>
                        </a:rPr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8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이미지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864768" y="2924944"/>
            <a:ext cx="3456384" cy="936104"/>
            <a:chOff x="1712640" y="3128805"/>
            <a:chExt cx="915392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6465168" y="2924944"/>
            <a:ext cx="86409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168" y="3140968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</a:rPr>
              <a:t>이미지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첨부시</a:t>
            </a:r>
            <a:r>
              <a:rPr lang="ko-KR" altLang="en-US" sz="800" dirty="0" smtClean="0">
                <a:solidFill>
                  <a:srgbClr val="FF0000"/>
                </a:solidFill>
              </a:rPr>
              <a:t> 기존에 이미지는 삭제됩니다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44888" y="4221088"/>
            <a:ext cx="86409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Text Box 161"/>
          <p:cNvSpPr txBox="1">
            <a:spLocks noChangeArrowheads="1"/>
          </p:cNvSpPr>
          <p:nvPr/>
        </p:nvSpPr>
        <p:spPr bwMode="auto">
          <a:xfrm>
            <a:off x="3008784" y="191683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93" y="1972723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9" y="1972723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161"/>
          <p:cNvSpPr txBox="1">
            <a:spLocks noChangeArrowheads="1"/>
          </p:cNvSpPr>
          <p:nvPr/>
        </p:nvSpPr>
        <p:spPr bwMode="auto">
          <a:xfrm>
            <a:off x="3951761" y="1916832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2720752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2720752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>
          <a:xfrm>
            <a:off x="6393160" y="28529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48944" y="2420888"/>
            <a:ext cx="1944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</a:rPr>
              <a:t>제목은 한글 </a:t>
            </a:r>
            <a:r>
              <a:rPr lang="en-US" altLang="ko-KR" sz="800" dirty="0" smtClean="0">
                <a:solidFill>
                  <a:srgbClr val="FF0000"/>
                </a:solidFill>
              </a:rPr>
              <a:t>10</a:t>
            </a:r>
            <a:r>
              <a:rPr lang="ko-KR" altLang="en-US" sz="800" dirty="0" smtClean="0">
                <a:solidFill>
                  <a:srgbClr val="FF0000"/>
                </a:solidFill>
              </a:rPr>
              <a:t>자 까지 가능합니다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메인 하단 배너 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KJB-P-009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프로모션관리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메인 하단 배너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메인 하단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배너 목록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메인 하단배너</a:t>
            </a:r>
            <a:endParaRPr lang="ko-KR" altLang="en-US" sz="9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608463" y="1905918"/>
          <a:ext cx="6202497" cy="1684431"/>
        </p:xfrm>
        <a:graphic>
          <a:graphicData uri="http://schemas.openxmlformats.org/drawingml/2006/table">
            <a:tbl>
              <a:tblPr/>
              <a:tblGrid>
                <a:gridCol w="392209"/>
                <a:gridCol w="1224136"/>
                <a:gridCol w="3312368"/>
                <a:gridCol w="1273784"/>
              </a:tblGrid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6681240" y="2204864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81240" y="2445337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81240" y="2685810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81240" y="2926283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81240" y="3166756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81240" y="3407228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0236" y="2636912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04928" y="3789040"/>
            <a:ext cx="86409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57256" y="2204864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257256" y="2445337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57256" y="2685810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257256" y="2926283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257256" y="3166756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57256" y="3407228"/>
            <a:ext cx="432000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1496616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메인 하단 배너 등록 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제목은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비노출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KJB-P-010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메인 하단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배너 등록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636912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메인 하단 배너</a:t>
            </a:r>
            <a:endParaRPr lang="ko-KR" altLang="en-US" sz="9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568624" y="1916832"/>
          <a:ext cx="5810288" cy="2040833"/>
        </p:xfrm>
        <a:graphic>
          <a:graphicData uri="http://schemas.openxmlformats.org/drawingml/2006/table">
            <a:tbl>
              <a:tblPr/>
              <a:tblGrid>
                <a:gridCol w="1224136"/>
                <a:gridCol w="3600400"/>
                <a:gridCol w="985752"/>
              </a:tblGrid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전시유무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연말 특별 할인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2"/>
                        </a:rPr>
                        <a:t>http://www.kukjeamall.com/123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8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이미지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22"/>
          <p:cNvGrpSpPr/>
          <p:nvPr/>
        </p:nvGrpSpPr>
        <p:grpSpPr>
          <a:xfrm>
            <a:off x="2864768" y="2924944"/>
            <a:ext cx="3456384" cy="936104"/>
            <a:chOff x="1712640" y="3128805"/>
            <a:chExt cx="915392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6465168" y="2924944"/>
            <a:ext cx="86409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168" y="3140968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</a:rPr>
              <a:t>이미지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첨부시</a:t>
            </a:r>
            <a:r>
              <a:rPr lang="ko-KR" altLang="en-US" sz="800" dirty="0" smtClean="0">
                <a:solidFill>
                  <a:srgbClr val="FF0000"/>
                </a:solidFill>
              </a:rPr>
              <a:t> 기존에 이미지는 삭제됩니다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44888" y="4221088"/>
            <a:ext cx="86409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Text Box 161"/>
          <p:cNvSpPr txBox="1">
            <a:spLocks noChangeArrowheads="1"/>
          </p:cNvSpPr>
          <p:nvPr/>
        </p:nvSpPr>
        <p:spPr bwMode="auto">
          <a:xfrm>
            <a:off x="3008784" y="191683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93" y="1972723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9" y="1972723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161"/>
          <p:cNvSpPr txBox="1">
            <a:spLocks noChangeArrowheads="1"/>
          </p:cNvSpPr>
          <p:nvPr/>
        </p:nvSpPr>
        <p:spPr bwMode="auto">
          <a:xfrm>
            <a:off x="3951761" y="1916832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3120" y="511838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프로모션관리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메인 하단 배너</a:t>
            </a:r>
            <a:endParaRPr lang="ko-KR" altLang="en-US" sz="900" dirty="0"/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2720752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2015-11-06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19094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클라우드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검색어</a:t>
            </a:r>
            <a:r>
              <a:rPr lang="ko-KR" altLang="en-US" sz="1200" dirty="0" smtClean="0"/>
              <a:t>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클라우드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검색어</a:t>
            </a:r>
            <a:r>
              <a:rPr lang="ko-KR" altLang="en-US" sz="1200" dirty="0" smtClean="0"/>
              <a:t> 등록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인기검색어</a:t>
            </a:r>
            <a:r>
              <a:rPr lang="ko-KR" altLang="en-US" sz="1200" dirty="0" smtClean="0"/>
              <a:t>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인기검색어</a:t>
            </a:r>
            <a:r>
              <a:rPr lang="ko-KR" altLang="en-US" sz="1200" dirty="0" smtClean="0"/>
              <a:t> 등록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Top </a:t>
            </a:r>
            <a:r>
              <a:rPr lang="ko-KR" altLang="en-US" sz="1200" dirty="0" smtClean="0"/>
              <a:t>배너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Top </a:t>
            </a:r>
            <a:r>
              <a:rPr lang="ko-KR" altLang="en-US" sz="1200" dirty="0" smtClean="0"/>
              <a:t>배너 등록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메인 </a:t>
            </a:r>
            <a:r>
              <a:rPr lang="en-US" altLang="ko-KR" sz="1200" dirty="0" smtClean="0"/>
              <a:t>Big </a:t>
            </a:r>
            <a:r>
              <a:rPr lang="ko-KR" altLang="en-US" sz="1200" dirty="0" smtClean="0"/>
              <a:t>배너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메인 </a:t>
            </a:r>
            <a:r>
              <a:rPr lang="en-US" altLang="ko-KR" sz="1200" dirty="0" smtClean="0"/>
              <a:t>Big </a:t>
            </a:r>
            <a:r>
              <a:rPr lang="ko-KR" altLang="en-US" sz="1200" dirty="0" smtClean="0"/>
              <a:t>배너 </a:t>
            </a:r>
            <a:r>
              <a:rPr lang="ko-KR" altLang="en-US" sz="1200" dirty="0" smtClean="0"/>
              <a:t>등록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메인 </a:t>
            </a:r>
            <a:r>
              <a:rPr lang="ko-KR" altLang="en-US" sz="1200" dirty="0" smtClean="0"/>
              <a:t>하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배너 </a:t>
            </a:r>
            <a:r>
              <a:rPr lang="ko-KR" altLang="en-US" sz="1200" dirty="0" smtClean="0"/>
              <a:t>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메인 하단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배너 </a:t>
            </a:r>
            <a:r>
              <a:rPr lang="ko-KR" altLang="en-US" sz="1200" dirty="0" smtClean="0"/>
              <a:t>등록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현재 노출 중인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검색어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</a:rPr>
              <a:t>해당영역이 랜덤으로 노출 됨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제한 없음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노출 기간이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오늘날자를</a:t>
            </a:r>
            <a:r>
              <a:rPr lang="ko-KR" altLang="en-US" sz="900" dirty="0" smtClean="0">
                <a:solidFill>
                  <a:schemeClr val="tx1"/>
                </a:solidFill>
              </a:rPr>
              <a:t> 포함하면 노출됨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등록되어 있는 모든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900" dirty="0" smtClean="0">
                <a:solidFill>
                  <a:schemeClr val="tx1"/>
                </a:solidFill>
              </a:rPr>
              <a:t> 목로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등록일 최신기준으로 정렬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900" dirty="0" smtClean="0">
                <a:solidFill>
                  <a:schemeClr val="tx1"/>
                </a:solidFill>
              </a:rPr>
              <a:t> 추가 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KJB-P-001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프로모션관리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검색어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클라우드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검색어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err="1" smtClean="0"/>
              <a:t>검색어</a:t>
            </a:r>
            <a:endParaRPr lang="ko-KR" altLang="en-US" sz="900" b="1" dirty="0"/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0317668"/>
              </p:ext>
            </p:extLst>
          </p:nvPr>
        </p:nvGraphicFramePr>
        <p:xfrm>
          <a:off x="1667932" y="2503552"/>
          <a:ext cx="609338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96"/>
                <a:gridCol w="581308"/>
                <a:gridCol w="1440160"/>
                <a:gridCol w="2160240"/>
                <a:gridCol w="864096"/>
                <a:gridCol w="720080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노출기간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클라우드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검색어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노출중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2015-12-01~2015-12-31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노출중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2015-12-01~2016-01-31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최저가</a:t>
                      </a:r>
                      <a:r>
                        <a:rPr lang="ko-KR" altLang="en-US" sz="800" baseline="0" dirty="0" smtClean="0"/>
                        <a:t> 탄력붕대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노출중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2015-10-01~2016-02-28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2×2×8 </a:t>
                      </a:r>
                      <a:r>
                        <a:rPr lang="ko-KR" altLang="en-US" sz="800" dirty="0" smtClean="0"/>
                        <a:t>거즈 오늘만 </a:t>
                      </a:r>
                      <a:r>
                        <a:rPr lang="ko-KR" altLang="en-US" sz="800" dirty="0" err="1" smtClean="0"/>
                        <a:t>초특가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모서리가 둥근 직사각형 112"/>
          <p:cNvSpPr/>
          <p:nvPr/>
        </p:nvSpPr>
        <p:spPr>
          <a:xfrm>
            <a:off x="6537176" y="6093296"/>
            <a:ext cx="115212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6465168" y="60212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264874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1622956" y="1916831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1634376" y="2088976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1629858" y="2078425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936776" y="6381328"/>
            <a:ext cx="3601380" cy="209211"/>
            <a:chOff x="2791780" y="6237312"/>
            <a:chExt cx="3601380" cy="209211"/>
          </a:xfrm>
        </p:grpSpPr>
        <p:sp>
          <p:nvSpPr>
            <p:cNvPr id="55" name="직사각형 5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640632" y="3933056"/>
          <a:ext cx="6093380" cy="1728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96"/>
                <a:gridCol w="608608"/>
                <a:gridCol w="1440160"/>
                <a:gridCol w="2160240"/>
                <a:gridCol w="864096"/>
                <a:gridCol w="692780"/>
              </a:tblGrid>
              <a:tr h="247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노출기간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클라우드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검색어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대기중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2016-02-01~2016-02-28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2×2×8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거즈 오늘만 초특가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2016-01-31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삭제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대기중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2016-01-01~2016-01-31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최저가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탄력붕대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2015-12-31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삭제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대기중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2016-01-01~2016-01-31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최저가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탄력붕대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2015-12-30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삭제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대기중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2015-12-01~2015-12-31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일회용주사기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2015-11-30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삭제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노출중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2015-12-01~2016-01-31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최저가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탄력붕대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2015-11-30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삭제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노출중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2015-12-01~2015-12-31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일회용주사기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2015-11-30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삭제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노출중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2015-10-01~2016-02-28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2×2×8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거즈 오늘만 초특가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2015-09-30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640632" y="2204864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노출중인 </a:t>
            </a:r>
            <a:r>
              <a:rPr lang="ko-KR" altLang="en-US" sz="900" b="1" dirty="0" err="1" smtClean="0"/>
              <a:t>클라우드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endParaRPr lang="ko-KR" altLang="en-US" sz="9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640632" y="364502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등록된 </a:t>
            </a:r>
            <a:r>
              <a:rPr lang="ko-KR" altLang="en-US" sz="900" b="1" dirty="0" err="1" smtClean="0"/>
              <a:t>클라우드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endParaRPr lang="ko-KR" altLang="en-US" sz="900" b="1" dirty="0"/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>
            <a:spLocks noChangeAspect="1"/>
          </p:cNvSpPr>
          <p:nvPr/>
        </p:nvSpPr>
        <p:spPr>
          <a:xfrm>
            <a:off x="1568624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>
          <a:xfrm>
            <a:off x="1568624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900" dirty="0" smtClean="0">
                <a:solidFill>
                  <a:schemeClr val="tx1"/>
                </a:solidFill>
              </a:rPr>
              <a:t> 등록 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KJB-P-002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프로모션관리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검색어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클라우드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검색어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err="1" smtClean="0"/>
              <a:t>검색어</a:t>
            </a:r>
            <a:endParaRPr lang="ko-KR" altLang="en-US" sz="900" b="1" dirty="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264874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1622956" y="1916831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1634376" y="2088976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1629858" y="2078425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40832" y="4005064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568624" y="2708920"/>
          <a:ext cx="6202496" cy="1091034"/>
        </p:xfrm>
        <a:graphic>
          <a:graphicData uri="http://schemas.openxmlformats.org/drawingml/2006/table">
            <a:tbl>
              <a:tblPr/>
              <a:tblGrid>
                <a:gridCol w="1184297"/>
                <a:gridCol w="5018199"/>
              </a:tblGrid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노출문구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노출기간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2852804" y="2780928"/>
            <a:ext cx="26762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대폭할인된</a:t>
            </a:r>
            <a:r>
              <a:rPr lang="ko-KR" altLang="en-US" sz="800" dirty="0" smtClean="0">
                <a:solidFill>
                  <a:schemeClr val="tx1"/>
                </a:solidFill>
              </a:rPr>
              <a:t> 거즈</a:t>
            </a:r>
            <a:r>
              <a:rPr lang="en-US" altLang="ko-KR" sz="800" dirty="0" smtClean="0">
                <a:solidFill>
                  <a:schemeClr val="tx1"/>
                </a:solidFill>
              </a:rPr>
              <a:t>! 1000</a:t>
            </a:r>
            <a:r>
              <a:rPr lang="ko-KR" altLang="en-US" sz="800" dirty="0" smtClean="0">
                <a:solidFill>
                  <a:schemeClr val="tx1"/>
                </a:solidFill>
              </a:rPr>
              <a:t>개 한정판매!</a:t>
            </a:r>
            <a:r>
              <a:rPr lang="en-US" altLang="ko-KR" sz="800" dirty="0" smtClean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64768" y="3511894"/>
            <a:ext cx="482453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http://www.daum.net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864768" y="3140968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2015-12-01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728864" y="3140968"/>
            <a:ext cx="288032" cy="216024"/>
            <a:chOff x="3872880" y="2204864"/>
            <a:chExt cx="288032" cy="216024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4232920" y="3140968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2015-12-31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16896" y="3140968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5097016" y="3140968"/>
            <a:ext cx="288032" cy="216024"/>
            <a:chOff x="3872880" y="2204864"/>
            <a:chExt cx="288032" cy="216024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6" name="모서리가 둥근 직사각형 85"/>
          <p:cNvSpPr/>
          <p:nvPr/>
        </p:nvSpPr>
        <p:spPr>
          <a:xfrm>
            <a:off x="4448944" y="4005064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동록하기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12640" y="2276872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클라우드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등록</a:t>
            </a:r>
            <a:endParaRPr lang="ko-KR" altLang="en-US" sz="900" b="1" dirty="0"/>
          </a:p>
        </p:txBody>
      </p:sp>
      <p:sp>
        <p:nvSpPr>
          <p:cNvPr id="88" name="타원 87"/>
          <p:cNvSpPr>
            <a:spLocks noChangeAspect="1"/>
          </p:cNvSpPr>
          <p:nvPr/>
        </p:nvSpPr>
        <p:spPr>
          <a:xfrm>
            <a:off x="1568624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208584" y="51888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KJB-P-003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프로모션관리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검색어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인기검색어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err="1" smtClean="0"/>
              <a:t>검색어</a:t>
            </a:r>
            <a:endParaRPr lang="ko-KR" altLang="en-US" sz="900" b="1" dirty="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264874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1622956" y="1916831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1634376" y="2088976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2648856" y="2078425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0317668"/>
              </p:ext>
            </p:extLst>
          </p:nvPr>
        </p:nvGraphicFramePr>
        <p:xfrm>
          <a:off x="1667932" y="2503552"/>
          <a:ext cx="609338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96"/>
                <a:gridCol w="1040656"/>
                <a:gridCol w="1584176"/>
                <a:gridCol w="2160240"/>
                <a:gridCol w="980812"/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노출기간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클라우드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검색어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노출중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2015-12-01~2015-12-31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한국백신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마스크</a:t>
                      </a:r>
                      <a:r>
                        <a:rPr lang="en-US" altLang="ko-KR" sz="800" dirty="0" smtClean="0"/>
                        <a:t>,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노출중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2015-12-01~2016-01-31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한국백신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마스크</a:t>
                      </a:r>
                      <a:r>
                        <a:rPr lang="en-US" altLang="ko-KR" sz="800" dirty="0" smtClean="0"/>
                        <a:t>,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노출중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2015-10-01~2016-02-28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한국백신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마스크</a:t>
                      </a:r>
                      <a:r>
                        <a:rPr lang="en-US" altLang="ko-KR" sz="800" dirty="0" smtClean="0"/>
                        <a:t>,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6537176" y="6093296"/>
            <a:ext cx="115212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936776" y="6381328"/>
            <a:ext cx="3601380" cy="209211"/>
            <a:chOff x="2791780" y="6237312"/>
            <a:chExt cx="3601380" cy="209211"/>
          </a:xfrm>
        </p:grpSpPr>
        <p:sp>
          <p:nvSpPr>
            <p:cNvPr id="22" name="직사각형 21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40632" y="3933056"/>
          <a:ext cx="6093380" cy="173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96"/>
                <a:gridCol w="1040656"/>
                <a:gridCol w="1584176"/>
                <a:gridCol w="2160240"/>
                <a:gridCol w="980812"/>
              </a:tblGrid>
              <a:tr h="247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노출기간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클라우드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검색어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대기중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2016-02-01~2016-02-28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무료배송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국제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거즈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2016-01-31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대기중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2016-01-01~2016-01-31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묶음배송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무료배송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국제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2015-12-31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대기중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2016-01-01~2016-01-31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국제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거즈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탄력붕대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2015-12-30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대기중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2015-12-01~2015-12-31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마스크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국제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무료배송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2015-11-30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노출중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2015-12-01~2016-01-31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한국백신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마스크</a:t>
                      </a:r>
                      <a:r>
                        <a:rPr lang="en-US" altLang="ko-KR" sz="800" dirty="0" smtClean="0"/>
                        <a:t>,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2015-11-30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노출중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2015-12-01~2015-12-31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한국백신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마스크</a:t>
                      </a:r>
                      <a:r>
                        <a:rPr lang="en-US" altLang="ko-KR" sz="800" dirty="0" smtClean="0"/>
                        <a:t>,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2015-11-30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15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노출중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2015-10-01~2016-02-28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한국백신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마스크</a:t>
                      </a:r>
                      <a:r>
                        <a:rPr lang="en-US" altLang="ko-KR" sz="800" dirty="0" smtClean="0"/>
                        <a:t>,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2015-09-30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640632" y="2204864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노출중인 </a:t>
            </a:r>
            <a:r>
              <a:rPr lang="ko-KR" altLang="en-US" sz="900" b="1" dirty="0" err="1" smtClean="0"/>
              <a:t>인기검색어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40632" y="364502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등록된 </a:t>
            </a:r>
            <a:r>
              <a:rPr lang="ko-KR" altLang="en-US" sz="900" b="1" dirty="0" err="1" smtClean="0"/>
              <a:t>인기검색어</a:t>
            </a:r>
            <a:endParaRPr lang="ko-KR" altLang="en-US" sz="900" b="1" dirty="0"/>
          </a:p>
        </p:txBody>
      </p:sp>
      <p:sp>
        <p:nvSpPr>
          <p:cNvPr id="58" name="직사각형 57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현재 노출 중인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검색어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</a:rPr>
              <a:t>해당영역이 랜덤으로 노출 됨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제한 없음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노출 기간이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오늘날자를</a:t>
            </a:r>
            <a:r>
              <a:rPr lang="ko-KR" altLang="en-US" sz="900" dirty="0" smtClean="0">
                <a:solidFill>
                  <a:schemeClr val="tx1"/>
                </a:solidFill>
              </a:rPr>
              <a:t> 포함하면 노출됨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한번에 최대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개가지만 노출 가능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등록되어 있는 모든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900" dirty="0" smtClean="0">
                <a:solidFill>
                  <a:schemeClr val="tx1"/>
                </a:solidFill>
              </a:rPr>
              <a:t> 목로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등록일 최신기준으로 정렬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900" dirty="0" smtClean="0">
                <a:solidFill>
                  <a:schemeClr val="tx1"/>
                </a:solidFill>
              </a:rPr>
              <a:t> 추가 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465168" y="60212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1568624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1568624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4592960" y="26369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인기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900" dirty="0" smtClean="0">
                <a:solidFill>
                  <a:schemeClr val="tx1"/>
                </a:solidFill>
              </a:rPr>
              <a:t> 등록 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하나의 키워드엔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검색어와</a:t>
            </a:r>
            <a:r>
              <a:rPr lang="ko-KR" altLang="en-US" sz="900" dirty="0" smtClean="0">
                <a:solidFill>
                  <a:schemeClr val="tx1"/>
                </a:solidFill>
              </a:rPr>
              <a:t> 링크가 </a:t>
            </a:r>
            <a:r>
              <a:rPr lang="en-US" altLang="ko-KR" sz="900" dirty="0" smtClean="0">
                <a:solidFill>
                  <a:schemeClr val="tx1"/>
                </a:solidFill>
              </a:rPr>
              <a:t>1set </a:t>
            </a:r>
            <a:r>
              <a:rPr lang="ko-KR" altLang="en-US" sz="900" dirty="0" smtClean="0">
                <a:solidFill>
                  <a:schemeClr val="tx1"/>
                </a:solidFill>
              </a:rPr>
              <a:t>임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KJB-P-004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인기검색어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err="1" smtClean="0"/>
              <a:t>검색어</a:t>
            </a:r>
            <a:endParaRPr lang="ko-KR" altLang="en-US" sz="900" b="1" dirty="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264874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인기검색어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1622956" y="1916831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1634376" y="2088976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2648856" y="2078425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40832" y="5373216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568624" y="2708920"/>
          <a:ext cx="6202496" cy="2531194"/>
        </p:xfrm>
        <a:graphic>
          <a:graphicData uri="http://schemas.openxmlformats.org/drawingml/2006/table">
            <a:tbl>
              <a:tblPr/>
              <a:tblGrid>
                <a:gridCol w="1184297"/>
                <a:gridCol w="5018199"/>
              </a:tblGrid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노출기간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검색어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검색어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검색어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864768" y="3140968"/>
            <a:ext cx="26762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거즈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1568624" y="26369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64768" y="3501008"/>
            <a:ext cx="482453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http://www.daum.net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4768" y="2780928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2015-12-01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28864" y="2780928"/>
            <a:ext cx="288032" cy="216024"/>
            <a:chOff x="3872880" y="2204864"/>
            <a:chExt cx="288032" cy="216024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직사각형 35"/>
          <p:cNvSpPr/>
          <p:nvPr/>
        </p:nvSpPr>
        <p:spPr>
          <a:xfrm>
            <a:off x="4232920" y="2780928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2015-12-31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16896" y="2780928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097016" y="2780928"/>
            <a:ext cx="288032" cy="216024"/>
            <a:chOff x="3872880" y="2204864"/>
            <a:chExt cx="288032" cy="21602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3" name="모서리가 둥근 직사각형 52"/>
          <p:cNvSpPr/>
          <p:nvPr/>
        </p:nvSpPr>
        <p:spPr>
          <a:xfrm>
            <a:off x="4448944" y="5373216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동록하기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12640" y="2276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인기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등록</a:t>
            </a:r>
            <a:endParaRPr lang="ko-KR" altLang="en-US" sz="900" b="1" dirty="0"/>
          </a:p>
        </p:txBody>
      </p:sp>
      <p:sp>
        <p:nvSpPr>
          <p:cNvPr id="55" name="직사각형 54"/>
          <p:cNvSpPr/>
          <p:nvPr/>
        </p:nvSpPr>
        <p:spPr>
          <a:xfrm>
            <a:off x="2864768" y="3867740"/>
            <a:ext cx="26762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탄력붕대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64768" y="4227780"/>
            <a:ext cx="482453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http://www.daum.net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64768" y="4581128"/>
            <a:ext cx="26762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국제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64768" y="4941168"/>
            <a:ext cx="482453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http://www.daum.net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33120" y="511838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프로모션관리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검색어</a:t>
            </a:r>
            <a:endParaRPr lang="ko-KR" altLang="en-US" sz="900" dirty="0"/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2504728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Top </a:t>
            </a:r>
            <a:r>
              <a:rPr lang="ko-KR" altLang="en-US" sz="900" dirty="0" smtClean="0">
                <a:solidFill>
                  <a:schemeClr val="tx1"/>
                </a:solidFill>
              </a:rPr>
              <a:t>배너 등록한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비노출시</a:t>
            </a:r>
            <a:r>
              <a:rPr lang="ko-KR" altLang="en-US" sz="900" dirty="0" smtClean="0">
                <a:solidFill>
                  <a:schemeClr val="tx1"/>
                </a:solidFill>
              </a:rPr>
              <a:t> 색상 변경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배너 등록 버튼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KJB-P-005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25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Top </a:t>
            </a:r>
            <a:r>
              <a:rPr lang="ko-KR" altLang="en-US" sz="900" dirty="0" smtClean="0"/>
              <a:t>배너 목록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TOP </a:t>
            </a:r>
            <a:r>
              <a:rPr lang="ko-KR" altLang="en-US" sz="900" b="1" dirty="0" smtClean="0"/>
              <a:t>배너</a:t>
            </a:r>
            <a:endParaRPr lang="ko-KR" altLang="en-US" sz="9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640632" y="1916832"/>
          <a:ext cx="6202498" cy="4320478"/>
        </p:xfrm>
        <a:graphic>
          <a:graphicData uri="http://schemas.openxmlformats.org/drawingml/2006/table">
            <a:tbl>
              <a:tblPr/>
              <a:tblGrid>
                <a:gridCol w="360040"/>
                <a:gridCol w="504056"/>
                <a:gridCol w="720080"/>
                <a:gridCol w="1800200"/>
                <a:gridCol w="936104"/>
                <a:gridCol w="648072"/>
                <a:gridCol w="724985"/>
                <a:gridCol w="508961"/>
              </a:tblGrid>
              <a:tr h="37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Title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이미지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링크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86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노출중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국제변호사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2015-12-01 ~ 2016-01-31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노출중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국제 손해사정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2015-12-01 ~ 2016-01-31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99999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노출중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국제 세무법인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2015-12-01 ~ 2016-01-31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99999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비노출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국제 소프트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2015-10-01 ~ 2015-10-31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6969224" y="6453336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동록하기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96816" y="2348880"/>
            <a:ext cx="1656184" cy="576064"/>
            <a:chOff x="1712640" y="3128805"/>
            <a:chExt cx="915392" cy="914400"/>
          </a:xfrm>
        </p:grpSpPr>
        <p:sp>
          <p:nvSpPr>
            <p:cNvPr id="19" name="직사각형 18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296816" y="3332989"/>
            <a:ext cx="1656184" cy="576064"/>
            <a:chOff x="1712640" y="3128805"/>
            <a:chExt cx="915392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96816" y="4317098"/>
            <a:ext cx="1656184" cy="576064"/>
            <a:chOff x="1712640" y="3128805"/>
            <a:chExt cx="915392" cy="914400"/>
          </a:xfrm>
        </p:grpSpPr>
        <p:sp>
          <p:nvSpPr>
            <p:cNvPr id="39" name="직사각형 38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296816" y="5301208"/>
            <a:ext cx="1656184" cy="576064"/>
            <a:chOff x="1712640" y="3128805"/>
            <a:chExt cx="915392" cy="914400"/>
          </a:xfrm>
        </p:grpSpPr>
        <p:sp>
          <p:nvSpPr>
            <p:cNvPr id="49" name="직사각형 48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1747642" y="3526986"/>
              <a:ext cx="79885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080792" y="6453336"/>
            <a:ext cx="3601380" cy="209211"/>
            <a:chOff x="2791780" y="6237312"/>
            <a:chExt cx="3601380" cy="209211"/>
          </a:xfrm>
        </p:grpSpPr>
        <p:sp>
          <p:nvSpPr>
            <p:cNvPr id="69" name="직사각형 68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296816" y="299695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www.daum.net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3296816" y="3981061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www.daum.net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3296816" y="4965170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www.daum.net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296816" y="5949280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www.daum.net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033120" y="511838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프로모션관리 </a:t>
            </a:r>
            <a:r>
              <a:rPr lang="en-US" altLang="ko-KR" sz="900" dirty="0" smtClean="0"/>
              <a:t>&gt; TOP </a:t>
            </a:r>
            <a:r>
              <a:rPr lang="ko-KR" altLang="en-US" sz="900" dirty="0" smtClean="0"/>
              <a:t>배너</a:t>
            </a:r>
            <a:endParaRPr lang="ko-KR" altLang="en-US" sz="900" dirty="0"/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1568624" y="53012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6897216" y="63813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배너를 인식하는 제목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화면상에는 노출되지 않음</a:t>
            </a:r>
            <a:r>
              <a:rPr lang="en-US" altLang="ko-KR" sz="900" dirty="0" smtClean="0">
                <a:solidFill>
                  <a:schemeClr val="tx1"/>
                </a:solidFill>
              </a:rPr>
              <a:t>.)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KJB-P-006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프로모션관리 </a:t>
            </a:r>
            <a:r>
              <a:rPr lang="en-US" altLang="ko-KR" sz="900" dirty="0" smtClean="0"/>
              <a:t>&gt; TOP </a:t>
            </a:r>
            <a:r>
              <a:rPr lang="ko-KR" altLang="en-US" sz="900" dirty="0" smtClean="0"/>
              <a:t>배너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25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Top </a:t>
            </a:r>
            <a:r>
              <a:rPr lang="ko-KR" altLang="en-US" sz="900" dirty="0" smtClean="0"/>
              <a:t>배너 등록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TOP </a:t>
            </a:r>
            <a:r>
              <a:rPr lang="ko-KR" altLang="en-US" sz="900" b="1" dirty="0" smtClean="0"/>
              <a:t>배너</a:t>
            </a:r>
            <a:endParaRPr lang="ko-KR" altLang="en-US" sz="9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08984" y="3861048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동록하기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630824" y="2204864"/>
          <a:ext cx="6202496" cy="1451074"/>
        </p:xfrm>
        <a:graphic>
          <a:graphicData uri="http://schemas.openxmlformats.org/drawingml/2006/table">
            <a:tbl>
              <a:tblPr/>
              <a:tblGrid>
                <a:gridCol w="1184297"/>
                <a:gridCol w="5018199"/>
              </a:tblGrid>
              <a:tr h="370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Title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이미지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노출기간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>
          <a:xfrm>
            <a:off x="2887129" y="2647826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15004" y="2276872"/>
            <a:ext cx="254205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배너명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03856" y="2996952"/>
            <a:ext cx="482453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제목입니다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2720752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03856" y="3356992"/>
            <a:ext cx="4824536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http://www.daum.net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728864" y="3861048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9670</TotalTime>
  <Words>1026</Words>
  <Application>Microsoft Office PowerPoint</Application>
  <PresentationFormat>A4 용지(210x297mm)</PresentationFormat>
  <Paragraphs>602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371</cp:revision>
  <dcterms:created xsi:type="dcterms:W3CDTF">2015-01-03T05:12:27Z</dcterms:created>
  <dcterms:modified xsi:type="dcterms:W3CDTF">2015-11-06T08:28:50Z</dcterms:modified>
</cp:coreProperties>
</file>