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0" r:id="rId4"/>
    <p:sldId id="291" r:id="rId5"/>
    <p:sldId id="292" r:id="rId6"/>
    <p:sldId id="293" r:id="rId7"/>
    <p:sldId id="297" r:id="rId8"/>
    <p:sldId id="294" r:id="rId9"/>
    <p:sldId id="295" r:id="rId10"/>
    <p:sldId id="298" r:id="rId11"/>
    <p:sldId id="299" r:id="rId12"/>
    <p:sldId id="302" r:id="rId13"/>
    <p:sldId id="300" r:id="rId14"/>
    <p:sldId id="301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19" d="100"/>
          <a:sy n="119" d="100"/>
        </p:scale>
        <p:origin x="-9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556792"/>
            <a:ext cx="1224136" cy="51787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24608" y="155679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568624" y="1268760"/>
            <a:ext cx="4680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297050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04819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41014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177209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21404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65599" y="1268760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33245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369443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200472" y="1556792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200472" y="299695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200472" y="328498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200472" y="357301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200472" y="386104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200472" y="414908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200472" y="443711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200472" y="472514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200472" y="501317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200472" y="530120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00472" y="558924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200472" y="587727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200472" y="616530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72480" y="19168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회원목록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200472" y="1598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회원관리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72480" y="278092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Vendor</a:t>
            </a:r>
            <a:r>
              <a:rPr lang="ko-KR" altLang="en-US" sz="800" dirty="0" smtClean="0"/>
              <a:t>사 관리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124744"/>
            <a:ext cx="1224136" cy="56107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760" y="1988840"/>
            <a:ext cx="63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회원관리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1.2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그룹관리</a:t>
            </a:r>
            <a:endParaRPr lang="ko-KR" altLang="en-US" sz="9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15252"/>
              </p:ext>
            </p:extLst>
          </p:nvPr>
        </p:nvGraphicFramePr>
        <p:xfrm>
          <a:off x="1652530" y="1961002"/>
          <a:ext cx="6108782" cy="978531"/>
        </p:xfrm>
        <a:graphic>
          <a:graphicData uri="http://schemas.openxmlformats.org/drawingml/2006/table">
            <a:tbl>
              <a:tblPr/>
              <a:tblGrid>
                <a:gridCol w="321605"/>
                <a:gridCol w="931270"/>
                <a:gridCol w="535427"/>
                <a:gridCol w="395843"/>
                <a:gridCol w="399116"/>
                <a:gridCol w="399116"/>
                <a:gridCol w="1064308"/>
                <a:gridCol w="2062097"/>
              </a:tblGrid>
              <a:tr h="14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그룹명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가입신청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적립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그룹회원구매금액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그룹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메모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서울대 동문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서울대 동문 모임이고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할인은 추가 </a:t>
                      </a:r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연대 동문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222,333,444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연대 동문 모임이고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할인은 추가 </a:t>
                      </a:r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고대 동문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222,333,444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고대 동문 모임이고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할인은 추가 </a:t>
                      </a:r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232920" y="3068960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640632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160912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생성하기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6699FF"/>
                </a:solidFill>
              </a:rPr>
              <a:t>(</a:t>
            </a:r>
            <a:r>
              <a:rPr lang="ko-KR" altLang="en-US" sz="900" b="1" dirty="0" smtClean="0">
                <a:solidFill>
                  <a:srgbClr val="6699FF"/>
                </a:solidFill>
              </a:rPr>
              <a:t>참조 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11</a:t>
            </a:r>
            <a:r>
              <a:rPr lang="ko-KR" altLang="en-US" sz="900" b="1" dirty="0" smtClean="0">
                <a:solidFill>
                  <a:srgbClr val="6699FF"/>
                </a:solidFill>
              </a:rPr>
              <a:t>번 슬라이드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)</a:t>
            </a:r>
            <a:endParaRPr lang="ko-KR" altLang="en-US" sz="900" b="1" dirty="0">
              <a:solidFill>
                <a:srgbClr val="6699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KJB-Me-006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그룹목록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208584" y="77572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그룹목록보기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양쪽 모서리가 둥근 사각형 84"/>
          <p:cNvSpPr/>
          <p:nvPr/>
        </p:nvSpPr>
        <p:spPr>
          <a:xfrm>
            <a:off x="2651696" y="408670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6" name="양쪽 모서리가 둥근 사각형 85"/>
          <p:cNvSpPr/>
          <p:nvPr/>
        </p:nvSpPr>
        <p:spPr>
          <a:xfrm>
            <a:off x="1625908" y="4086708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그룹 관리</a:t>
            </a:r>
            <a:endParaRPr lang="ko-KR" altLang="en-US" sz="9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928" y="364012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0632" y="191683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그룹명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632" y="27809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0632" y="3068960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할인혜택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32920" y="3068960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적립혜택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0632" y="335699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그룹로고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48744" y="1916832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연대동문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48744" y="2780928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48744" y="3068960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3068960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8744" y="3356992"/>
            <a:ext cx="158417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Younseilogo.jpg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04928" y="335699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2920" y="27809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구매금액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41032" y="2780928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222,333,444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40632" y="220486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8744" y="2204864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Younsei_admin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2920" y="24928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 </a:t>
            </a:r>
            <a:r>
              <a:rPr lang="ko-KR" altLang="en-US" sz="800" dirty="0" smtClean="0">
                <a:solidFill>
                  <a:schemeClr val="tx1"/>
                </a:solidFill>
              </a:rPr>
              <a:t>재확인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241032" y="2492896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77446"/>
              </p:ext>
            </p:extLst>
          </p:nvPr>
        </p:nvGraphicFramePr>
        <p:xfrm>
          <a:off x="1666120" y="4508630"/>
          <a:ext cx="6048000" cy="640080"/>
        </p:xfrm>
        <a:graphic>
          <a:graphicData uri="http://schemas.openxmlformats.org/drawingml/2006/table">
            <a:tbl>
              <a:tblPr/>
              <a:tblGrid>
                <a:gridCol w="720080"/>
                <a:gridCol w="1152128"/>
                <a:gridCol w="1224136"/>
                <a:gridCol w="1126640"/>
                <a:gridCol w="1825016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가입일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할인이 적용된 최종금액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123aldf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엄홍길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23,231,235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Dlf123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11,222,333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28395"/>
              </p:ext>
            </p:extLst>
          </p:nvPr>
        </p:nvGraphicFramePr>
        <p:xfrm>
          <a:off x="1673397" y="5840778"/>
          <a:ext cx="6048000" cy="426720"/>
        </p:xfrm>
        <a:graphic>
          <a:graphicData uri="http://schemas.openxmlformats.org/drawingml/2006/table">
            <a:tbl>
              <a:tblPr/>
              <a:tblGrid>
                <a:gridCol w="720080"/>
                <a:gridCol w="1152128"/>
                <a:gridCol w="1224136"/>
                <a:gridCol w="1119363"/>
                <a:gridCol w="1832293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123133adfs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9,910,122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fasdf22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이국주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3,12,490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모서리가 둥근 직사각형 96"/>
          <p:cNvSpPr/>
          <p:nvPr/>
        </p:nvSpPr>
        <p:spPr>
          <a:xfrm>
            <a:off x="6425925" y="6344834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640632" y="3933056"/>
            <a:ext cx="604867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>
          <a:xfrm>
            <a:off x="1496616" y="16288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164063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1522104" y="46526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6353917" y="634483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그룹상세 보기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최 상위 관리자와 그룹 관리자가 로그인시 보여지는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관리자 로그인 정보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해당정보의 아이디로 로그인시 현재 화면으로 뜨게 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그룹관리자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로그인시 관리자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불가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그룹회원 조건 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검색하기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그룹의 회원보기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 엑셀 다운 </a:t>
            </a:r>
            <a:r>
              <a:rPr lang="ko-KR" altLang="en-US" sz="900" dirty="0" smtClean="0">
                <a:solidFill>
                  <a:schemeClr val="tx1"/>
                </a:solidFill>
              </a:rPr>
              <a:t>받기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회원이 그룹을 검색할 수 있는 코드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변경가능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신청중인 회원 보기 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KJB-Me-007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33120" y="511838"/>
            <a:ext cx="3374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 상세보기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그룹상세보기 화면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33120" y="764704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그룹관리자</a:t>
            </a:r>
            <a:endParaRPr lang="ko-KR" altLang="en-US" sz="900" dirty="0"/>
          </a:p>
        </p:txBody>
      </p:sp>
      <p:sp>
        <p:nvSpPr>
          <p:cNvPr id="122" name="직사각형 121"/>
          <p:cNvSpPr/>
          <p:nvPr/>
        </p:nvSpPr>
        <p:spPr>
          <a:xfrm>
            <a:off x="1640632" y="24928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48744" y="2492896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43937" y="220486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가입코드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52049" y="2204864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4276402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47819" y="4078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신청중인 회원</a:t>
            </a:r>
            <a:endParaRPr lang="ko-KR" altLang="en-US" sz="9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690235" y="406818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그룹 회원</a:t>
            </a:r>
            <a:endParaRPr lang="ko-KR" altLang="en-US" sz="900" b="1" dirty="0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>
            <a:off x="1645349" y="4252990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2733020" y="401470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양쪽 모서리가 둥근 사각형 84"/>
          <p:cNvSpPr/>
          <p:nvPr/>
        </p:nvSpPr>
        <p:spPr>
          <a:xfrm>
            <a:off x="2651696" y="408670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6" name="양쪽 모서리가 둥근 사각형 85"/>
          <p:cNvSpPr/>
          <p:nvPr/>
        </p:nvSpPr>
        <p:spPr>
          <a:xfrm>
            <a:off x="1625908" y="4086708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그룹 관리</a:t>
            </a:r>
            <a:endParaRPr lang="ko-KR" altLang="en-US" sz="9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928" y="364012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0632" y="191683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그룹명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632" y="27809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0632" y="3068960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할인혜택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32920" y="3068960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적립혜택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0632" y="335699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그룹로고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48744" y="1916832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연대동문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48744" y="2780928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48744" y="3068960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3068960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8744" y="3356992"/>
            <a:ext cx="158417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Younseilogo.jpg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04928" y="335699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2920" y="27809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구매금액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41032" y="2780928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222,333,444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40632" y="220486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8744" y="2204864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Younsei_admin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2920" y="24928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 </a:t>
            </a:r>
            <a:r>
              <a:rPr lang="ko-KR" altLang="en-US" sz="800" dirty="0" smtClean="0">
                <a:solidFill>
                  <a:schemeClr val="tx1"/>
                </a:solidFill>
              </a:rPr>
              <a:t>재확인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241032" y="2492896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64928"/>
              </p:ext>
            </p:extLst>
          </p:nvPr>
        </p:nvGraphicFramePr>
        <p:xfrm>
          <a:off x="1666120" y="4508630"/>
          <a:ext cx="6048000" cy="640080"/>
        </p:xfrm>
        <a:graphic>
          <a:graphicData uri="http://schemas.openxmlformats.org/drawingml/2006/table">
            <a:tbl>
              <a:tblPr/>
              <a:tblGrid>
                <a:gridCol w="720080"/>
                <a:gridCol w="1152128"/>
                <a:gridCol w="1224136"/>
                <a:gridCol w="1126640"/>
                <a:gridCol w="1825016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가입신청일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승인여부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123aldf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엄홍길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가입승인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Dlf123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가입승인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80328"/>
              </p:ext>
            </p:extLst>
          </p:nvPr>
        </p:nvGraphicFramePr>
        <p:xfrm>
          <a:off x="1673397" y="5840778"/>
          <a:ext cx="6048000" cy="426720"/>
        </p:xfrm>
        <a:graphic>
          <a:graphicData uri="http://schemas.openxmlformats.org/drawingml/2006/table">
            <a:tbl>
              <a:tblPr/>
              <a:tblGrid>
                <a:gridCol w="720080"/>
                <a:gridCol w="1152128"/>
                <a:gridCol w="1224136"/>
                <a:gridCol w="1119363"/>
                <a:gridCol w="1832293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123133adfs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가입승인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fasdf22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이국주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2016-02-20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가입승인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1640632" y="3933056"/>
            <a:ext cx="604867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7185248" y="46526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가입 신청한 회원 승인하기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KJB-Me-010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33120" y="511838"/>
            <a:ext cx="3374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 상세보기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08584" y="775721"/>
            <a:ext cx="1928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그룹상세보기 </a:t>
            </a:r>
            <a:r>
              <a:rPr lang="ko-KR" altLang="en-US" sz="900" dirty="0" smtClean="0"/>
              <a:t>화면</a:t>
            </a:r>
            <a:r>
              <a:rPr lang="en-US" altLang="ko-KR" sz="900" dirty="0" smtClean="0"/>
              <a:t>-</a:t>
            </a:r>
            <a:r>
              <a:rPr lang="ko-KR" altLang="en-US" sz="900" dirty="0" smtClean="0"/>
              <a:t>신청중인 회원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33120" y="764704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그룹관리자</a:t>
            </a:r>
            <a:endParaRPr lang="ko-KR" altLang="en-US" sz="900" dirty="0"/>
          </a:p>
        </p:txBody>
      </p:sp>
      <p:sp>
        <p:nvSpPr>
          <p:cNvPr id="122" name="직사각형 121"/>
          <p:cNvSpPr/>
          <p:nvPr/>
        </p:nvSpPr>
        <p:spPr>
          <a:xfrm>
            <a:off x="1640632" y="24928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48744" y="2492896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43937" y="220486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가입코드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52049" y="2204864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47819" y="4078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신청중인 회원</a:t>
            </a:r>
            <a:endParaRPr lang="ko-KR" altLang="en-US" sz="9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690235" y="406818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그룹 회원</a:t>
            </a:r>
            <a:endParaRPr lang="ko-KR" altLang="en-US" sz="900" b="1" dirty="0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>
            <a:off x="2656877" y="4252990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2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68624" y="1988840"/>
          <a:ext cx="6048000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1440160"/>
                <a:gridCol w="1224136"/>
                <a:gridCol w="1440160"/>
                <a:gridCol w="1223464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 </a:t>
                      </a:r>
                      <a:r>
                        <a:rPr lang="ko-KR" altLang="en-US" sz="800" dirty="0" smtClean="0"/>
                        <a:t>사 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최근 접속일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사용여부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Ven_123aldf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r>
                        <a:rPr lang="en-US" altLang="ko-KR" sz="800" baseline="0" dirty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Ven_Asfd1203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2015-10-20</a:t>
                      </a:r>
                      <a:r>
                        <a:rPr lang="en-US" altLang="ko-KR" sz="800" baseline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Ven_Asdf13209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2015-10-20</a:t>
                      </a:r>
                      <a:r>
                        <a:rPr lang="en-US" altLang="ko-KR" sz="800" baseline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Ven_fsdaf3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r>
                        <a:rPr lang="en-US" altLang="ko-KR" sz="800" baseline="0" dirty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1628800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Vendor </a:t>
            </a:r>
            <a:r>
              <a:rPr lang="ko-KR" altLang="en-US" sz="900" b="1" dirty="0" smtClean="0"/>
              <a:t>관리</a:t>
            </a:r>
            <a:endParaRPr lang="ko-KR" altLang="en-US" sz="9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25208" y="321297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Vendor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KJB-Me-008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033120" y="511838"/>
            <a:ext cx="3094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Vendor</a:t>
            </a:r>
            <a:r>
              <a:rPr lang="ko-KR" altLang="en-US" sz="900" dirty="0" smtClean="0"/>
              <a:t>사 관리 </a:t>
            </a:r>
            <a:r>
              <a:rPr lang="en-US" altLang="ko-KR" sz="900" dirty="0" smtClean="0"/>
              <a:t>&gt; Vendor</a:t>
            </a:r>
            <a:r>
              <a:rPr lang="ko-KR" altLang="en-US" sz="900" dirty="0" smtClean="0"/>
              <a:t>사 목록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208584" y="775721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Vendor</a:t>
            </a:r>
            <a:r>
              <a:rPr lang="ko-KR" altLang="en-US" sz="900" dirty="0" smtClean="0"/>
              <a:t>사 관리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720752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6753200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 명 클릭 시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 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68624" y="1988840"/>
          <a:ext cx="6048000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1440160"/>
                <a:gridCol w="1224136"/>
                <a:gridCol w="1440160"/>
                <a:gridCol w="1223464"/>
              </a:tblGrid>
              <a:tr h="2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 </a:t>
                      </a:r>
                      <a:r>
                        <a:rPr lang="ko-KR" altLang="en-US" sz="800" dirty="0" smtClean="0"/>
                        <a:t>사 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최근 접속일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사용여부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Ven_123aldf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r>
                        <a:rPr lang="en-US" altLang="ko-KR" sz="800" baseline="0" dirty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Ven_Asfd1203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2015-10-20</a:t>
                      </a:r>
                      <a:r>
                        <a:rPr lang="en-US" altLang="ko-KR" sz="800" baseline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Ven_Asdf13209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2015-10-20</a:t>
                      </a:r>
                      <a:r>
                        <a:rPr lang="en-US" altLang="ko-KR" sz="800" baseline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Ven_fsdaf3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r>
                        <a:rPr lang="en-US" altLang="ko-KR" sz="800" baseline="0" dirty="0" smtClean="0"/>
                        <a:t> 18:20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616" y="1628800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Vendor </a:t>
            </a:r>
            <a:r>
              <a:rPr lang="ko-KR" altLang="en-US" sz="900" b="1" dirty="0" smtClean="0"/>
              <a:t>관리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1640632" y="371703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Vendor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48744" y="3717032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마바메디칼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0632" y="400016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0632" y="42930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 </a:t>
            </a:r>
            <a:r>
              <a:rPr lang="en-US" altLang="ko-KR" sz="800" dirty="0" smtClean="0">
                <a:solidFill>
                  <a:schemeClr val="tx1"/>
                </a:solidFill>
              </a:rPr>
              <a:t>PW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8744" y="4000168"/>
            <a:ext cx="1656184" cy="2209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Ven</a:t>
            </a:r>
            <a:r>
              <a:rPr lang="en-US" altLang="ko-KR" sz="800" dirty="0" smtClean="0">
                <a:solidFill>
                  <a:schemeClr val="tx1"/>
                </a:solidFill>
              </a:rPr>
              <a:t>_ Asdf13209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48744" y="4293096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***********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40632" y="45811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 </a:t>
            </a:r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48744" y="4581128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***********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40632" y="342410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r>
              <a:rPr lang="ko-KR" altLang="en-US" sz="800" dirty="0" smtClean="0">
                <a:solidFill>
                  <a:schemeClr val="tx1"/>
                </a:solidFill>
              </a:rPr>
              <a:t> 사용여부</a:t>
            </a:r>
          </a:p>
        </p:txBody>
      </p:sp>
      <p:sp>
        <p:nvSpPr>
          <p:cNvPr id="57" name="Text Box 161"/>
          <p:cNvSpPr txBox="1">
            <a:spLocks noChangeArrowheads="1"/>
          </p:cNvSpPr>
          <p:nvPr/>
        </p:nvSpPr>
        <p:spPr bwMode="auto">
          <a:xfrm>
            <a:off x="2864768" y="3429000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34848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3" y="34848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 Box 161"/>
          <p:cNvSpPr txBox="1">
            <a:spLocks noChangeArrowheads="1"/>
          </p:cNvSpPr>
          <p:nvPr/>
        </p:nvSpPr>
        <p:spPr bwMode="auto">
          <a:xfrm>
            <a:off x="3588700" y="3429000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 Box 161"/>
          <p:cNvSpPr txBox="1">
            <a:spLocks noChangeArrowheads="1"/>
          </p:cNvSpPr>
          <p:nvPr/>
        </p:nvSpPr>
        <p:spPr bwMode="auto">
          <a:xfrm>
            <a:off x="4376936" y="4293096"/>
            <a:ext cx="24482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비밀번호 변경일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2015-10-20 19:40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KJB-Me-009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208584" y="775721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Vendor</a:t>
            </a:r>
            <a:r>
              <a:rPr lang="ko-KR" altLang="en-US" sz="900" dirty="0" smtClean="0"/>
              <a:t>사 상세보기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3120" y="764704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6033120" y="511838"/>
            <a:ext cx="3716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Vendor</a:t>
            </a:r>
            <a:r>
              <a:rPr lang="ko-KR" altLang="en-US" sz="900" dirty="0" smtClean="0"/>
              <a:t>사 관리 </a:t>
            </a:r>
            <a:r>
              <a:rPr lang="en-US" altLang="ko-KR" sz="900" dirty="0" smtClean="0"/>
              <a:t>&gt; Vendor</a:t>
            </a:r>
            <a:r>
              <a:rPr lang="ko-KR" altLang="en-US" sz="900" dirty="0" smtClean="0"/>
              <a:t>사 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상세보기</a:t>
            </a:r>
            <a:endParaRPr lang="ko-KR" altLang="en-US" sz="900" dirty="0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496616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576736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40632" y="4869160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48744" y="4869160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이쁜이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40632" y="515719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8744" y="5157192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02-333-4444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40632" y="544522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e-mail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48744" y="5445224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ibi@mabamedical.com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68624" y="4221088"/>
            <a:ext cx="2808312" cy="1800200"/>
          </a:xfrm>
          <a:prstGeom prst="roundRect">
            <a:avLst>
              <a:gd name="adj" fmla="val 517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1424608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</a:t>
            </a: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상세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부여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사가 직접 입력하여 운영할 수 있는 영역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준비중일</a:t>
            </a:r>
            <a:r>
              <a:rPr lang="ko-KR" altLang="en-US" sz="900" dirty="0" smtClean="0">
                <a:solidFill>
                  <a:schemeClr val="tx1"/>
                </a:solidFill>
              </a:rPr>
              <a:t> 때는 </a:t>
            </a:r>
            <a:r>
              <a:rPr lang="en-US" altLang="ko-KR" sz="900" dirty="0" smtClean="0">
                <a:solidFill>
                  <a:schemeClr val="tx1"/>
                </a:solidFill>
              </a:rPr>
              <a:t>Front 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화면에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r>
              <a:rPr lang="en-US" altLang="ko-KR" sz="900" dirty="0" smtClean="0">
                <a:solidFill>
                  <a:schemeClr val="tx1"/>
                </a:solidFill>
              </a:rPr>
              <a:t>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0632" y="573325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상품진열</a:t>
            </a:r>
          </a:p>
        </p:txBody>
      </p:sp>
      <p:sp>
        <p:nvSpPr>
          <p:cNvPr id="49" name="Text Box 161"/>
          <p:cNvSpPr txBox="1">
            <a:spLocks noChangeArrowheads="1"/>
          </p:cNvSpPr>
          <p:nvPr/>
        </p:nvSpPr>
        <p:spPr bwMode="auto">
          <a:xfrm>
            <a:off x="2788908" y="573325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준비중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2" y="578914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93" y="578914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161"/>
          <p:cNvSpPr txBox="1">
            <a:spLocks noChangeArrowheads="1"/>
          </p:cNvSpPr>
          <p:nvPr/>
        </p:nvSpPr>
        <p:spPr bwMode="auto">
          <a:xfrm>
            <a:off x="3512840" y="573325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판매중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2576736" y="56612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55569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세부 항목 정리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회원정보 할인 혜택 중폭 표기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2015-12-12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대리점 가입 회원에 대한 관리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몰별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접근 권한 관리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슬라이드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2016-01-05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KJB-Me-007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의 그룹 가입승인코드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가입신청회원보기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smtClean="0"/>
                        <a:t>KJB-Me-010)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2016-02-21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782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회원목록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회원상세보기</a:t>
            </a:r>
            <a:r>
              <a:rPr lang="en-US" altLang="ko-KR" sz="1200" dirty="0" smtClean="0"/>
              <a:t>(1), (2)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 회원모니터링화면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등급관리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등급상세보기 화면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그룹목록보기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그룹상세보기 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Vendor</a:t>
            </a:r>
            <a:r>
              <a:rPr lang="ko-KR" altLang="en-US" sz="1200" dirty="0" smtClean="0"/>
              <a:t>사 관리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Vendor</a:t>
            </a:r>
            <a:r>
              <a:rPr lang="ko-KR" altLang="en-US" sz="1200" dirty="0" smtClean="0"/>
              <a:t>사 상세보기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496616" y="2142394"/>
            <a:ext cx="6336704" cy="207869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76435"/>
              </p:ext>
            </p:extLst>
          </p:nvPr>
        </p:nvGraphicFramePr>
        <p:xfrm>
          <a:off x="1496616" y="4293098"/>
          <a:ext cx="6336704" cy="2066940"/>
        </p:xfrm>
        <a:graphic>
          <a:graphicData uri="http://schemas.openxmlformats.org/drawingml/2006/table">
            <a:tbl>
              <a:tblPr/>
              <a:tblGrid>
                <a:gridCol w="216024"/>
                <a:gridCol w="504056"/>
                <a:gridCol w="360040"/>
                <a:gridCol w="288032"/>
                <a:gridCol w="576064"/>
                <a:gridCol w="432048"/>
                <a:gridCol w="432048"/>
                <a:gridCol w="360040"/>
                <a:gridCol w="720080"/>
                <a:gridCol w="576064"/>
                <a:gridCol w="1872208"/>
              </a:tblGrid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그룹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대표자명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총구매금액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최근구매일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몰접근권한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Alkjsdf1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연대동문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en-US" altLang="ko-KR" sz="800" baseline="0" dirty="0" smtClean="0"/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(950,120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ppororo23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고대동문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Leopard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손오공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가나대리점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병원몰         약국몰        </a:t>
                      </a:r>
                      <a:r>
                        <a:rPr lang="en-US" altLang="ko-KR" sz="800" smtClean="0"/>
                        <a:t>B2B</a:t>
                      </a:r>
                      <a:r>
                        <a:rPr lang="ko-KR" altLang="en-US" sz="80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Legent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사오정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en-US" altLang="ko-KR" sz="800" baseline="0" dirty="0" smtClean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(880,520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Life123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삼장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소림사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ssamzzang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이기석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하나대리점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병원몰         약국몰        </a:t>
                      </a:r>
                      <a:r>
                        <a:rPr lang="en-US" altLang="ko-KR" sz="800" smtClean="0"/>
                        <a:t>B2B</a:t>
                      </a:r>
                      <a:r>
                        <a:rPr lang="ko-KR" altLang="en-US" sz="80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Hohoma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신주영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en-US" altLang="ko-KR" sz="800" baseline="0" dirty="0" smtClean="0"/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(880,520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123123ad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임요환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병원몰</a:t>
                      </a:r>
                      <a:r>
                        <a:rPr lang="ko-KR" altLang="en-US" sz="800" dirty="0" smtClean="0"/>
                        <a:t>         </a:t>
                      </a:r>
                      <a:r>
                        <a:rPr lang="ko-KR" altLang="en-US" sz="800" dirty="0" err="1" smtClean="0"/>
                        <a:t>약국몰</a:t>
                      </a:r>
                      <a:r>
                        <a:rPr lang="ko-KR" altLang="en-US" sz="800" dirty="0" smtClean="0"/>
                        <a:t>        </a:t>
                      </a:r>
                      <a:r>
                        <a:rPr lang="en-US" altLang="ko-KR" sz="800" dirty="0" smtClean="0"/>
                        <a:t>B2B</a:t>
                      </a:r>
                      <a:r>
                        <a:rPr lang="ko-KR" altLang="en-US" sz="800" dirty="0" smtClean="0"/>
                        <a:t>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4760849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4530892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4990806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910634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220763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450720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680677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6140590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96616" y="1926370"/>
            <a:ext cx="63367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회원검색하기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6616" y="162880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dirty="0" smtClean="0"/>
              <a:t>회원관리</a:t>
            </a:r>
            <a:endParaRPr lang="ko-KR" altLang="en-US" sz="9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68624" y="221440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회원가입기간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68624" y="2502434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총구매금액조회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68624" y="3637181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검색입력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296816" y="279046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00872" y="27904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20752" y="2790466"/>
            <a:ext cx="5040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53000" y="2790466"/>
            <a:ext cx="102734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92316" y="27904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76936" y="2790466"/>
            <a:ext cx="5040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84848" y="3627643"/>
            <a:ext cx="17281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20752" y="250243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4928" y="393305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0752" y="221440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584848" y="2214402"/>
            <a:ext cx="288032" cy="216024"/>
            <a:chOff x="3872880" y="2204864"/>
            <a:chExt cx="288032" cy="21602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088904" y="221440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2880" y="221440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953000" y="2214402"/>
            <a:ext cx="288032" cy="216024"/>
            <a:chOff x="3872880" y="2204864"/>
            <a:chExt cx="288032" cy="216024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모서리가 둥근 직사각형 64"/>
          <p:cNvSpPr/>
          <p:nvPr/>
        </p:nvSpPr>
        <p:spPr>
          <a:xfrm>
            <a:off x="5385048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889104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주일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93160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72880" y="25024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088904" y="250243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313040" y="250243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033120" y="250243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10,000,000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53200" y="250243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100,000,000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68624" y="2790466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 및 그룹조회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007804" y="6497937"/>
            <a:ext cx="3601380" cy="209211"/>
            <a:chOff x="2791780" y="6237312"/>
            <a:chExt cx="3601380" cy="209211"/>
          </a:xfrm>
        </p:grpSpPr>
        <p:sp>
          <p:nvSpPr>
            <p:cNvPr id="75" name="직사각형 7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>
            <a:spLocks noChangeAspect="1"/>
          </p:cNvSpPr>
          <p:nvPr/>
        </p:nvSpPr>
        <p:spPr>
          <a:xfrm>
            <a:off x="272075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5313040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>
          <a:xfrm>
            <a:off x="2720752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5255432" y="24424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3296816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495300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4953000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1496616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0752" y="3627643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224808" y="3627643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2648744" y="361810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20752" y="3844572"/>
            <a:ext cx="5760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가입기간 설정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가입일 조건 빠른 검색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구매금액 조회 설정 입력 창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숫자만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금액 조건 빠른 검색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 검색 조건 설정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검색 조건 설정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b="1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대리점을 선택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할경우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몰접근요청한</a:t>
            </a:r>
            <a:r>
              <a:rPr lang="ko-KR" altLang="en-US" sz="900" dirty="0" smtClean="0">
                <a:solidFill>
                  <a:schemeClr val="tx1"/>
                </a:solidFill>
              </a:rPr>
              <a:t> 리스트만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검색입력 조건 선택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그룹별 정보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대리점 회원은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대리점명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몰 개설과 연동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900" dirty="0" smtClean="0">
                <a:solidFill>
                  <a:schemeClr val="tx1"/>
                </a:solidFill>
              </a:rPr>
              <a:t> 접근 권한도 함께 추가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폐쇠몰접근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요청시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요청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요청을 클릭 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변환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KJB-Me-001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회원목록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회원목록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68624" y="3068960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권한</a:t>
            </a:r>
          </a:p>
        </p:txBody>
      </p:sp>
      <p:pic>
        <p:nvPicPr>
          <p:cNvPr id="112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3102011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 Box 161"/>
          <p:cNvSpPr txBox="1">
            <a:spLocks noChangeArrowheads="1"/>
          </p:cNvSpPr>
          <p:nvPr/>
        </p:nvSpPr>
        <p:spPr bwMode="auto">
          <a:xfrm>
            <a:off x="2936776" y="3068960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외상권한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2648744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115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3102011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 Box 161"/>
          <p:cNvSpPr txBox="1">
            <a:spLocks noChangeArrowheads="1"/>
          </p:cNvSpPr>
          <p:nvPr/>
        </p:nvSpPr>
        <p:spPr bwMode="auto">
          <a:xfrm>
            <a:off x="3728864" y="3068960"/>
            <a:ext cx="62894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508110" y="4796424"/>
            <a:ext cx="263264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508110" y="4566904"/>
            <a:ext cx="263264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508110" y="5025944"/>
            <a:ext cx="263264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508110" y="6173542"/>
            <a:ext cx="263264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508110" y="5944024"/>
            <a:ext cx="263264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>
            <a:spLocks noChangeAspect="1"/>
          </p:cNvSpPr>
          <p:nvPr/>
        </p:nvSpPr>
        <p:spPr>
          <a:xfrm>
            <a:off x="5944360" y="44588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3" name="타원 122"/>
          <p:cNvSpPr>
            <a:spLocks noChangeAspect="1"/>
          </p:cNvSpPr>
          <p:nvPr/>
        </p:nvSpPr>
        <p:spPr>
          <a:xfrm>
            <a:off x="7401280" y="44588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48593" y="335699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접근권한</a:t>
            </a:r>
          </a:p>
        </p:txBody>
      </p:sp>
      <p:pic>
        <p:nvPicPr>
          <p:cNvPr id="125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33906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 Box 161"/>
          <p:cNvSpPr txBox="1">
            <a:spLocks noChangeArrowheads="1"/>
          </p:cNvSpPr>
          <p:nvPr/>
        </p:nvSpPr>
        <p:spPr bwMode="auto">
          <a:xfrm>
            <a:off x="2936776" y="3357572"/>
            <a:ext cx="8277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승인요청만 보기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>
            <a:spLocks noChangeAspect="1"/>
          </p:cNvSpPr>
          <p:nvPr/>
        </p:nvSpPr>
        <p:spPr>
          <a:xfrm>
            <a:off x="2966601" y="44588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953000" y="3006490"/>
            <a:ext cx="102734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대리점만보기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연대동문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고대동</a:t>
            </a:r>
            <a:r>
              <a:rPr lang="ko-KR" altLang="en-US" sz="800" dirty="0">
                <a:solidFill>
                  <a:schemeClr val="tx1"/>
                </a:solidFill>
              </a:rPr>
              <a:t>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128634" y="2790466"/>
            <a:ext cx="102734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대리점전체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67950" y="27904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32748" y="3006490"/>
            <a:ext cx="102734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가나대리점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하나대리점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한방대리</a:t>
            </a:r>
            <a:r>
              <a:rPr lang="ko-KR" altLang="en-US" sz="800" dirty="0">
                <a:solidFill>
                  <a:schemeClr val="tx1"/>
                </a:solidFill>
              </a:rPr>
              <a:t>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>
            <a:spLocks noChangeAspect="1"/>
          </p:cNvSpPr>
          <p:nvPr/>
        </p:nvSpPr>
        <p:spPr>
          <a:xfrm>
            <a:off x="6056634" y="275447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5" name="타원 134"/>
          <p:cNvSpPr>
            <a:spLocks noChangeAspect="1"/>
          </p:cNvSpPr>
          <p:nvPr/>
        </p:nvSpPr>
        <p:spPr>
          <a:xfrm>
            <a:off x="2648744" y="332129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6" name="타원 135"/>
          <p:cNvSpPr>
            <a:spLocks noChangeAspect="1"/>
          </p:cNvSpPr>
          <p:nvPr/>
        </p:nvSpPr>
        <p:spPr>
          <a:xfrm>
            <a:off x="5183432" y="362764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회원정보</a:t>
            </a:r>
            <a:endParaRPr lang="ko-KR" altLang="en-US" sz="900" b="1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18220"/>
              </p:ext>
            </p:extLst>
          </p:nvPr>
        </p:nvGraphicFramePr>
        <p:xfrm>
          <a:off x="1568624" y="2420888"/>
          <a:ext cx="60933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honggildong12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721392" y="2455763"/>
            <a:ext cx="768578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06110" y="4293676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세금계산서 발행을 위한 정보</a:t>
            </a:r>
            <a:endParaRPr lang="en-US" altLang="ko-KR" sz="800" b="1" dirty="0" smtClean="0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11704"/>
              </p:ext>
            </p:extLst>
          </p:nvPr>
        </p:nvGraphicFramePr>
        <p:xfrm>
          <a:off x="1568624" y="4509120"/>
          <a:ext cx="60933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1185443"/>
                <a:gridCol w="2132940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병원전화번호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첨부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정형외과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721392" y="2670468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1392" y="2885173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21392" y="3099878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</a:t>
            </a:r>
            <a:r>
              <a:rPr lang="ko-KR" altLang="en-US" sz="800" dirty="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1392" y="3314583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010-1111-2222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1969" y="3733450"/>
            <a:ext cx="2150818" cy="154188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</a:t>
            </a:r>
          </a:p>
        </p:txBody>
      </p:sp>
      <p:pic>
        <p:nvPicPr>
          <p:cNvPr id="9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6027839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2711969" y="3971508"/>
            <a:ext cx="2150818" cy="154188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20-1 </a:t>
            </a:r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711969" y="3517426"/>
            <a:ext cx="1080120" cy="16605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123-123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20752" y="6016392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Gildonghospital.jpg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2731638" y="4754386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원무과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731638" y="5609049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02-2222-3333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22215" y="5825255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123-01-12335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731638" y="4536882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720752" y="5407670"/>
            <a:ext cx="4095032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720752" y="5180760"/>
            <a:ext cx="4095032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122-1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20752" y="4975622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 상세 정보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회원상세보기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회원상세보기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000672" y="184482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외상구매 권한</a:t>
            </a:r>
            <a:endParaRPr lang="en-US" altLang="ko-KR" sz="8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016896" y="1844824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1,000,000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</a:p>
        </p:txBody>
      </p:sp>
      <p:pic>
        <p:nvPicPr>
          <p:cNvPr id="33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873640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2792760" y="1844824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구매한도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00672" y="2132856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서브</a:t>
            </a:r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사용</a:t>
            </a:r>
            <a:endParaRPr lang="en-US" altLang="ko-KR" sz="800" b="1" dirty="0" smtClean="0"/>
          </a:p>
        </p:txBody>
      </p:sp>
      <p:pic>
        <p:nvPicPr>
          <p:cNvPr id="37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161672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016896" y="2132856"/>
            <a:ext cx="108012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92760" y="2132856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사용중인 서브</a:t>
            </a:r>
            <a:r>
              <a:rPr lang="en-US" altLang="ko-KR" sz="800" dirty="0" smtClean="0">
                <a:solidFill>
                  <a:schemeClr val="tx1"/>
                </a:solidFill>
              </a:rPr>
              <a:t>ID </a:t>
            </a:r>
            <a:r>
              <a:rPr lang="ko-KR" altLang="en-US" sz="800" dirty="0" smtClean="0">
                <a:solidFill>
                  <a:schemeClr val="tx1"/>
                </a:solidFill>
              </a:rPr>
              <a:t>개수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0632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8624" y="1628800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err="1" smtClean="0"/>
              <a:t>배송지정보</a:t>
            </a:r>
            <a:endParaRPr lang="ko-KR" altLang="en-US" sz="8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0632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928664" y="2276872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기본 정보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920280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2800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2800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2276872"/>
            <a:ext cx="1359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448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4968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4968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6976" y="22768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4616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7136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7136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9144" y="22768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6784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0632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0632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2640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0280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52800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2800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224808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2448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4968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4968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4736976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4616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77136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136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9144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456784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40632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0632" y="3717032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2640" y="4077072"/>
            <a:ext cx="12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성형외과병동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920280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52800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2800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224808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432448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64968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4968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976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616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77136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7136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6249144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6784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40632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632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2640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920280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52800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52800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224808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432448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4968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4968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6976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944616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77136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7136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6249144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6456784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0632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712640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920280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52800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52800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224808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432448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64968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64968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4736976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944616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77136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77136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49144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456784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 Box 161"/>
          <p:cNvSpPr txBox="1">
            <a:spLocks noChangeArrowheads="1"/>
          </p:cNvSpPr>
          <p:nvPr/>
        </p:nvSpPr>
        <p:spPr bwMode="auto">
          <a:xfrm>
            <a:off x="2720752" y="1628800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가나다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77" y="16846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7" y="16846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161"/>
          <p:cNvSpPr txBox="1">
            <a:spLocks noChangeArrowheads="1"/>
          </p:cNvSpPr>
          <p:nvPr/>
        </p:nvSpPr>
        <p:spPr bwMode="auto">
          <a:xfrm>
            <a:off x="4111745" y="1628800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2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8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2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8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2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8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2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8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2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8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모서리가 둥근 직사각형 115"/>
          <p:cNvSpPr/>
          <p:nvPr/>
        </p:nvSpPr>
        <p:spPr>
          <a:xfrm>
            <a:off x="3872880" y="645333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64968" y="6453336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432720" y="16288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5" name="타원 114"/>
          <p:cNvSpPr>
            <a:spLocks noChangeAspect="1"/>
          </p:cNvSpPr>
          <p:nvPr/>
        </p:nvSpPr>
        <p:spPr>
          <a:xfrm>
            <a:off x="2144688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1" name="타원 120"/>
          <p:cNvSpPr>
            <a:spLocks noChangeAspect="1"/>
          </p:cNvSpPr>
          <p:nvPr/>
        </p:nvSpPr>
        <p:spPr>
          <a:xfrm>
            <a:off x="3728864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2" name="타원 121"/>
          <p:cNvSpPr>
            <a:spLocks noChangeAspect="1"/>
          </p:cNvSpPr>
          <p:nvPr/>
        </p:nvSpPr>
        <p:spPr>
          <a:xfrm>
            <a:off x="4664968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배송지정렬</a:t>
            </a:r>
            <a:r>
              <a:rPr lang="ko-KR" altLang="en-US" sz="900" dirty="0" smtClean="0">
                <a:solidFill>
                  <a:schemeClr val="tx1"/>
                </a:solidFill>
              </a:rPr>
              <a:t> 소트 선택 라디오버튼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목록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900" dirty="0" smtClean="0">
                <a:solidFill>
                  <a:schemeClr val="tx1"/>
                </a:solidFill>
              </a:rPr>
              <a:t> 없이 전체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기본정보로 선택된 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 목록 보기로 가기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회원의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로그인으로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접속할 수 있는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새창으로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열기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6699FF"/>
                </a:solidFill>
              </a:rPr>
              <a:t>(</a:t>
            </a:r>
            <a:r>
              <a:rPr lang="ko-KR" altLang="en-US" sz="900" b="1" dirty="0" smtClean="0">
                <a:solidFill>
                  <a:srgbClr val="6699FF"/>
                </a:solidFill>
              </a:rPr>
              <a:t>참조 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7</a:t>
            </a:r>
            <a:r>
              <a:rPr lang="ko-KR" altLang="en-US" sz="900" b="1" dirty="0" err="1" smtClean="0">
                <a:solidFill>
                  <a:srgbClr val="6699FF"/>
                </a:solidFill>
              </a:rPr>
              <a:t>번슬라이드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)</a:t>
            </a:r>
            <a:endParaRPr lang="ko-KR" altLang="en-US" sz="900" b="1" dirty="0">
              <a:solidFill>
                <a:srgbClr val="6699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033120" y="511838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회원상세보기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208584" y="775721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회원상세보기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68624" y="3645024"/>
          <a:ext cx="6239786" cy="214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512168"/>
                <a:gridCol w="432048"/>
                <a:gridCol w="792088"/>
                <a:gridCol w="720080"/>
                <a:gridCol w="1271234"/>
              </a:tblGrid>
              <a:tr h="149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배송조회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57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2015-08-01  16:16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45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 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en-US" altLang="ko-KR" sz="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68624" y="4077072"/>
          <a:ext cx="6239786" cy="86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2"/>
                <a:gridCol w="2448270"/>
                <a:gridCol w="504056"/>
                <a:gridCol w="720080"/>
                <a:gridCol w="720080"/>
                <a:gridCol w="720080"/>
                <a:gridCol w="767178"/>
              </a:tblGrid>
              <a:tr h="14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925168" y="389370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10876" y="497382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10876" y="5187673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10876" y="5401520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10876" y="5615367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73080" y="4325754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73080" y="4779008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3080" y="4553208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05128" y="432650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05128" y="454252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05128" y="475854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349963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79201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12730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6578" y="162938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3197" y="2089931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87700" y="2593953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780538" y="2822759"/>
            <a:ext cx="3143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0191" y="2101999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구매등급은 </a:t>
            </a:r>
            <a:r>
              <a:rPr lang="en-US" altLang="ko-KR" sz="800" b="1" dirty="0" smtClean="0"/>
              <a:t>OOOO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0191" y="2592270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포인트는 </a:t>
            </a:r>
            <a:r>
              <a:rPr lang="en-US" altLang="ko-KR" sz="800" b="1" dirty="0" smtClean="0"/>
              <a:t>000,000 </a:t>
            </a:r>
            <a:r>
              <a:rPr lang="ko-KR" altLang="en-US" sz="800" b="1" dirty="0" smtClean="0"/>
              <a:t>점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777519" y="2317443"/>
            <a:ext cx="3143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591138" y="3114163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8700" y="3106904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상품목록입니다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612750" y="3501008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017382" y="6237312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2580" y="594986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643590" y="6182155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56926" y="5966711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577242" y="5949860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44620" y="596671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40,000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93160" y="3212976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구매목록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160912" y="206084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9628"/>
              </p:ext>
            </p:extLst>
          </p:nvPr>
        </p:nvGraphicFramePr>
        <p:xfrm>
          <a:off x="200472" y="1412776"/>
          <a:ext cx="1224136" cy="3149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마이페이지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나의 정보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나의 포인트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구매 통계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구매목록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둘러본상품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검색결과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쿠폰함</a:t>
                      </a:r>
                      <a:endParaRPr lang="ko-KR" altLang="en-US" sz="800" b="0" kern="12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쪽지함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내질문보기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개별구매하기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회원탈퇴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0472" y="1340768"/>
            <a:ext cx="7560840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모니터링 중</a:t>
            </a:r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회원 정보로 로그인 한 화면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모니터링 중이라는 표시가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3584848" y="12255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KJB-Me-003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6033120" y="511838"/>
            <a:ext cx="3334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회원상세보기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모니터링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208584" y="77572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회원모니터링화면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모서리가 둥근 직사각형 115"/>
          <p:cNvSpPr/>
          <p:nvPr/>
        </p:nvSpPr>
        <p:spPr>
          <a:xfrm>
            <a:off x="4232920" y="393305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652530" y="1961002"/>
          <a:ext cx="6108782" cy="1831971"/>
        </p:xfrm>
        <a:graphic>
          <a:graphicData uri="http://schemas.openxmlformats.org/drawingml/2006/table">
            <a:tbl>
              <a:tblPr/>
              <a:tblGrid>
                <a:gridCol w="348142"/>
                <a:gridCol w="1008112"/>
                <a:gridCol w="504056"/>
                <a:gridCol w="432048"/>
                <a:gridCol w="432048"/>
                <a:gridCol w="432048"/>
                <a:gridCol w="504056"/>
                <a:gridCol w="648072"/>
                <a:gridCol w="1800200"/>
              </a:tblGrid>
              <a:tr h="14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등급명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적립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정렬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순서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등급방식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등급조건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메모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3,000,000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1,500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4,300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2,000,000</a:t>
                      </a:r>
                      <a:r>
                        <a:rPr lang="ko-KR" altLang="en-US" sz="800" baseline="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5,700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브론즈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회원가입하면</a:t>
                      </a:r>
                      <a:r>
                        <a:rPr lang="ko-KR" altLang="en-US" sz="800" dirty="0" smtClean="0"/>
                        <a:t> 적용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아래쪽 화살표 111"/>
          <p:cNvSpPr/>
          <p:nvPr/>
        </p:nvSpPr>
        <p:spPr>
          <a:xfrm>
            <a:off x="4592960" y="234888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아래쪽 화살표 113"/>
          <p:cNvSpPr/>
          <p:nvPr/>
        </p:nvSpPr>
        <p:spPr>
          <a:xfrm>
            <a:off x="4592960" y="2564904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위쪽 화살표 114"/>
          <p:cNvSpPr/>
          <p:nvPr/>
        </p:nvSpPr>
        <p:spPr>
          <a:xfrm>
            <a:off x="4448944" y="254287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아래쪽 화살표 119"/>
          <p:cNvSpPr/>
          <p:nvPr/>
        </p:nvSpPr>
        <p:spPr>
          <a:xfrm>
            <a:off x="4592960" y="2780928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1" name="위쪽 화살표 120"/>
          <p:cNvSpPr/>
          <p:nvPr/>
        </p:nvSpPr>
        <p:spPr>
          <a:xfrm>
            <a:off x="4448944" y="2758894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2" name="아래쪽 화살표 121"/>
          <p:cNvSpPr/>
          <p:nvPr/>
        </p:nvSpPr>
        <p:spPr>
          <a:xfrm>
            <a:off x="4592960" y="2996952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위쪽 화살표 122"/>
          <p:cNvSpPr/>
          <p:nvPr/>
        </p:nvSpPr>
        <p:spPr>
          <a:xfrm>
            <a:off x="4448944" y="2974918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4" name="아래쪽 화살표 123"/>
          <p:cNvSpPr/>
          <p:nvPr/>
        </p:nvSpPr>
        <p:spPr>
          <a:xfrm>
            <a:off x="4592960" y="3212976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5" name="위쪽 화살표 124"/>
          <p:cNvSpPr/>
          <p:nvPr/>
        </p:nvSpPr>
        <p:spPr>
          <a:xfrm>
            <a:off x="4448944" y="3190942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6" name="아래쪽 화살표 125"/>
          <p:cNvSpPr/>
          <p:nvPr/>
        </p:nvSpPr>
        <p:spPr>
          <a:xfrm>
            <a:off x="4592960" y="342900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7" name="위쪽 화살표 126"/>
          <p:cNvSpPr/>
          <p:nvPr/>
        </p:nvSpPr>
        <p:spPr>
          <a:xfrm>
            <a:off x="4448944" y="3406966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9" name="위쪽 화살표 128"/>
          <p:cNvSpPr/>
          <p:nvPr/>
        </p:nvSpPr>
        <p:spPr>
          <a:xfrm>
            <a:off x="4448944" y="362299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53000" y="23018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953000" y="251790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953000" y="273392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3000" y="294995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953000" y="316597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953000" y="3381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953000" y="35980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등급관리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4160912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 생성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6699FF"/>
                </a:solidFill>
              </a:rPr>
              <a:t>(</a:t>
            </a:r>
            <a:r>
              <a:rPr lang="ko-KR" altLang="en-US" sz="900" b="1" dirty="0" smtClean="0">
                <a:solidFill>
                  <a:srgbClr val="6699FF"/>
                </a:solidFill>
              </a:rPr>
              <a:t>참조 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9</a:t>
            </a:r>
            <a:r>
              <a:rPr lang="ko-KR" altLang="en-US" sz="900" b="1" dirty="0" smtClean="0">
                <a:solidFill>
                  <a:srgbClr val="6699FF"/>
                </a:solidFill>
              </a:rPr>
              <a:t>번 슬라이드</a:t>
            </a:r>
            <a:r>
              <a:rPr lang="en-US" altLang="ko-KR" sz="900" b="1" dirty="0" smtClean="0">
                <a:solidFill>
                  <a:srgbClr val="6699FF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KJB-Me-004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등급목록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등급관리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모서리가 둥근 직사각형 115"/>
          <p:cNvSpPr/>
          <p:nvPr/>
        </p:nvSpPr>
        <p:spPr>
          <a:xfrm>
            <a:off x="4304928" y="6314850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652530" y="1961002"/>
          <a:ext cx="6108782" cy="1831971"/>
        </p:xfrm>
        <a:graphic>
          <a:graphicData uri="http://schemas.openxmlformats.org/drawingml/2006/table">
            <a:tbl>
              <a:tblPr/>
              <a:tblGrid>
                <a:gridCol w="348142"/>
                <a:gridCol w="1008112"/>
                <a:gridCol w="504056"/>
                <a:gridCol w="432048"/>
                <a:gridCol w="432048"/>
                <a:gridCol w="432048"/>
                <a:gridCol w="504056"/>
                <a:gridCol w="648072"/>
                <a:gridCol w="1800200"/>
              </a:tblGrid>
              <a:tr h="14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등급명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적립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정렬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순서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등급방식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등급조건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메모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3,000,000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1,500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4,300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2,000,000</a:t>
                      </a:r>
                      <a:r>
                        <a:rPr lang="ko-KR" altLang="en-US" sz="800" baseline="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5,700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브론즈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회원가입하면</a:t>
                      </a:r>
                      <a:r>
                        <a:rPr lang="ko-KR" altLang="en-US" sz="800" dirty="0" smtClean="0"/>
                        <a:t> 적용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아래쪽 화살표 111"/>
          <p:cNvSpPr/>
          <p:nvPr/>
        </p:nvSpPr>
        <p:spPr>
          <a:xfrm>
            <a:off x="4592960" y="234888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아래쪽 화살표 113"/>
          <p:cNvSpPr/>
          <p:nvPr/>
        </p:nvSpPr>
        <p:spPr>
          <a:xfrm>
            <a:off x="4592960" y="2564904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위쪽 화살표 114"/>
          <p:cNvSpPr/>
          <p:nvPr/>
        </p:nvSpPr>
        <p:spPr>
          <a:xfrm>
            <a:off x="4448944" y="254287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아래쪽 화살표 119"/>
          <p:cNvSpPr/>
          <p:nvPr/>
        </p:nvSpPr>
        <p:spPr>
          <a:xfrm>
            <a:off x="4592960" y="2780928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1" name="위쪽 화살표 120"/>
          <p:cNvSpPr/>
          <p:nvPr/>
        </p:nvSpPr>
        <p:spPr>
          <a:xfrm>
            <a:off x="4448944" y="2758894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2" name="아래쪽 화살표 121"/>
          <p:cNvSpPr/>
          <p:nvPr/>
        </p:nvSpPr>
        <p:spPr>
          <a:xfrm>
            <a:off x="4592960" y="2996952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위쪽 화살표 122"/>
          <p:cNvSpPr/>
          <p:nvPr/>
        </p:nvSpPr>
        <p:spPr>
          <a:xfrm>
            <a:off x="4448944" y="2974918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4" name="아래쪽 화살표 123"/>
          <p:cNvSpPr/>
          <p:nvPr/>
        </p:nvSpPr>
        <p:spPr>
          <a:xfrm>
            <a:off x="4592960" y="3212976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5" name="위쪽 화살표 124"/>
          <p:cNvSpPr/>
          <p:nvPr/>
        </p:nvSpPr>
        <p:spPr>
          <a:xfrm>
            <a:off x="4448944" y="3190942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6" name="아래쪽 화살표 125"/>
          <p:cNvSpPr/>
          <p:nvPr/>
        </p:nvSpPr>
        <p:spPr>
          <a:xfrm>
            <a:off x="4592960" y="342900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7" name="위쪽 화살표 126"/>
          <p:cNvSpPr/>
          <p:nvPr/>
        </p:nvSpPr>
        <p:spPr>
          <a:xfrm>
            <a:off x="4448944" y="3406966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9" name="위쪽 화살표 128"/>
          <p:cNvSpPr/>
          <p:nvPr/>
        </p:nvSpPr>
        <p:spPr>
          <a:xfrm>
            <a:off x="4448944" y="362299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53000" y="23018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953000" y="251790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953000" y="273392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3000" y="294995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953000" y="316597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953000" y="3381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953000" y="35980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등급관리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1640632" y="400016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 사용여부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640632" y="42930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할인혜택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8984" y="429309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적립혜택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40632" y="4869794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아이콘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40632" y="5157826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등급방식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40632" y="602681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등급조건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48744" y="4293096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17096" y="4293096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48744" y="4869794"/>
            <a:ext cx="158417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8744" y="6026818"/>
            <a:ext cx="4968552" cy="2209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구매금액이 </a:t>
            </a:r>
            <a:r>
              <a:rPr lang="en-US" altLang="ko-KR" sz="800" dirty="0" smtClean="0">
                <a:solidFill>
                  <a:schemeClr val="tx1"/>
                </a:solidFill>
              </a:rPr>
              <a:t>100,000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원이 넘고 구매 횟수가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회 이상이면 적용 자동으로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등업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Text Box 161"/>
          <p:cNvSpPr txBox="1">
            <a:spLocks noChangeArrowheads="1"/>
          </p:cNvSpPr>
          <p:nvPr/>
        </p:nvSpPr>
        <p:spPr bwMode="auto">
          <a:xfrm>
            <a:off x="3008784" y="515782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16" y="579467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9" y="521371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161"/>
          <p:cNvSpPr txBox="1">
            <a:spLocks noChangeArrowheads="1"/>
          </p:cNvSpPr>
          <p:nvPr/>
        </p:nvSpPr>
        <p:spPr bwMode="auto">
          <a:xfrm>
            <a:off x="3008784" y="573878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04928" y="486979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68824" y="5162722"/>
            <a:ext cx="41034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664968" y="5162722"/>
            <a:ext cx="64807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100,000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72880" y="5162722"/>
            <a:ext cx="72008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구매금액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68824" y="5738786"/>
            <a:ext cx="151216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조건 없음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37176" y="5162722"/>
            <a:ext cx="36004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45088" y="5162722"/>
            <a:ext cx="72008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구매횟수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25208" y="51627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 이상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1032" y="51627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원 이상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4448944" y="5393260"/>
            <a:ext cx="13681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249144" y="5378746"/>
            <a:ext cx="13681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92866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56862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1568624" y="480268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1568624" y="516272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4232920" y="63197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등급의 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 조건이 노출되는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미사용버튼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회원수가 </a:t>
            </a:r>
            <a:r>
              <a:rPr lang="en-US" altLang="ko-KR" sz="900" dirty="0" smtClean="0">
                <a:solidFill>
                  <a:srgbClr val="FF0000"/>
                </a:solidFill>
              </a:rPr>
              <a:t>1</a:t>
            </a:r>
            <a:r>
              <a:rPr lang="ko-KR" altLang="en-US" sz="900" dirty="0" smtClean="0">
                <a:solidFill>
                  <a:srgbClr val="FF0000"/>
                </a:solidFill>
              </a:rPr>
              <a:t>명이라도 있으면 미사용 불가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등급에 해당하는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등급방식 조건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등급조건 메모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기능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작성 된 내용으로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5008" y="4874690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등록 </a:t>
            </a:r>
            <a:r>
              <a:rPr lang="en-US" altLang="ko-KR" sz="800" dirty="0" smtClean="0"/>
              <a:t>icon </a:t>
            </a:r>
            <a:r>
              <a:rPr lang="ko-KR" altLang="en-US" sz="800" dirty="0" smtClean="0"/>
              <a:t>이미지 사이즈 </a:t>
            </a:r>
            <a:r>
              <a:rPr lang="en-US" altLang="ko-KR" sz="800" dirty="0" smtClean="0"/>
              <a:t>38 pix × 42 pix)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8744" y="545075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자동 등급 설정 시 매월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일에 최근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년간의 매출과 구매 횟수의 집계를 기준으로 충족되는 등급으로 적용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1640632" y="4576232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등급명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08984" y="4581128"/>
            <a:ext cx="9144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48744" y="4576232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브론즈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17096" y="4581128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8,800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0" name="Text Box 161"/>
          <p:cNvSpPr txBox="1">
            <a:spLocks noChangeArrowheads="1"/>
          </p:cNvSpPr>
          <p:nvPr/>
        </p:nvSpPr>
        <p:spPr bwMode="auto">
          <a:xfrm>
            <a:off x="2864768" y="4005064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406095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3" y="406095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Box 161"/>
          <p:cNvSpPr txBox="1">
            <a:spLocks noChangeArrowheads="1"/>
          </p:cNvSpPr>
          <p:nvPr/>
        </p:nvSpPr>
        <p:spPr bwMode="auto">
          <a:xfrm>
            <a:off x="3588700" y="4005064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336882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2576736" y="602681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08584" y="51888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KJB-Me-005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033120" y="511838"/>
            <a:ext cx="3334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회원관리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등급상세보기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등급상세보기 화면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1680</Words>
  <Application>Microsoft Office PowerPoint</Application>
  <PresentationFormat>A4 용지(210x297mm)</PresentationFormat>
  <Paragraphs>944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265</cp:revision>
  <dcterms:created xsi:type="dcterms:W3CDTF">2015-01-03T05:12:27Z</dcterms:created>
  <dcterms:modified xsi:type="dcterms:W3CDTF">2016-02-21T06:14:01Z</dcterms:modified>
</cp:coreProperties>
</file>