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69" r:id="rId5"/>
    <p:sldId id="268" r:id="rId6"/>
    <p:sldId id="264" r:id="rId7"/>
    <p:sldId id="265" r:id="rId8"/>
    <p:sldId id="262" r:id="rId9"/>
    <p:sldId id="263" r:id="rId10"/>
    <p:sldId id="270" r:id="rId11"/>
    <p:sldId id="259" r:id="rId12"/>
    <p:sldId id="260" r:id="rId13"/>
    <p:sldId id="271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581" autoAdjust="0"/>
    <p:restoredTop sz="94660"/>
  </p:normalViewPr>
  <p:slideViewPr>
    <p:cSldViewPr>
      <p:cViewPr varScale="1">
        <p:scale>
          <a:sx n="130" d="100"/>
          <a:sy n="130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5D98-6D95-4E82-9AE8-747DDD0F0A88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EEA6-25E2-471F-8D24-C49F3BD2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5D98-6D95-4E82-9AE8-747DDD0F0A88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EEA6-25E2-471F-8D24-C49F3BD2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5D98-6D95-4E82-9AE8-747DDD0F0A88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EEA6-25E2-471F-8D24-C49F3BD2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MAMISON guest house</a:t>
            </a:r>
            <a:br>
              <a:rPr lang="en-US" altLang="ko-KR" sz="3600" dirty="0" smtClean="0"/>
            </a:br>
            <a:r>
              <a:rPr lang="ko-KR" altLang="en-US" sz="3600" dirty="0" smtClean="0"/>
              <a:t>사이트 </a:t>
            </a:r>
            <a:r>
              <a:rPr lang="ko-KR" altLang="en-US" sz="3600" dirty="0" smtClean="0"/>
              <a:t>제작 안내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7145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고고소프트 서원일</a:t>
            </a:r>
            <a:endParaRPr lang="en-US" altLang="ko-KR" sz="2000" dirty="0" smtClean="0"/>
          </a:p>
          <a:p>
            <a:r>
              <a:rPr lang="en-US" altLang="ko-KR" sz="2000" dirty="0" smtClean="0"/>
              <a:t>E-mail : think@gogosoft.kr</a:t>
            </a:r>
          </a:p>
          <a:p>
            <a:r>
              <a:rPr lang="en-US" altLang="ko-KR" sz="2000" dirty="0" smtClean="0"/>
              <a:t>Mobile : 082) 010-2905-0158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메뉴구조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714488"/>
            <a:ext cx="721523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2428868"/>
            <a:ext cx="114300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5378" y="2428868"/>
            <a:ext cx="114300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예약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1301" y="2428868"/>
            <a:ext cx="114300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둘러보기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29454" y="2428868"/>
            <a:ext cx="114300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커뮤니티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24" y="3071810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인사말 및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Staff</a:t>
            </a:r>
            <a:r>
              <a:rPr lang="ko-KR" altLang="en-US" sz="1000" dirty="0" smtClean="0">
                <a:solidFill>
                  <a:schemeClr val="tx1"/>
                </a:solidFill>
              </a:rPr>
              <a:t>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05378" y="3071810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안내 문구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81301" y="3071810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룸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29454" y="3071810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5378" y="3500438"/>
            <a:ext cx="1143008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날짜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인원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05378" y="3857628"/>
            <a:ext cx="1143008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방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05378" y="4214818"/>
            <a:ext cx="1143008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예약자 정보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05378" y="4572008"/>
            <a:ext cx="1143008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예약완료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29454" y="350043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29454" y="3929066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상담문의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7224" y="350043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위치안내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7224" y="3929066"/>
            <a:ext cx="1143008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방문 방법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7224" y="4286256"/>
            <a:ext cx="1143008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지도</a:t>
            </a:r>
            <a:r>
              <a:rPr lang="en-US" altLang="ko-KR" sz="900" dirty="0" smtClean="0">
                <a:solidFill>
                  <a:schemeClr val="tx1"/>
                </a:solidFill>
              </a:rPr>
              <a:t>(Google)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81301" y="350043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룸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81301" y="3929066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룸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21558" y="4463400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21558" y="4615800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421558" y="4768200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421558" y="4920600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상세화면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숙소안내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숙소 내 지도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위치안내</a:t>
            </a:r>
            <a:endParaRPr lang="en-US" altLang="ko-KR" dirty="0" smtClean="0"/>
          </a:p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r>
              <a:rPr lang="ko-KR" altLang="en-US" dirty="0" smtClean="0"/>
              <a:t>예약</a:t>
            </a:r>
            <a:endParaRPr lang="en-US" altLang="ko-KR" dirty="0" smtClean="0"/>
          </a:p>
          <a:p>
            <a:r>
              <a:rPr lang="ko-KR" altLang="en-US" dirty="0" smtClean="0"/>
              <a:t>상담문의</a:t>
            </a:r>
            <a:endParaRPr lang="en-US" altLang="ko-KR" dirty="0" smtClean="0"/>
          </a:p>
          <a:p>
            <a:r>
              <a:rPr lang="ko-KR" altLang="en-US" dirty="0" smtClean="0"/>
              <a:t>다국어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z="2800" dirty="0" smtClean="0"/>
              <a:t>키워드광고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네이버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다음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구글</a:t>
            </a:r>
            <a:r>
              <a:rPr lang="en-US" altLang="ko-KR" sz="2800" dirty="0" smtClean="0"/>
              <a:t>)</a:t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검색광고 업체 연결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altLang="ko-KR" sz="2800" dirty="0" smtClean="0"/>
          </a:p>
          <a:p>
            <a:r>
              <a:rPr lang="ko-KR" altLang="en-US" sz="2800" dirty="0" err="1" smtClean="0"/>
              <a:t>블로그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네이버와</a:t>
            </a:r>
            <a:r>
              <a:rPr lang="ko-KR" altLang="en-US" sz="2800" dirty="0" smtClean="0"/>
              <a:t> 다음의 </a:t>
            </a:r>
            <a:r>
              <a:rPr lang="ko-KR" altLang="en-US" sz="2800" dirty="0" err="1" smtClean="0"/>
              <a:t>블로그</a:t>
            </a:r>
            <a:r>
              <a:rPr lang="ko-KR" altLang="en-US" sz="2800" dirty="0" smtClean="0"/>
              <a:t> 운영하여 홈페이지에 노출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장점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해당 </a:t>
            </a:r>
            <a:r>
              <a:rPr lang="ko-KR" altLang="en-US" sz="2800" dirty="0" err="1" smtClean="0"/>
              <a:t>포털에서</a:t>
            </a:r>
            <a:r>
              <a:rPr lang="ko-KR" altLang="en-US" sz="2800" dirty="0" smtClean="0"/>
              <a:t> 검색 시 자신들의 </a:t>
            </a:r>
            <a:r>
              <a:rPr lang="ko-KR" altLang="en-US" sz="2800" dirty="0" err="1" smtClean="0"/>
              <a:t>블로그를</a:t>
            </a:r>
            <a:r>
              <a:rPr lang="ko-KR" altLang="en-US" sz="2800" dirty="0" smtClean="0"/>
              <a:t> 상단에 띄울 수 있습니다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아울러 운영을 잘 할 경우 무료 광고 효과를 보실 수 있습니다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이미지 등 다양한 자료를 올릴 경우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단점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운영의 중복이 있을 수 있으므로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운영목적을 명확히 </a:t>
            </a:r>
            <a:r>
              <a:rPr lang="ko-KR" altLang="en-US" sz="2800" dirty="0" err="1" smtClean="0"/>
              <a:t>하여야합니다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endParaRPr lang="en-US" altLang="ko-KR" sz="2800" dirty="0" smtClean="0"/>
          </a:p>
          <a:p>
            <a:r>
              <a:rPr lang="en-US" altLang="ko-KR" sz="2800" dirty="0" err="1" smtClean="0"/>
              <a:t>Facebook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블로그와</a:t>
            </a:r>
            <a:r>
              <a:rPr lang="ko-KR" altLang="en-US" sz="2800" dirty="0" smtClean="0"/>
              <a:t> 중복이 될 수 있으니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운영여건을 확인하여 오픈 하시면 좋을 것 같습니다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운영을 제대로 못할 경우 오히려 회원을 잃을 수 있거나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사용자들에게 원활한 대응을 못하여 혼돈을 줄 수 있습니다</a:t>
            </a:r>
            <a:r>
              <a:rPr lang="en-US" altLang="ko-KR" sz="2800" dirty="0" smtClean="0"/>
              <a:t>.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장점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전세계인에게 노출 할 수 있는 마케팅 통로가 됩니다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단점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악풀등에</a:t>
            </a:r>
            <a:r>
              <a:rPr lang="ko-KR" altLang="en-US" sz="2800" dirty="0" smtClean="0"/>
              <a:t> 대한 빠른 대응이 필요합니다</a:t>
            </a:r>
            <a:r>
              <a:rPr lang="en-US" altLang="ko-KR" sz="2800" dirty="0" smtClean="0"/>
              <a:t>. App</a:t>
            </a:r>
            <a:r>
              <a:rPr lang="ko-KR" altLang="en-US" sz="2800" dirty="0" smtClean="0"/>
              <a:t>으로 처리 가능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Twitter</a:t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빠른 </a:t>
            </a:r>
            <a:r>
              <a:rPr lang="ko-KR" altLang="en-US" sz="2800" dirty="0" err="1" smtClean="0"/>
              <a:t>상담등에</a:t>
            </a:r>
            <a:r>
              <a:rPr lang="ko-KR" altLang="en-US" sz="2800" dirty="0" smtClean="0"/>
              <a:t> 대한 운영을 하신다면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추천드립니다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모바일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App </a:t>
            </a:r>
            <a:r>
              <a:rPr lang="ko-KR" altLang="en-US" sz="2800" dirty="0" smtClean="0"/>
              <a:t>도 잘 되어있어 대응이 가능할 것 같습니다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endParaRPr lang="en-US" altLang="ko-KR" sz="2800" dirty="0" smtClean="0"/>
          </a:p>
          <a:p>
            <a:r>
              <a:rPr lang="en-US" altLang="ko-KR" sz="2800" dirty="0" err="1" smtClean="0"/>
              <a:t>Instargram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이미지의 활용도가 높을 경우 사용합니다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다양한 사진의 업데이트가 없는 경우 크게 </a:t>
            </a:r>
            <a:r>
              <a:rPr lang="ko-KR" altLang="en-US" sz="2800" dirty="0" err="1" smtClean="0"/>
              <a:t>추천드리지</a:t>
            </a:r>
            <a:r>
              <a:rPr lang="ko-KR" altLang="en-US" sz="2800" dirty="0" smtClean="0"/>
              <a:t> 않습니다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개발절차 및 기간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6380" y="2714620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디자인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(5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6380" y="3357562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및 조정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디자인 확정 </a:t>
            </a:r>
            <a:r>
              <a:rPr lang="en-US" altLang="ko-KR" sz="900" dirty="0" smtClean="0">
                <a:solidFill>
                  <a:schemeClr val="tx1"/>
                </a:solidFill>
              </a:rPr>
              <a:t>(2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3123570" y="3071810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380" y="4000504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 디자인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(10page = 5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3123570" y="3714752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20232" y="4000504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퍼블리싱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4877422" y="4357694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86050" y="1500174"/>
            <a:ext cx="166274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디자인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91670" y="1500174"/>
            <a:ext cx="166274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퍼블리싱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77620" y="1500174"/>
            <a:ext cx="166274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프로그래밍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0430" y="1500174"/>
            <a:ext cx="166274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기획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0430" y="2285992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 기획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97290" y="2214554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서버 구축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0100" y="2928934"/>
            <a:ext cx="1662744" cy="20002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개발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77620" y="2857496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작업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77620" y="3500438"/>
            <a:ext cx="1662744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기능 개발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39902" y="4643446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퍼블리싱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(3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97290" y="5286388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기능구현 </a:t>
            </a:r>
            <a:r>
              <a:rPr lang="en-US" altLang="ko-KR" sz="900" dirty="0" smtClean="0">
                <a:solidFill>
                  <a:schemeClr val="tx1"/>
                </a:solidFill>
              </a:rPr>
              <a:t>(5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734810" y="2571744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6734810" y="3214686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091604" y="5572140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19770" y="5929330"/>
            <a:ext cx="702059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서버 등록 및 완료</a:t>
            </a:r>
            <a:r>
              <a:rPr lang="en-US" altLang="ko-KR" sz="900" dirty="0" smtClean="0">
                <a:solidFill>
                  <a:schemeClr val="tx1"/>
                </a:solidFill>
              </a:rPr>
              <a:t>(OPEN)  = </a:t>
            </a:r>
            <a:r>
              <a:rPr lang="ko-KR" altLang="en-US" sz="900" dirty="0" smtClean="0">
                <a:solidFill>
                  <a:schemeClr val="tx1"/>
                </a:solidFill>
              </a:rPr>
              <a:t>약 </a:t>
            </a:r>
            <a:r>
              <a:rPr lang="en-US" altLang="ko-KR" sz="900" dirty="0" smtClean="0">
                <a:solidFill>
                  <a:schemeClr val="tx1"/>
                </a:solidFill>
              </a:rPr>
              <a:t>20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6715140" y="5000636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00100" y="5286388"/>
            <a:ext cx="166274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1357290" y="2643182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1357290" y="5000636"/>
            <a:ext cx="1000132" cy="2143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비용계산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개발 기간에 따른 비용 계산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1400" dirty="0" smtClean="0"/>
              <a:t>중급기술자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개월  </a:t>
            </a:r>
            <a:r>
              <a:rPr lang="en-US" altLang="ko-KR" sz="1400" dirty="0" smtClean="0"/>
              <a:t>450</a:t>
            </a:r>
            <a:r>
              <a:rPr lang="ko-KR" altLang="en-US" sz="1400" dirty="0" smtClean="0"/>
              <a:t>만원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ko-KR" altLang="en-US" sz="1400" dirty="0" smtClean="0"/>
              <a:t>기본 투입되는 인력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최소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디자인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퍼블리싱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프로그래머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기능및</a:t>
            </a:r>
            <a:r>
              <a:rPr lang="ko-KR" altLang="en-US" sz="2000" dirty="0" smtClean="0"/>
              <a:t> 페이지에 대한 비용 계산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400" dirty="0" smtClean="0"/>
              <a:t>디자인 상세 페이지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만원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프로그램 연동페이지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기능에 따른 </a:t>
            </a:r>
            <a:r>
              <a:rPr lang="en-US" altLang="ko-KR" sz="1400" dirty="0" smtClean="0"/>
              <a:t>2~50</a:t>
            </a:r>
            <a:r>
              <a:rPr lang="ko-KR" altLang="en-US" sz="1400" dirty="0" smtClean="0"/>
              <a:t>만원</a:t>
            </a:r>
            <a:r>
              <a:rPr lang="en-US" altLang="ko-KR" sz="1400" dirty="0" smtClean="0"/>
              <a:t>/page</a:t>
            </a:r>
            <a:br>
              <a:rPr lang="en-US" altLang="ko-KR" sz="1400" dirty="0" smtClean="0"/>
            </a:br>
            <a:r>
              <a:rPr lang="ko-KR" altLang="en-US" sz="1400" dirty="0" err="1" smtClean="0"/>
              <a:t>메인페이지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30~50</a:t>
            </a:r>
            <a:r>
              <a:rPr lang="ko-KR" altLang="en-US" sz="1400" dirty="0" smtClean="0"/>
              <a:t>만</a:t>
            </a:r>
            <a:r>
              <a:rPr lang="ko-KR" altLang="en-US" sz="1400" dirty="0" smtClean="0"/>
              <a:t>원</a:t>
            </a: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2910" y="4357694"/>
            <a:ext cx="7929617" cy="40011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상기 금액은 일반적인 홈페이지 제작에 따른 비용입니다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정확한 금액은 개발에 대한 명확한 범위가 정해지면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그에 따른 효과적인 금액을 산정할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의뢰자 분의 결정사항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디자인 벤치마킹 사이트 결정</a:t>
            </a: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메뉴 구조 작성</a:t>
            </a: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주요 기능 결정</a:t>
            </a: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643314"/>
            <a:ext cx="677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상기의 내용들의 결정이 되면 제작에 대한 상세적인 협의가 들어갈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306" y="307181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홈페이지 구축에 관한 일반 절차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홈페이지의 구축 순서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2928934"/>
            <a:ext cx="1500198" cy="16430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도메인구매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071670" y="3429000"/>
            <a:ext cx="500066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14612" y="2928934"/>
            <a:ext cx="1500198" cy="16430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방향설정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컨셉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기능등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286248" y="3429000"/>
            <a:ext cx="500066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29190" y="2928934"/>
            <a:ext cx="1500198" cy="16430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자체제작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의뢰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9" name="오른쪽 화살표 8"/>
          <p:cNvSpPr/>
          <p:nvPr/>
        </p:nvSpPr>
        <p:spPr>
          <a:xfrm>
            <a:off x="6500826" y="3429000"/>
            <a:ext cx="500066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3768" y="2928934"/>
            <a:ext cx="1500198" cy="164307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유지보수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직접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외주호스팅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0298" y="2071678"/>
            <a:ext cx="217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https://ko.wix.com/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07167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무료 제작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2571744"/>
            <a:ext cx="7143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소규모 운영 및 큰 기능이 없는 사이트의 제작은 무료 제작 툴을 이용하여 자체 제작 및 운영이 가장 효율적이라 생각 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무료 제작할 수 있는 사이트는 상단에 표시된 주소 외 검색을 통해 다양한 방법을 확인 하실 수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조차도 인력이 부족할 시 외주의뢰를 하시기 바랍니다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85786" y="4643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유료제작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5143512"/>
            <a:ext cx="71438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외주 업체를 통해 요구사항을 전달하고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그에 맞는 개발을 하는 형태입니다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5500702"/>
            <a:ext cx="728667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참고</a:t>
            </a:r>
            <a:endParaRPr lang="en-US" altLang="ko-KR" sz="1200" dirty="0" smtClean="0"/>
          </a:p>
          <a:p>
            <a:r>
              <a:rPr lang="ko-KR" altLang="en-US" sz="1200" dirty="0" smtClean="0"/>
              <a:t>도메인은 홈페이지에 가장 중요한 부분입니다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도메인 구매에 대한 정보는 유출되지 않도록 각별히 보안이 필요합니다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가급적 짧은 것을 추천 드리지만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도메인만 보고서도 알 수 있도록 직관적인 것을 더 추천 드립니다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071678"/>
            <a:ext cx="3874770" cy="32118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71472" y="1857364"/>
            <a:ext cx="3571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도메인 구매 </a:t>
            </a:r>
            <a:r>
              <a:rPr lang="en-US" altLang="ko-KR" dirty="0" smtClean="0"/>
              <a:t>site]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https://domain.gabia.com/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https://domain.whois.co.kr/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등</a:t>
            </a:r>
            <a:r>
              <a:rPr lang="en-US" altLang="ko-KR" dirty="0" smtClean="0"/>
              <a:t>…</a:t>
            </a:r>
          </a:p>
          <a:p>
            <a:pPr>
              <a:buNone/>
            </a:pPr>
            <a:r>
              <a:rPr lang="ko-KR" altLang="en-US" dirty="0" smtClean="0"/>
              <a:t>검색 후 회원가입 하셔서 구매 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1714488"/>
            <a:ext cx="2141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가비아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도메인 검색 화면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주요대상에 따른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한국인일 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사진을 이용한 디자인품질이 높은 제작이 필요합니다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홈페이지에서 각종 정보노출이 많을 수록 신뢰도를 높일 수 있습니다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국내 포털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네이버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다음등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블로그와 같이 운영하시는 것을 추천 드립니다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기타 다른 </a:t>
            </a:r>
            <a:r>
              <a:rPr lang="ko-KR" altLang="en-US" sz="2400" dirty="0" err="1" smtClean="0"/>
              <a:t>국가일경우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인터넷 환경에 따른 접속의 차이가 있기 때문에 글자가 위주로 되는 것이 접속에 도움이 됩니다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노출되는 정보에 대해 이미지는 작은 이미지를 사용하시는 것이 더 좋습니다</a:t>
            </a:r>
            <a:r>
              <a:rPr lang="en-US" altLang="ko-KR" sz="18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디자인 벤치마킹 사이트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블로그형</a:t>
            </a:r>
            <a:r>
              <a:rPr lang="en-US" altLang="ko-KR" sz="2000" dirty="0" smtClean="0"/>
              <a:t>)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3714776" cy="353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1" y="2000239"/>
            <a:ext cx="3786214" cy="376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857752" y="1571612"/>
            <a:ext cx="17508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http://www.hellomay.co.kr/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28596" y="1571612"/>
            <a:ext cx="1462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http://www.ghj.co.kr/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6143644"/>
            <a:ext cx="7929617" cy="40011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포털에서</a:t>
            </a:r>
            <a:r>
              <a:rPr lang="ko-KR" altLang="en-US" sz="1000" dirty="0" smtClean="0"/>
              <a:t> 제공하는 </a:t>
            </a:r>
            <a:r>
              <a:rPr lang="ko-KR" altLang="en-US" sz="1000" dirty="0" err="1" smtClean="0"/>
              <a:t>블로그</a:t>
            </a:r>
            <a:r>
              <a:rPr lang="ko-KR" altLang="en-US" sz="1000" dirty="0" smtClean="0"/>
              <a:t> 또는 그 형태로 제작하여 사용자들이 익숙한 화면을 접할 수 있게 하는 장점이 있습니다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익숙한 화면으로 인해 다른 </a:t>
            </a:r>
            <a:r>
              <a:rPr lang="ko-KR" altLang="en-US" sz="1000" dirty="0" err="1" smtClean="0"/>
              <a:t>블로그와</a:t>
            </a:r>
            <a:r>
              <a:rPr lang="ko-KR" altLang="en-US" sz="1000" dirty="0" smtClean="0"/>
              <a:t> 혼돈을 줄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디자인 벤치마킹 사이트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홈페이지 일반형</a:t>
            </a:r>
            <a:r>
              <a:rPr lang="en-US" altLang="ko-KR" sz="2000" dirty="0" smtClean="0"/>
              <a:t>)</a:t>
            </a:r>
            <a:endParaRPr lang="ko-KR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3115" y="2000240"/>
            <a:ext cx="403372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777624" y="1571612"/>
            <a:ext cx="2509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http://www.dreamer09.kr/sub/index.php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28596" y="1571612"/>
            <a:ext cx="40005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http://www.parisoperaminbak.com/onbr/brd/home/clear100</a:t>
            </a:r>
            <a:endParaRPr lang="ko-KR" altLang="en-US" sz="1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3857652" cy="396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10" y="6143644"/>
            <a:ext cx="7929617" cy="40011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사이트에서 강조할 부분과 구성하고 싶은 </a:t>
            </a:r>
            <a:r>
              <a:rPr lang="ko-KR" altLang="en-US" sz="1000" dirty="0" err="1" smtClean="0"/>
              <a:t>디자인및</a:t>
            </a:r>
            <a:r>
              <a:rPr lang="ko-KR" altLang="en-US" sz="1000" dirty="0" smtClean="0"/>
              <a:t> 기능을 마음껏 표현할 수 있어 사용자들에게 편의를 제공할 수 있습니다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구성의 정도에 따라 비용의 차이가 있을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상세화면 벤치마킹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000" dirty="0" smtClean="0"/>
              <a:t>이용금액 </a:t>
            </a:r>
            <a:r>
              <a:rPr lang="ko-KR" altLang="en-US" sz="2000" dirty="0" smtClean="0"/>
              <a:t>예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3857652" cy="349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071677"/>
            <a:ext cx="4071966" cy="35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6143644"/>
            <a:ext cx="7929617" cy="24622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이용금액 노출에 대한 예 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상세화면 벤치마킹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000" dirty="0" smtClean="0"/>
              <a:t>서비스 </a:t>
            </a:r>
            <a:r>
              <a:rPr lang="ko-KR" altLang="en-US" sz="2000" dirty="0" smtClean="0"/>
              <a:t>언어 예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4500594" cy="46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10" y="6143644"/>
            <a:ext cx="7929617" cy="24622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제공할 수 있는 언어를 노출하여 접속하는 사람들에게 보다 편리함을 제공합니다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460</Words>
  <Application>Microsoft Office PowerPoint</Application>
  <PresentationFormat>화면 슬라이드 쇼(4:3)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MAMISON guest house 사이트 제작 안내</vt:lpstr>
      <vt:lpstr>홈페이지 구축에 관한 일반 절차</vt:lpstr>
      <vt:lpstr>제작 방법</vt:lpstr>
      <vt:lpstr>도메인 구매</vt:lpstr>
      <vt:lpstr>주요대상에 따른 컨셉</vt:lpstr>
      <vt:lpstr>디자인 벤치마킹 사이트 (블로그형)</vt:lpstr>
      <vt:lpstr>디자인 벤치마킹 사이트 (홈페이지 일반형)</vt:lpstr>
      <vt:lpstr>상세화면 벤치마킹 이용금액 예</vt:lpstr>
      <vt:lpstr>상세화면 벤치마킹  서비스 언어 예</vt:lpstr>
      <vt:lpstr>예상 메뉴구조</vt:lpstr>
      <vt:lpstr>기타 상세화면 메뉴</vt:lpstr>
      <vt:lpstr>마케팅</vt:lpstr>
      <vt:lpstr>개발절차 및 기간</vt:lpstr>
      <vt:lpstr>개발 비용계산 예</vt:lpstr>
      <vt:lpstr>의뢰자 분의 결정사항</vt:lpstr>
      <vt:lpstr>슬라이드 16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130</cp:revision>
  <dcterms:created xsi:type="dcterms:W3CDTF">2017-07-07T06:01:56Z</dcterms:created>
  <dcterms:modified xsi:type="dcterms:W3CDTF">2017-07-25T05:56:07Z</dcterms:modified>
</cp:coreProperties>
</file>